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6" r:id="rId1"/>
  </p:sldMasterIdLst>
  <p:notesMasterIdLst>
    <p:notesMasterId r:id="rId18"/>
  </p:notesMasterIdLst>
  <p:sldIdLst>
    <p:sldId id="256" r:id="rId2"/>
    <p:sldId id="257" r:id="rId3"/>
    <p:sldId id="258" r:id="rId4"/>
    <p:sldId id="259" r:id="rId5"/>
    <p:sldId id="262" r:id="rId6"/>
    <p:sldId id="261" r:id="rId7"/>
    <p:sldId id="260" r:id="rId8"/>
    <p:sldId id="263" r:id="rId9"/>
    <p:sldId id="264" r:id="rId10"/>
    <p:sldId id="266" r:id="rId11"/>
    <p:sldId id="267" r:id="rId12"/>
    <p:sldId id="268" r:id="rId13"/>
    <p:sldId id="269" r:id="rId14"/>
    <p:sldId id="270" r:id="rId15"/>
    <p:sldId id="271" r:id="rId16"/>
    <p:sldId id="26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E36D9A-58A0-114B-9EE4-8BD13E85EAA5}" v="126" dt="2019-05-11T17:58:29.3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8262"/>
  </p:normalViewPr>
  <p:slideViewPr>
    <p:cSldViewPr snapToGrid="0" snapToObjects="1">
      <p:cViewPr varScale="1">
        <p:scale>
          <a:sx n="99" d="100"/>
          <a:sy n="99" d="100"/>
        </p:scale>
        <p:origin x="10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2DA902-8A6B-BF4D-A64E-65A541D8F12F}" type="datetimeFigureOut">
              <a:rPr lang="en-US" smtClean="0"/>
              <a:t>5/11/19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325597-BD9C-7F44-B31B-A2996B4C2F3C}" type="slidenum">
              <a:rPr lang="en-US" smtClean="0"/>
              <a:t>‹#›</a:t>
            </a:fld>
            <a:endParaRPr lang="en-US"/>
          </a:p>
        </p:txBody>
      </p:sp>
    </p:spTree>
    <p:extLst>
      <p:ext uri="{BB962C8B-B14F-4D97-AF65-F5344CB8AC3E}">
        <p14:creationId xmlns:p14="http://schemas.microsoft.com/office/powerpoint/2010/main" val="1522813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the beginning of the 2008, Ken started to work on exploring their ideas and theories by making a small compiler which generated C code as the output.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84325597-BD9C-7F44-B31B-A2996B4C2F3C}" type="slidenum">
              <a:rPr lang="en-US" smtClean="0"/>
              <a:t>2</a:t>
            </a:fld>
            <a:endParaRPr lang="en-US"/>
          </a:p>
        </p:txBody>
      </p:sp>
    </p:spTree>
    <p:extLst>
      <p:ext uri="{BB962C8B-B14F-4D97-AF65-F5344CB8AC3E}">
        <p14:creationId xmlns:p14="http://schemas.microsoft.com/office/powerpoint/2010/main" val="2043758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One of the purposes of Go is  simplicity. Therefore, this programming language has rigidly fixed style code</a:t>
            </a:r>
            <a:endParaRPr lang="en-US" dirty="0"/>
          </a:p>
        </p:txBody>
      </p:sp>
      <p:sp>
        <p:nvSpPr>
          <p:cNvPr id="4" name="Slide Number Placeholder 3"/>
          <p:cNvSpPr>
            <a:spLocks noGrp="1"/>
          </p:cNvSpPr>
          <p:nvPr>
            <p:ph type="sldNum" sz="quarter" idx="5"/>
          </p:nvPr>
        </p:nvSpPr>
        <p:spPr/>
        <p:txBody>
          <a:bodyPr/>
          <a:lstStyle/>
          <a:p>
            <a:fld id="{84325597-BD9C-7F44-B31B-A2996B4C2F3C}" type="slidenum">
              <a:rPr lang="en-US" smtClean="0"/>
              <a:t>4</a:t>
            </a:fld>
            <a:endParaRPr lang="en-US"/>
          </a:p>
        </p:txBody>
      </p:sp>
    </p:spTree>
    <p:extLst>
      <p:ext uri="{BB962C8B-B14F-4D97-AF65-F5344CB8AC3E}">
        <p14:creationId xmlns:p14="http://schemas.microsoft.com/office/powerpoint/2010/main" val="888838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Go is a relatively simple language with a relatively simple standard library. For instance, experienced developers would start coding within first two days. One of the purposes of Go is  simplicity. Therefore, this programming language has rigidly fixed style code, a developer would spend less time writing a code rather than reading it. Also, the code written by many developers will look very similar. Another example, Go has less specifications than most other programming languages.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84325597-BD9C-7F44-B31B-A2996B4C2F3C}" type="slidenum">
              <a:rPr lang="en-US" smtClean="0"/>
              <a:t>5</a:t>
            </a:fld>
            <a:endParaRPr lang="en-US"/>
          </a:p>
        </p:txBody>
      </p:sp>
    </p:spTree>
    <p:extLst>
      <p:ext uri="{BB962C8B-B14F-4D97-AF65-F5344CB8AC3E}">
        <p14:creationId xmlns:p14="http://schemas.microsoft.com/office/powerpoint/2010/main" val="837806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Goroutines have a faster startup time than threads</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Goroutines use channels to communicate between themselves while communications between threads are very difficult </a:t>
            </a:r>
            <a:endParaRPr lang="en-US" dirty="0"/>
          </a:p>
          <a:p>
            <a:endParaRPr lang="en-US" dirty="0"/>
          </a:p>
        </p:txBody>
      </p:sp>
      <p:sp>
        <p:nvSpPr>
          <p:cNvPr id="4" name="Slide Number Placeholder 3"/>
          <p:cNvSpPr>
            <a:spLocks noGrp="1"/>
          </p:cNvSpPr>
          <p:nvPr>
            <p:ph type="sldNum" sz="quarter" idx="5"/>
          </p:nvPr>
        </p:nvSpPr>
        <p:spPr/>
        <p:txBody>
          <a:bodyPr/>
          <a:lstStyle/>
          <a:p>
            <a:fld id="{84325597-BD9C-7F44-B31B-A2996B4C2F3C}" type="slidenum">
              <a:rPr lang="en-US" smtClean="0"/>
              <a:t>7</a:t>
            </a:fld>
            <a:endParaRPr lang="en-US"/>
          </a:p>
        </p:txBody>
      </p:sp>
    </p:spTree>
    <p:extLst>
      <p:ext uri="{BB962C8B-B14F-4D97-AF65-F5344CB8AC3E}">
        <p14:creationId xmlns:p14="http://schemas.microsoft.com/office/powerpoint/2010/main" val="3727754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8934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3615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111387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024643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09402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5/11/19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887793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5/11/19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270084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834702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9415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1992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22059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5/11/19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7963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5/11/19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474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5/11/19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7886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5/11/19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99672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5/11/19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59615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4532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5/11/19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53552623"/>
      </p:ext>
    </p:extLst>
  </p:cSld>
  <p:clrMap bg1="dk1" tx1="lt1" bg2="dk2" tx2="lt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medium.com/@kevalpatel2106/why-should-you-learn-go-f607681fad65" TargetMode="External"/><Relationship Id="rId2" Type="http://schemas.openxmlformats.org/officeDocument/2006/relationships/hyperlink" Target="https://github.com/karlseguin/the-little-go-book" TargetMode="External"/><Relationship Id="rId1" Type="http://schemas.openxmlformats.org/officeDocument/2006/relationships/slideLayout" Target="../slideLayouts/slideLayout6.xml"/><Relationship Id="rId6" Type="http://schemas.openxmlformats.org/officeDocument/2006/relationships/hyperlink" Target="https://codeburst.io/why-golang-is-great-for-portable-apps-94cf1236f481" TargetMode="External"/><Relationship Id="rId5" Type="http://schemas.openxmlformats.org/officeDocument/2006/relationships/hyperlink" Target="https://golang.org/doc/faq#What_is_the_purpose_of_the_project" TargetMode="External"/><Relationship Id="rId4" Type="http://schemas.openxmlformats.org/officeDocument/2006/relationships/hyperlink" Target="https://en.wikipedia.org/wiki/Go_(programming_languag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30129-9474-A64F-8102-EB82EA363F2C}"/>
              </a:ext>
            </a:extLst>
          </p:cNvPr>
          <p:cNvSpPr>
            <a:spLocks noGrp="1"/>
          </p:cNvSpPr>
          <p:nvPr>
            <p:ph type="ctrTitle"/>
          </p:nvPr>
        </p:nvSpPr>
        <p:spPr>
          <a:xfrm>
            <a:off x="817296" y="849854"/>
            <a:ext cx="10687316" cy="1045894"/>
          </a:xfrm>
        </p:spPr>
        <p:txBody>
          <a:bodyPr>
            <a:normAutofit fontScale="90000"/>
          </a:bodyPr>
          <a:lstStyle/>
          <a:p>
            <a:r>
              <a:rPr lang="en-US" sz="4800" dirty="0"/>
              <a:t>Modern Programming Language Go</a:t>
            </a:r>
          </a:p>
        </p:txBody>
      </p:sp>
      <p:sp>
        <p:nvSpPr>
          <p:cNvPr id="3" name="Subtitle 2">
            <a:extLst>
              <a:ext uri="{FF2B5EF4-FFF2-40B4-BE49-F238E27FC236}">
                <a16:creationId xmlns:a16="http://schemas.microsoft.com/office/drawing/2014/main" id="{3873FB67-5A90-7140-AE2D-751AE6F523DD}"/>
              </a:ext>
            </a:extLst>
          </p:cNvPr>
          <p:cNvSpPr>
            <a:spLocks noGrp="1"/>
          </p:cNvSpPr>
          <p:nvPr>
            <p:ph type="subTitle" idx="1"/>
          </p:nvPr>
        </p:nvSpPr>
        <p:spPr>
          <a:xfrm>
            <a:off x="2231499" y="3429000"/>
            <a:ext cx="4769376" cy="2579146"/>
          </a:xfrm>
        </p:spPr>
        <p:txBody>
          <a:bodyPr>
            <a:normAutofit/>
          </a:bodyPr>
          <a:lstStyle/>
          <a:p>
            <a:r>
              <a:rPr lang="en-US" cap="none" dirty="0"/>
              <a:t>Dr. Alvin Grissom</a:t>
            </a:r>
          </a:p>
          <a:p>
            <a:r>
              <a:rPr lang="en-US" cap="none" dirty="0"/>
              <a:t>CS-374-A: Principles of Programming Language</a:t>
            </a:r>
          </a:p>
          <a:p>
            <a:r>
              <a:rPr lang="en-US" cap="none" dirty="0"/>
              <a:t>Spring 2019</a:t>
            </a:r>
          </a:p>
          <a:p>
            <a:r>
              <a:rPr lang="en-US" cap="none" dirty="0"/>
              <a:t>Aliaksandr Hladkou</a:t>
            </a:r>
          </a:p>
          <a:p>
            <a:endParaRPr lang="en-US" cap="none" dirty="0"/>
          </a:p>
        </p:txBody>
      </p:sp>
      <p:pic>
        <p:nvPicPr>
          <p:cNvPr id="5" name="Picture 4" descr="A close up of a logo&#10;&#10;Description automatically generated">
            <a:extLst>
              <a:ext uri="{FF2B5EF4-FFF2-40B4-BE49-F238E27FC236}">
                <a16:creationId xmlns:a16="http://schemas.microsoft.com/office/drawing/2014/main" id="{14880DF1-3157-DB42-A165-B57CD0549807}"/>
              </a:ext>
            </a:extLst>
          </p:cNvPr>
          <p:cNvPicPr>
            <a:picLocks noChangeAspect="1"/>
          </p:cNvPicPr>
          <p:nvPr/>
        </p:nvPicPr>
        <p:blipFill>
          <a:blip r:embed="rId2"/>
          <a:stretch>
            <a:fillRect/>
          </a:stretch>
        </p:blipFill>
        <p:spPr>
          <a:xfrm>
            <a:off x="7694612" y="2198146"/>
            <a:ext cx="3810000" cy="3810000"/>
          </a:xfrm>
          <a:prstGeom prst="rect">
            <a:avLst/>
          </a:prstGeom>
        </p:spPr>
      </p:pic>
    </p:spTree>
    <p:extLst>
      <p:ext uri="{BB962C8B-B14F-4D97-AF65-F5344CB8AC3E}">
        <p14:creationId xmlns:p14="http://schemas.microsoft.com/office/powerpoint/2010/main" val="1320781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90BF5-A654-ED4D-A5D2-5BA7EDA90908}"/>
              </a:ext>
            </a:extLst>
          </p:cNvPr>
          <p:cNvSpPr>
            <a:spLocks noGrp="1"/>
          </p:cNvSpPr>
          <p:nvPr>
            <p:ph type="title"/>
          </p:nvPr>
        </p:nvSpPr>
        <p:spPr>
          <a:xfrm>
            <a:off x="1950568" y="624110"/>
            <a:ext cx="8290864" cy="735352"/>
          </a:xfrm>
        </p:spPr>
        <p:txBody>
          <a:bodyPr/>
          <a:lstStyle/>
          <a:p>
            <a:r>
              <a:rPr lang="en-US" dirty="0"/>
              <a:t>Embedded Garbage Collector</a:t>
            </a:r>
          </a:p>
        </p:txBody>
      </p:sp>
      <p:sp>
        <p:nvSpPr>
          <p:cNvPr id="7" name="TextBox 6">
            <a:extLst>
              <a:ext uri="{FF2B5EF4-FFF2-40B4-BE49-F238E27FC236}">
                <a16:creationId xmlns:a16="http://schemas.microsoft.com/office/drawing/2014/main" id="{82B02D85-1FA0-6C4F-99FB-4847CA134C8C}"/>
              </a:ext>
            </a:extLst>
          </p:cNvPr>
          <p:cNvSpPr txBox="1"/>
          <p:nvPr/>
        </p:nvSpPr>
        <p:spPr>
          <a:xfrm>
            <a:off x="1287797" y="2832212"/>
            <a:ext cx="4042544" cy="1477328"/>
          </a:xfrm>
          <a:prstGeom prst="rect">
            <a:avLst/>
          </a:prstGeom>
          <a:noFill/>
        </p:spPr>
        <p:txBody>
          <a:bodyPr wrap="square" rtlCol="0">
            <a:spAutoFit/>
          </a:bodyPr>
          <a:lstStyle/>
          <a:p>
            <a:r>
              <a:rPr lang="en-US" dirty="0"/>
              <a:t>No more </a:t>
            </a:r>
            <a:r>
              <a:rPr lang="en-US" i="1" dirty="0"/>
              <a:t>free(</a:t>
            </a:r>
            <a:r>
              <a:rPr lang="en-US" i="1" dirty="0" err="1"/>
              <a:t>str</a:t>
            </a:r>
            <a:r>
              <a:rPr lang="en-US" i="1" dirty="0"/>
              <a:t>);</a:t>
            </a:r>
            <a:r>
              <a:rPr lang="en-US" dirty="0"/>
              <a:t> function. It makes to work with Go more simple. Garbage collection adds overhead, but it also eliminates a number of devastating bugs. </a:t>
            </a:r>
          </a:p>
        </p:txBody>
      </p:sp>
    </p:spTree>
    <p:extLst>
      <p:ext uri="{BB962C8B-B14F-4D97-AF65-F5344CB8AC3E}">
        <p14:creationId xmlns:p14="http://schemas.microsoft.com/office/powerpoint/2010/main" val="3401480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90BF5-A654-ED4D-A5D2-5BA7EDA90908}"/>
              </a:ext>
            </a:extLst>
          </p:cNvPr>
          <p:cNvSpPr>
            <a:spLocks noGrp="1"/>
          </p:cNvSpPr>
          <p:nvPr>
            <p:ph type="title"/>
          </p:nvPr>
        </p:nvSpPr>
        <p:spPr>
          <a:xfrm>
            <a:off x="1950568" y="624110"/>
            <a:ext cx="8290864" cy="735352"/>
          </a:xfrm>
        </p:spPr>
        <p:txBody>
          <a:bodyPr/>
          <a:lstStyle/>
          <a:p>
            <a:r>
              <a:rPr lang="en-US" dirty="0"/>
              <a:t>Issues While Learning Go</a:t>
            </a:r>
          </a:p>
        </p:txBody>
      </p:sp>
      <p:sp>
        <p:nvSpPr>
          <p:cNvPr id="7" name="TextBox 6">
            <a:extLst>
              <a:ext uri="{FF2B5EF4-FFF2-40B4-BE49-F238E27FC236}">
                <a16:creationId xmlns:a16="http://schemas.microsoft.com/office/drawing/2014/main" id="{82B02D85-1FA0-6C4F-99FB-4847CA134C8C}"/>
              </a:ext>
            </a:extLst>
          </p:cNvPr>
          <p:cNvSpPr txBox="1"/>
          <p:nvPr/>
        </p:nvSpPr>
        <p:spPr>
          <a:xfrm>
            <a:off x="707242" y="1679091"/>
            <a:ext cx="4042544" cy="923330"/>
          </a:xfrm>
          <a:prstGeom prst="rect">
            <a:avLst/>
          </a:prstGeom>
          <a:noFill/>
        </p:spPr>
        <p:txBody>
          <a:bodyPr wrap="square" rtlCol="0">
            <a:spAutoFit/>
          </a:bodyPr>
          <a:lstStyle/>
          <a:p>
            <a:r>
              <a:rPr lang="en-US" dirty="0"/>
              <a:t>There are several annoying things that Go has. Let’s look back at the previous code example:</a:t>
            </a:r>
          </a:p>
        </p:txBody>
      </p:sp>
      <p:pic>
        <p:nvPicPr>
          <p:cNvPr id="4" name="Picture 3" descr="A screenshot of a cell phone&#10;&#10;Description automatically generated">
            <a:extLst>
              <a:ext uri="{FF2B5EF4-FFF2-40B4-BE49-F238E27FC236}">
                <a16:creationId xmlns:a16="http://schemas.microsoft.com/office/drawing/2014/main" id="{3E4D7CA9-472A-664F-8396-66EABD4F270A}"/>
              </a:ext>
            </a:extLst>
          </p:cNvPr>
          <p:cNvPicPr>
            <a:picLocks noChangeAspect="1"/>
          </p:cNvPicPr>
          <p:nvPr/>
        </p:nvPicPr>
        <p:blipFill>
          <a:blip r:embed="rId2"/>
          <a:stretch>
            <a:fillRect/>
          </a:stretch>
        </p:blipFill>
        <p:spPr>
          <a:xfrm>
            <a:off x="707242" y="2602421"/>
            <a:ext cx="4427524" cy="4011794"/>
          </a:xfrm>
          <a:prstGeom prst="rect">
            <a:avLst/>
          </a:prstGeom>
        </p:spPr>
      </p:pic>
      <p:pic>
        <p:nvPicPr>
          <p:cNvPr id="5" name="Picture 4" descr="A close up of a piece of paper&#10;&#10;Description automatically generated">
            <a:extLst>
              <a:ext uri="{FF2B5EF4-FFF2-40B4-BE49-F238E27FC236}">
                <a16:creationId xmlns:a16="http://schemas.microsoft.com/office/drawing/2014/main" id="{3B299A9E-C814-B64E-97F9-9715326D9B7D}"/>
              </a:ext>
            </a:extLst>
          </p:cNvPr>
          <p:cNvPicPr>
            <a:picLocks noChangeAspect="1"/>
          </p:cNvPicPr>
          <p:nvPr/>
        </p:nvPicPr>
        <p:blipFill>
          <a:blip r:embed="rId3"/>
          <a:stretch>
            <a:fillRect/>
          </a:stretch>
        </p:blipFill>
        <p:spPr>
          <a:xfrm>
            <a:off x="5238300" y="3877197"/>
            <a:ext cx="6654693" cy="1462242"/>
          </a:xfrm>
          <a:prstGeom prst="rect">
            <a:avLst/>
          </a:prstGeom>
        </p:spPr>
      </p:pic>
      <p:sp>
        <p:nvSpPr>
          <p:cNvPr id="8" name="TextBox 7">
            <a:extLst>
              <a:ext uri="{FF2B5EF4-FFF2-40B4-BE49-F238E27FC236}">
                <a16:creationId xmlns:a16="http://schemas.microsoft.com/office/drawing/2014/main" id="{19782EC5-7A04-7247-A7C9-D663BFD814E2}"/>
              </a:ext>
            </a:extLst>
          </p:cNvPr>
          <p:cNvSpPr txBox="1"/>
          <p:nvPr/>
        </p:nvSpPr>
        <p:spPr>
          <a:xfrm>
            <a:off x="5134766" y="3312333"/>
            <a:ext cx="4042544" cy="369332"/>
          </a:xfrm>
          <a:prstGeom prst="rect">
            <a:avLst/>
          </a:prstGeom>
          <a:noFill/>
        </p:spPr>
        <p:txBody>
          <a:bodyPr wrap="square" rtlCol="0">
            <a:spAutoFit/>
          </a:bodyPr>
          <a:lstStyle/>
          <a:p>
            <a:r>
              <a:rPr lang="en-US" dirty="0"/>
              <a:t>By running program several times:</a:t>
            </a:r>
          </a:p>
        </p:txBody>
      </p:sp>
    </p:spTree>
    <p:extLst>
      <p:ext uri="{BB962C8B-B14F-4D97-AF65-F5344CB8AC3E}">
        <p14:creationId xmlns:p14="http://schemas.microsoft.com/office/powerpoint/2010/main" val="3503480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90BF5-A654-ED4D-A5D2-5BA7EDA90908}"/>
              </a:ext>
            </a:extLst>
          </p:cNvPr>
          <p:cNvSpPr>
            <a:spLocks noGrp="1"/>
          </p:cNvSpPr>
          <p:nvPr>
            <p:ph type="title"/>
          </p:nvPr>
        </p:nvSpPr>
        <p:spPr>
          <a:xfrm>
            <a:off x="1950568" y="624110"/>
            <a:ext cx="8290864" cy="735352"/>
          </a:xfrm>
        </p:spPr>
        <p:txBody>
          <a:bodyPr/>
          <a:lstStyle/>
          <a:p>
            <a:r>
              <a:rPr lang="en-US" dirty="0"/>
              <a:t>Issues While Learning Go</a:t>
            </a:r>
          </a:p>
        </p:txBody>
      </p:sp>
      <p:sp>
        <p:nvSpPr>
          <p:cNvPr id="7" name="TextBox 6">
            <a:extLst>
              <a:ext uri="{FF2B5EF4-FFF2-40B4-BE49-F238E27FC236}">
                <a16:creationId xmlns:a16="http://schemas.microsoft.com/office/drawing/2014/main" id="{82B02D85-1FA0-6C4F-99FB-4847CA134C8C}"/>
              </a:ext>
            </a:extLst>
          </p:cNvPr>
          <p:cNvSpPr txBox="1"/>
          <p:nvPr/>
        </p:nvSpPr>
        <p:spPr>
          <a:xfrm>
            <a:off x="5342058" y="2641504"/>
            <a:ext cx="5386061" cy="1477328"/>
          </a:xfrm>
          <a:prstGeom prst="rect">
            <a:avLst/>
          </a:prstGeom>
          <a:noFill/>
        </p:spPr>
        <p:txBody>
          <a:bodyPr wrap="square" rtlCol="0">
            <a:spAutoFit/>
          </a:bodyPr>
          <a:lstStyle/>
          <a:p>
            <a:r>
              <a:rPr lang="en-US" dirty="0"/>
              <a:t>It is necessary to use </a:t>
            </a:r>
            <a:r>
              <a:rPr lang="en-US" i="1" dirty="0" err="1">
                <a:solidFill>
                  <a:schemeClr val="tx1">
                    <a:lumMod val="75000"/>
                  </a:schemeClr>
                </a:solidFill>
              </a:rPr>
              <a:t>rand</a:t>
            </a:r>
            <a:r>
              <a:rPr lang="en-US" dirty="0" err="1">
                <a:solidFill>
                  <a:schemeClr val="tx1">
                    <a:lumMod val="75000"/>
                  </a:schemeClr>
                </a:solidFill>
              </a:rPr>
              <a:t>.</a:t>
            </a:r>
            <a:r>
              <a:rPr lang="en-US" i="1" dirty="0" err="1">
                <a:solidFill>
                  <a:schemeClr val="tx1">
                    <a:lumMod val="75000"/>
                  </a:schemeClr>
                </a:solidFill>
              </a:rPr>
              <a:t>Seed</a:t>
            </a:r>
            <a:r>
              <a:rPr lang="en-US" dirty="0">
                <a:solidFill>
                  <a:schemeClr val="tx1">
                    <a:lumMod val="75000"/>
                  </a:schemeClr>
                </a:solidFill>
              </a:rPr>
              <a:t>()</a:t>
            </a:r>
            <a:r>
              <a:rPr lang="en-US" dirty="0"/>
              <a:t> function in order to have different set of random values when executing the program over and over again. Otherwise, it will keep using the same values. </a:t>
            </a:r>
            <a:endParaRPr lang="en-US" dirty="0">
              <a:effectLst/>
            </a:endParaRPr>
          </a:p>
        </p:txBody>
      </p:sp>
      <p:pic>
        <p:nvPicPr>
          <p:cNvPr id="4" name="Picture 3">
            <a:extLst>
              <a:ext uri="{FF2B5EF4-FFF2-40B4-BE49-F238E27FC236}">
                <a16:creationId xmlns:a16="http://schemas.microsoft.com/office/drawing/2014/main" id="{3E4D7CA9-472A-664F-8396-66EABD4F270A}"/>
              </a:ext>
            </a:extLst>
          </p:cNvPr>
          <p:cNvPicPr>
            <a:picLocks noChangeAspect="1"/>
          </p:cNvPicPr>
          <p:nvPr/>
        </p:nvPicPr>
        <p:blipFill>
          <a:blip r:embed="rId2"/>
          <a:stretch>
            <a:fillRect/>
          </a:stretch>
        </p:blipFill>
        <p:spPr>
          <a:xfrm>
            <a:off x="634414" y="2650598"/>
            <a:ext cx="4427524" cy="3583292"/>
          </a:xfrm>
          <a:prstGeom prst="rect">
            <a:avLst/>
          </a:prstGeom>
        </p:spPr>
      </p:pic>
      <p:pic>
        <p:nvPicPr>
          <p:cNvPr id="5" name="Picture 4">
            <a:extLst>
              <a:ext uri="{FF2B5EF4-FFF2-40B4-BE49-F238E27FC236}">
                <a16:creationId xmlns:a16="http://schemas.microsoft.com/office/drawing/2014/main" id="{3B299A9E-C814-B64E-97F9-9715326D9B7D}"/>
              </a:ext>
            </a:extLst>
          </p:cNvPr>
          <p:cNvPicPr>
            <a:picLocks noChangeAspect="1"/>
          </p:cNvPicPr>
          <p:nvPr/>
        </p:nvPicPr>
        <p:blipFill>
          <a:blip r:embed="rId3"/>
          <a:stretch>
            <a:fillRect/>
          </a:stretch>
        </p:blipFill>
        <p:spPr>
          <a:xfrm>
            <a:off x="5342058" y="4903415"/>
            <a:ext cx="6495728" cy="1462242"/>
          </a:xfrm>
          <a:prstGeom prst="rect">
            <a:avLst/>
          </a:prstGeom>
        </p:spPr>
      </p:pic>
      <p:sp>
        <p:nvSpPr>
          <p:cNvPr id="8" name="TextBox 7">
            <a:extLst>
              <a:ext uri="{FF2B5EF4-FFF2-40B4-BE49-F238E27FC236}">
                <a16:creationId xmlns:a16="http://schemas.microsoft.com/office/drawing/2014/main" id="{19782EC5-7A04-7247-A7C9-D663BFD814E2}"/>
              </a:ext>
            </a:extLst>
          </p:cNvPr>
          <p:cNvSpPr txBox="1"/>
          <p:nvPr/>
        </p:nvSpPr>
        <p:spPr>
          <a:xfrm>
            <a:off x="5342058" y="4442244"/>
            <a:ext cx="4786070" cy="369332"/>
          </a:xfrm>
          <a:prstGeom prst="rect">
            <a:avLst/>
          </a:prstGeom>
          <a:noFill/>
        </p:spPr>
        <p:txBody>
          <a:bodyPr wrap="square" rtlCol="0">
            <a:spAutoFit/>
          </a:bodyPr>
          <a:lstStyle/>
          <a:p>
            <a:r>
              <a:rPr lang="en-US" dirty="0"/>
              <a:t>By running program several times again: </a:t>
            </a:r>
          </a:p>
        </p:txBody>
      </p:sp>
    </p:spTree>
    <p:extLst>
      <p:ext uri="{BB962C8B-B14F-4D97-AF65-F5344CB8AC3E}">
        <p14:creationId xmlns:p14="http://schemas.microsoft.com/office/powerpoint/2010/main" val="3505134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90BF5-A654-ED4D-A5D2-5BA7EDA90908}"/>
              </a:ext>
            </a:extLst>
          </p:cNvPr>
          <p:cNvSpPr>
            <a:spLocks noGrp="1"/>
          </p:cNvSpPr>
          <p:nvPr>
            <p:ph type="title"/>
          </p:nvPr>
        </p:nvSpPr>
        <p:spPr>
          <a:xfrm>
            <a:off x="1950568" y="624110"/>
            <a:ext cx="8290864" cy="735352"/>
          </a:xfrm>
        </p:spPr>
        <p:txBody>
          <a:bodyPr/>
          <a:lstStyle/>
          <a:p>
            <a:r>
              <a:rPr lang="en-US" dirty="0"/>
              <a:t>Issues While Learning Go</a:t>
            </a:r>
          </a:p>
        </p:txBody>
      </p:sp>
      <p:sp>
        <p:nvSpPr>
          <p:cNvPr id="7" name="TextBox 6">
            <a:extLst>
              <a:ext uri="{FF2B5EF4-FFF2-40B4-BE49-F238E27FC236}">
                <a16:creationId xmlns:a16="http://schemas.microsoft.com/office/drawing/2014/main" id="{82B02D85-1FA0-6C4F-99FB-4847CA134C8C}"/>
              </a:ext>
            </a:extLst>
          </p:cNvPr>
          <p:cNvSpPr txBox="1"/>
          <p:nvPr/>
        </p:nvSpPr>
        <p:spPr>
          <a:xfrm>
            <a:off x="704240" y="1739281"/>
            <a:ext cx="6495651" cy="646331"/>
          </a:xfrm>
          <a:prstGeom prst="rect">
            <a:avLst/>
          </a:prstGeom>
          <a:noFill/>
        </p:spPr>
        <p:txBody>
          <a:bodyPr wrap="square" rtlCol="0">
            <a:spAutoFit/>
          </a:bodyPr>
          <a:lstStyle/>
          <a:p>
            <a:r>
              <a:rPr lang="en-US" dirty="0"/>
              <a:t>Another point is that Go program can not have any unused imports or variables. Consider examples below. </a:t>
            </a:r>
            <a:endParaRPr lang="en-US" dirty="0">
              <a:effectLst/>
            </a:endParaRPr>
          </a:p>
        </p:txBody>
      </p:sp>
      <p:pic>
        <p:nvPicPr>
          <p:cNvPr id="4" name="Picture 3">
            <a:extLst>
              <a:ext uri="{FF2B5EF4-FFF2-40B4-BE49-F238E27FC236}">
                <a16:creationId xmlns:a16="http://schemas.microsoft.com/office/drawing/2014/main" id="{3E4D7CA9-472A-664F-8396-66EABD4F270A}"/>
              </a:ext>
            </a:extLst>
          </p:cNvPr>
          <p:cNvPicPr>
            <a:picLocks noChangeAspect="1"/>
          </p:cNvPicPr>
          <p:nvPr/>
        </p:nvPicPr>
        <p:blipFill>
          <a:blip r:embed="rId2"/>
          <a:stretch>
            <a:fillRect/>
          </a:stretch>
        </p:blipFill>
        <p:spPr>
          <a:xfrm>
            <a:off x="704240" y="2650598"/>
            <a:ext cx="4287871" cy="3583292"/>
          </a:xfrm>
          <a:prstGeom prst="rect">
            <a:avLst/>
          </a:prstGeom>
          <a:effectLst>
            <a:reflection blurRad="6350" stA="52000" endA="300" endPos="35000" dir="5400000" sy="-100000" algn="bl" rotWithShape="0"/>
          </a:effectLst>
        </p:spPr>
      </p:pic>
      <p:pic>
        <p:nvPicPr>
          <p:cNvPr id="9" name="Picture 8">
            <a:extLst>
              <a:ext uri="{FF2B5EF4-FFF2-40B4-BE49-F238E27FC236}">
                <a16:creationId xmlns:a16="http://schemas.microsoft.com/office/drawing/2014/main" id="{121321C3-9356-A541-A119-35B1FA9A2C04}"/>
              </a:ext>
            </a:extLst>
          </p:cNvPr>
          <p:cNvPicPr>
            <a:picLocks noChangeAspect="1"/>
          </p:cNvPicPr>
          <p:nvPr/>
        </p:nvPicPr>
        <p:blipFill>
          <a:blip r:embed="rId3"/>
          <a:stretch>
            <a:fillRect/>
          </a:stretch>
        </p:blipFill>
        <p:spPr>
          <a:xfrm>
            <a:off x="6632568" y="2650598"/>
            <a:ext cx="4524972" cy="3583292"/>
          </a:xfrm>
          <a:prstGeom prst="rect">
            <a:avLst/>
          </a:prstGeom>
          <a:effectLst>
            <a:reflection blurRad="6350" stA="52000" endA="300" endPos="35000" dir="5400000" sy="-100000" algn="bl" rotWithShape="0"/>
          </a:effectLst>
        </p:spPr>
      </p:pic>
    </p:spTree>
    <p:extLst>
      <p:ext uri="{BB962C8B-B14F-4D97-AF65-F5344CB8AC3E}">
        <p14:creationId xmlns:p14="http://schemas.microsoft.com/office/powerpoint/2010/main" val="698994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90BF5-A654-ED4D-A5D2-5BA7EDA90908}"/>
              </a:ext>
            </a:extLst>
          </p:cNvPr>
          <p:cNvSpPr>
            <a:spLocks noGrp="1"/>
          </p:cNvSpPr>
          <p:nvPr>
            <p:ph type="title"/>
          </p:nvPr>
        </p:nvSpPr>
        <p:spPr>
          <a:xfrm>
            <a:off x="1950568" y="624110"/>
            <a:ext cx="8290864" cy="735352"/>
          </a:xfrm>
        </p:spPr>
        <p:txBody>
          <a:bodyPr/>
          <a:lstStyle/>
          <a:p>
            <a:r>
              <a:rPr lang="en-US" dirty="0"/>
              <a:t>What About Multi-Threading</a:t>
            </a:r>
            <a:r>
              <a:rPr lang="en-US" dirty="0">
                <a:latin typeface="Al Nile" pitchFamily="2" charset="-78"/>
                <a:cs typeface="Al Nile" pitchFamily="2" charset="-78"/>
              </a:rPr>
              <a:t>?</a:t>
            </a:r>
          </a:p>
        </p:txBody>
      </p:sp>
      <p:pic>
        <p:nvPicPr>
          <p:cNvPr id="5" name="Picture 4" descr="A screenshot of text&#10;&#10;Description automatically generated">
            <a:extLst>
              <a:ext uri="{FF2B5EF4-FFF2-40B4-BE49-F238E27FC236}">
                <a16:creationId xmlns:a16="http://schemas.microsoft.com/office/drawing/2014/main" id="{22F2DC0E-B366-D14C-81D4-0FFE41B64A2B}"/>
              </a:ext>
            </a:extLst>
          </p:cNvPr>
          <p:cNvPicPr>
            <a:picLocks noChangeAspect="1"/>
          </p:cNvPicPr>
          <p:nvPr/>
        </p:nvPicPr>
        <p:blipFill>
          <a:blip r:embed="rId2"/>
          <a:stretch>
            <a:fillRect/>
          </a:stretch>
        </p:blipFill>
        <p:spPr>
          <a:xfrm>
            <a:off x="743712" y="1626847"/>
            <a:ext cx="5508198" cy="4819673"/>
          </a:xfrm>
          <a:prstGeom prst="rect">
            <a:avLst/>
          </a:prstGeom>
          <a:effectLst>
            <a:reflection blurRad="6350" stA="52000" endA="300" endPos="35000" dir="5400000" sy="-100000" algn="bl" rotWithShape="0"/>
          </a:effectLst>
        </p:spPr>
      </p:pic>
      <p:sp>
        <p:nvSpPr>
          <p:cNvPr id="6" name="TextBox 5">
            <a:extLst>
              <a:ext uri="{FF2B5EF4-FFF2-40B4-BE49-F238E27FC236}">
                <a16:creationId xmlns:a16="http://schemas.microsoft.com/office/drawing/2014/main" id="{88F22E17-D27E-614A-9F7A-D38C6D80435B}"/>
              </a:ext>
            </a:extLst>
          </p:cNvPr>
          <p:cNvSpPr txBox="1"/>
          <p:nvPr/>
        </p:nvSpPr>
        <p:spPr>
          <a:xfrm>
            <a:off x="7007703" y="3244334"/>
            <a:ext cx="1260281" cy="369332"/>
          </a:xfrm>
          <a:prstGeom prst="rect">
            <a:avLst/>
          </a:prstGeom>
          <a:noFill/>
        </p:spPr>
        <p:txBody>
          <a:bodyPr wrap="none" rtlCol="0">
            <a:spAutoFit/>
          </a:bodyPr>
          <a:lstStyle/>
          <a:p>
            <a:r>
              <a:rPr lang="en-US" dirty="0" err="1"/>
              <a:t>Avg</a:t>
            </a:r>
            <a:r>
              <a:rPr lang="en-US" dirty="0"/>
              <a:t> time:</a:t>
            </a:r>
          </a:p>
        </p:txBody>
      </p:sp>
      <p:graphicFrame>
        <p:nvGraphicFramePr>
          <p:cNvPr id="11" name="Table 10">
            <a:extLst>
              <a:ext uri="{FF2B5EF4-FFF2-40B4-BE49-F238E27FC236}">
                <a16:creationId xmlns:a16="http://schemas.microsoft.com/office/drawing/2014/main" id="{E542AE27-026D-2845-A1A9-67036BE56A7E}"/>
              </a:ext>
            </a:extLst>
          </p:cNvPr>
          <p:cNvGraphicFramePr>
            <a:graphicFrameLocks noGrp="1"/>
          </p:cNvGraphicFramePr>
          <p:nvPr>
            <p:extLst>
              <p:ext uri="{D42A27DB-BD31-4B8C-83A1-F6EECF244321}">
                <p14:modId xmlns:p14="http://schemas.microsoft.com/office/powerpoint/2010/main" val="2944975019"/>
              </p:ext>
            </p:extLst>
          </p:nvPr>
        </p:nvGraphicFramePr>
        <p:xfrm>
          <a:off x="7007703" y="3718037"/>
          <a:ext cx="4618107" cy="1483360"/>
        </p:xfrm>
        <a:graphic>
          <a:graphicData uri="http://schemas.openxmlformats.org/drawingml/2006/table">
            <a:tbl>
              <a:tblPr firstRow="1" bandRow="1">
                <a:effectLst>
                  <a:outerShdw blurRad="63500" dist="38100" dir="5400000" rotWithShape="0">
                    <a:srgbClr val="000000">
                      <a:alpha val="60000"/>
                    </a:srgbClr>
                  </a:outerShdw>
                  <a:reflection blurRad="6350" stA="52000" endA="300" endPos="35000" dir="5400000" sy="-100000" algn="bl" rotWithShape="0"/>
                </a:effectLst>
                <a:tableStyleId>{E269D01E-BC32-4049-B463-5C60D7B0CCD2}</a:tableStyleId>
              </a:tblPr>
              <a:tblGrid>
                <a:gridCol w="1539369">
                  <a:extLst>
                    <a:ext uri="{9D8B030D-6E8A-4147-A177-3AD203B41FA5}">
                      <a16:colId xmlns:a16="http://schemas.microsoft.com/office/drawing/2014/main" val="232822252"/>
                    </a:ext>
                  </a:extLst>
                </a:gridCol>
                <a:gridCol w="1539369">
                  <a:extLst>
                    <a:ext uri="{9D8B030D-6E8A-4147-A177-3AD203B41FA5}">
                      <a16:colId xmlns:a16="http://schemas.microsoft.com/office/drawing/2014/main" val="2127978552"/>
                    </a:ext>
                  </a:extLst>
                </a:gridCol>
                <a:gridCol w="1539369">
                  <a:extLst>
                    <a:ext uri="{9D8B030D-6E8A-4147-A177-3AD203B41FA5}">
                      <a16:colId xmlns:a16="http://schemas.microsoft.com/office/drawing/2014/main" val="4045916342"/>
                    </a:ext>
                  </a:extLst>
                </a:gridCol>
              </a:tblGrid>
              <a:tr h="370840">
                <a:tc>
                  <a:txBody>
                    <a:bodyPr/>
                    <a:lstStyle/>
                    <a:p>
                      <a:endParaRPr lang="en-US" dirty="0"/>
                    </a:p>
                  </a:txBody>
                  <a:tcPr/>
                </a:tc>
                <a:tc>
                  <a:txBody>
                    <a:bodyPr/>
                    <a:lstStyle/>
                    <a:p>
                      <a:r>
                        <a:rPr lang="en-US" dirty="0"/>
                        <a:t>Go </a:t>
                      </a:r>
                    </a:p>
                  </a:txBody>
                  <a:tcPr/>
                </a:tc>
                <a:tc>
                  <a:txBody>
                    <a:bodyPr/>
                    <a:lstStyle/>
                    <a:p>
                      <a:r>
                        <a:rPr lang="en-US" dirty="0"/>
                        <a:t>Java</a:t>
                      </a:r>
                    </a:p>
                  </a:txBody>
                  <a:tcPr/>
                </a:tc>
                <a:extLst>
                  <a:ext uri="{0D108BD9-81ED-4DB2-BD59-A6C34878D82A}">
                    <a16:rowId xmlns:a16="http://schemas.microsoft.com/office/drawing/2014/main" val="1160000251"/>
                  </a:ext>
                </a:extLst>
              </a:tr>
              <a:tr h="370840">
                <a:tc>
                  <a:txBody>
                    <a:bodyPr/>
                    <a:lstStyle/>
                    <a:p>
                      <a:r>
                        <a:rPr lang="en-US" dirty="0"/>
                        <a:t>100,000</a:t>
                      </a:r>
                    </a:p>
                  </a:txBody>
                  <a:tcPr/>
                </a:tc>
                <a:tc>
                  <a:txBody>
                    <a:bodyPr/>
                    <a:lstStyle/>
                    <a:p>
                      <a:r>
                        <a:rPr lang="en-US" dirty="0"/>
                        <a:t>99ms</a:t>
                      </a:r>
                    </a:p>
                  </a:txBody>
                  <a:tcPr/>
                </a:tc>
                <a:tc>
                  <a:txBody>
                    <a:bodyPr/>
                    <a:lstStyle/>
                    <a:p>
                      <a:r>
                        <a:rPr lang="en-US" dirty="0"/>
                        <a:t>259ms</a:t>
                      </a:r>
                    </a:p>
                  </a:txBody>
                  <a:tcPr/>
                </a:tc>
                <a:extLst>
                  <a:ext uri="{0D108BD9-81ED-4DB2-BD59-A6C34878D82A}">
                    <a16:rowId xmlns:a16="http://schemas.microsoft.com/office/drawing/2014/main" val="3967227454"/>
                  </a:ext>
                </a:extLst>
              </a:tr>
              <a:tr h="370840">
                <a:tc>
                  <a:txBody>
                    <a:bodyPr/>
                    <a:lstStyle/>
                    <a:p>
                      <a:r>
                        <a:rPr lang="en-US" dirty="0"/>
                        <a:t>1,000,000</a:t>
                      </a:r>
                    </a:p>
                  </a:txBody>
                  <a:tcPr/>
                </a:tc>
                <a:tc>
                  <a:txBody>
                    <a:bodyPr/>
                    <a:lstStyle/>
                    <a:p>
                      <a:r>
                        <a:rPr lang="en-US" dirty="0"/>
                        <a:t>898.6ms</a:t>
                      </a:r>
                    </a:p>
                  </a:txBody>
                  <a:tcPr/>
                </a:tc>
                <a:tc>
                  <a:txBody>
                    <a:bodyPr/>
                    <a:lstStyle/>
                    <a:p>
                      <a:r>
                        <a:rPr lang="en-US" dirty="0"/>
                        <a:t>937.7ms</a:t>
                      </a:r>
                    </a:p>
                  </a:txBody>
                  <a:tcPr/>
                </a:tc>
                <a:extLst>
                  <a:ext uri="{0D108BD9-81ED-4DB2-BD59-A6C34878D82A}">
                    <a16:rowId xmlns:a16="http://schemas.microsoft.com/office/drawing/2014/main" val="4169119801"/>
                  </a:ext>
                </a:extLst>
              </a:tr>
              <a:tr h="370840">
                <a:tc>
                  <a:txBody>
                    <a:bodyPr/>
                    <a:lstStyle/>
                    <a:p>
                      <a:r>
                        <a:rPr lang="en-US" dirty="0"/>
                        <a:t>10,000,000</a:t>
                      </a:r>
                    </a:p>
                  </a:txBody>
                  <a:tcPr/>
                </a:tc>
                <a:tc>
                  <a:txBody>
                    <a:bodyPr/>
                    <a:lstStyle/>
                    <a:p>
                      <a:r>
                        <a:rPr lang="en-US" dirty="0"/>
                        <a:t>11.2s</a:t>
                      </a:r>
                    </a:p>
                  </a:txBody>
                  <a:tcPr/>
                </a:tc>
                <a:tc>
                  <a:txBody>
                    <a:bodyPr/>
                    <a:lstStyle/>
                    <a:p>
                      <a:r>
                        <a:rPr lang="en-US" dirty="0"/>
                        <a:t>19s</a:t>
                      </a:r>
                    </a:p>
                  </a:txBody>
                  <a:tcPr/>
                </a:tc>
                <a:extLst>
                  <a:ext uri="{0D108BD9-81ED-4DB2-BD59-A6C34878D82A}">
                    <a16:rowId xmlns:a16="http://schemas.microsoft.com/office/drawing/2014/main" val="2792657554"/>
                  </a:ext>
                </a:extLst>
              </a:tr>
            </a:tbl>
          </a:graphicData>
        </a:graphic>
      </p:graphicFrame>
    </p:spTree>
    <p:extLst>
      <p:ext uri="{BB962C8B-B14F-4D97-AF65-F5344CB8AC3E}">
        <p14:creationId xmlns:p14="http://schemas.microsoft.com/office/powerpoint/2010/main" val="3374510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90BF5-A654-ED4D-A5D2-5BA7EDA90908}"/>
              </a:ext>
            </a:extLst>
          </p:cNvPr>
          <p:cNvSpPr>
            <a:spLocks noGrp="1"/>
          </p:cNvSpPr>
          <p:nvPr>
            <p:ph type="title"/>
          </p:nvPr>
        </p:nvSpPr>
        <p:spPr>
          <a:xfrm>
            <a:off x="1950568" y="624110"/>
            <a:ext cx="8290864" cy="735352"/>
          </a:xfrm>
        </p:spPr>
        <p:txBody>
          <a:bodyPr/>
          <a:lstStyle/>
          <a:p>
            <a:r>
              <a:rPr lang="en-US" dirty="0"/>
              <a:t>What About Multi-Threading</a:t>
            </a:r>
            <a:r>
              <a:rPr lang="en-US" dirty="0">
                <a:latin typeface="Al Nile" pitchFamily="2" charset="-78"/>
                <a:cs typeface="Al Nile" pitchFamily="2" charset="-78"/>
              </a:rPr>
              <a:t>?</a:t>
            </a:r>
          </a:p>
        </p:txBody>
      </p:sp>
      <p:sp>
        <p:nvSpPr>
          <p:cNvPr id="6" name="TextBox 5">
            <a:extLst>
              <a:ext uri="{FF2B5EF4-FFF2-40B4-BE49-F238E27FC236}">
                <a16:creationId xmlns:a16="http://schemas.microsoft.com/office/drawing/2014/main" id="{88F22E17-D27E-614A-9F7A-D38C6D80435B}"/>
              </a:ext>
            </a:extLst>
          </p:cNvPr>
          <p:cNvSpPr txBox="1"/>
          <p:nvPr/>
        </p:nvSpPr>
        <p:spPr>
          <a:xfrm>
            <a:off x="7007703" y="3244334"/>
            <a:ext cx="1260281" cy="369332"/>
          </a:xfrm>
          <a:prstGeom prst="rect">
            <a:avLst/>
          </a:prstGeom>
          <a:noFill/>
        </p:spPr>
        <p:txBody>
          <a:bodyPr wrap="none" rtlCol="0">
            <a:spAutoFit/>
          </a:bodyPr>
          <a:lstStyle/>
          <a:p>
            <a:r>
              <a:rPr lang="en-US" dirty="0" err="1"/>
              <a:t>Avg</a:t>
            </a:r>
            <a:r>
              <a:rPr lang="en-US" dirty="0"/>
              <a:t> time:</a:t>
            </a:r>
          </a:p>
        </p:txBody>
      </p:sp>
      <p:graphicFrame>
        <p:nvGraphicFramePr>
          <p:cNvPr id="8" name="Table 7">
            <a:extLst>
              <a:ext uri="{FF2B5EF4-FFF2-40B4-BE49-F238E27FC236}">
                <a16:creationId xmlns:a16="http://schemas.microsoft.com/office/drawing/2014/main" id="{5FD03B12-93E1-B04D-8405-16EC629BA285}"/>
              </a:ext>
            </a:extLst>
          </p:cNvPr>
          <p:cNvGraphicFramePr>
            <a:graphicFrameLocks noGrp="1"/>
          </p:cNvGraphicFramePr>
          <p:nvPr>
            <p:extLst>
              <p:ext uri="{D42A27DB-BD31-4B8C-83A1-F6EECF244321}">
                <p14:modId xmlns:p14="http://schemas.microsoft.com/office/powerpoint/2010/main" val="1368933055"/>
              </p:ext>
            </p:extLst>
          </p:nvPr>
        </p:nvGraphicFramePr>
        <p:xfrm>
          <a:off x="7007703" y="3718037"/>
          <a:ext cx="4618107" cy="1483360"/>
        </p:xfrm>
        <a:graphic>
          <a:graphicData uri="http://schemas.openxmlformats.org/drawingml/2006/table">
            <a:tbl>
              <a:tblPr firstRow="1" bandRow="1">
                <a:effectLst>
                  <a:outerShdw blurRad="63500" dist="38100" dir="5400000" rotWithShape="0">
                    <a:srgbClr val="000000">
                      <a:alpha val="60000"/>
                    </a:srgbClr>
                  </a:outerShdw>
                  <a:reflection blurRad="6350" stA="52000" endA="300" endPos="35000" dir="5400000" sy="-100000" algn="bl" rotWithShape="0"/>
                </a:effectLst>
                <a:tableStyleId>{E269D01E-BC32-4049-B463-5C60D7B0CCD2}</a:tableStyleId>
              </a:tblPr>
              <a:tblGrid>
                <a:gridCol w="1539369">
                  <a:extLst>
                    <a:ext uri="{9D8B030D-6E8A-4147-A177-3AD203B41FA5}">
                      <a16:colId xmlns:a16="http://schemas.microsoft.com/office/drawing/2014/main" val="232822252"/>
                    </a:ext>
                  </a:extLst>
                </a:gridCol>
                <a:gridCol w="1539369">
                  <a:extLst>
                    <a:ext uri="{9D8B030D-6E8A-4147-A177-3AD203B41FA5}">
                      <a16:colId xmlns:a16="http://schemas.microsoft.com/office/drawing/2014/main" val="2127978552"/>
                    </a:ext>
                  </a:extLst>
                </a:gridCol>
                <a:gridCol w="1539369">
                  <a:extLst>
                    <a:ext uri="{9D8B030D-6E8A-4147-A177-3AD203B41FA5}">
                      <a16:colId xmlns:a16="http://schemas.microsoft.com/office/drawing/2014/main" val="4045916342"/>
                    </a:ext>
                  </a:extLst>
                </a:gridCol>
              </a:tblGrid>
              <a:tr h="370840">
                <a:tc>
                  <a:txBody>
                    <a:bodyPr/>
                    <a:lstStyle/>
                    <a:p>
                      <a:endParaRPr lang="en-US" dirty="0"/>
                    </a:p>
                  </a:txBody>
                  <a:tcPr/>
                </a:tc>
                <a:tc>
                  <a:txBody>
                    <a:bodyPr/>
                    <a:lstStyle/>
                    <a:p>
                      <a:r>
                        <a:rPr lang="en-US" dirty="0"/>
                        <a:t>Go </a:t>
                      </a:r>
                    </a:p>
                  </a:txBody>
                  <a:tcPr/>
                </a:tc>
                <a:tc>
                  <a:txBody>
                    <a:bodyPr/>
                    <a:lstStyle/>
                    <a:p>
                      <a:r>
                        <a:rPr lang="en-US" dirty="0"/>
                        <a:t>Java</a:t>
                      </a:r>
                    </a:p>
                  </a:txBody>
                  <a:tcPr/>
                </a:tc>
                <a:extLst>
                  <a:ext uri="{0D108BD9-81ED-4DB2-BD59-A6C34878D82A}">
                    <a16:rowId xmlns:a16="http://schemas.microsoft.com/office/drawing/2014/main" val="1160000251"/>
                  </a:ext>
                </a:extLst>
              </a:tr>
              <a:tr h="370840">
                <a:tc>
                  <a:txBody>
                    <a:bodyPr/>
                    <a:lstStyle/>
                    <a:p>
                      <a:r>
                        <a:rPr lang="en-US" dirty="0"/>
                        <a:t>100,000</a:t>
                      </a:r>
                    </a:p>
                  </a:txBody>
                  <a:tcPr/>
                </a:tc>
                <a:tc>
                  <a:txBody>
                    <a:bodyPr/>
                    <a:lstStyle/>
                    <a:p>
                      <a:r>
                        <a:rPr lang="en-US" dirty="0"/>
                        <a:t>99ms</a:t>
                      </a:r>
                    </a:p>
                  </a:txBody>
                  <a:tcPr/>
                </a:tc>
                <a:tc>
                  <a:txBody>
                    <a:bodyPr/>
                    <a:lstStyle/>
                    <a:p>
                      <a:r>
                        <a:rPr lang="en-US" dirty="0"/>
                        <a:t>259ms</a:t>
                      </a:r>
                    </a:p>
                  </a:txBody>
                  <a:tcPr/>
                </a:tc>
                <a:extLst>
                  <a:ext uri="{0D108BD9-81ED-4DB2-BD59-A6C34878D82A}">
                    <a16:rowId xmlns:a16="http://schemas.microsoft.com/office/drawing/2014/main" val="3967227454"/>
                  </a:ext>
                </a:extLst>
              </a:tr>
              <a:tr h="370840">
                <a:tc>
                  <a:txBody>
                    <a:bodyPr/>
                    <a:lstStyle/>
                    <a:p>
                      <a:r>
                        <a:rPr lang="en-US" dirty="0"/>
                        <a:t>1,000,000</a:t>
                      </a:r>
                    </a:p>
                  </a:txBody>
                  <a:tcPr/>
                </a:tc>
                <a:tc>
                  <a:txBody>
                    <a:bodyPr/>
                    <a:lstStyle/>
                    <a:p>
                      <a:r>
                        <a:rPr lang="en-US" dirty="0"/>
                        <a:t>898.6ms</a:t>
                      </a:r>
                    </a:p>
                  </a:txBody>
                  <a:tcPr/>
                </a:tc>
                <a:tc>
                  <a:txBody>
                    <a:bodyPr/>
                    <a:lstStyle/>
                    <a:p>
                      <a:r>
                        <a:rPr lang="en-US" dirty="0"/>
                        <a:t>937.7ms</a:t>
                      </a:r>
                    </a:p>
                  </a:txBody>
                  <a:tcPr/>
                </a:tc>
                <a:extLst>
                  <a:ext uri="{0D108BD9-81ED-4DB2-BD59-A6C34878D82A}">
                    <a16:rowId xmlns:a16="http://schemas.microsoft.com/office/drawing/2014/main" val="4169119801"/>
                  </a:ext>
                </a:extLst>
              </a:tr>
              <a:tr h="370840">
                <a:tc>
                  <a:txBody>
                    <a:bodyPr/>
                    <a:lstStyle/>
                    <a:p>
                      <a:r>
                        <a:rPr lang="en-US" dirty="0"/>
                        <a:t>10,000,000</a:t>
                      </a:r>
                    </a:p>
                  </a:txBody>
                  <a:tcPr/>
                </a:tc>
                <a:tc>
                  <a:txBody>
                    <a:bodyPr/>
                    <a:lstStyle/>
                    <a:p>
                      <a:r>
                        <a:rPr lang="en-US" dirty="0"/>
                        <a:t>11.2s</a:t>
                      </a:r>
                    </a:p>
                  </a:txBody>
                  <a:tcPr/>
                </a:tc>
                <a:tc>
                  <a:txBody>
                    <a:bodyPr/>
                    <a:lstStyle/>
                    <a:p>
                      <a:r>
                        <a:rPr lang="en-US" dirty="0"/>
                        <a:t>19s</a:t>
                      </a:r>
                    </a:p>
                  </a:txBody>
                  <a:tcPr/>
                </a:tc>
                <a:extLst>
                  <a:ext uri="{0D108BD9-81ED-4DB2-BD59-A6C34878D82A}">
                    <a16:rowId xmlns:a16="http://schemas.microsoft.com/office/drawing/2014/main" val="2792657554"/>
                  </a:ext>
                </a:extLst>
              </a:tr>
            </a:tbl>
          </a:graphicData>
        </a:graphic>
      </p:graphicFrame>
      <p:pic>
        <p:nvPicPr>
          <p:cNvPr id="4" name="Picture 3" descr="A close up of a map&#10;&#10;Description automatically generated">
            <a:extLst>
              <a:ext uri="{FF2B5EF4-FFF2-40B4-BE49-F238E27FC236}">
                <a16:creationId xmlns:a16="http://schemas.microsoft.com/office/drawing/2014/main" id="{769A9974-EDCB-534F-A5B5-B1693C636E08}"/>
              </a:ext>
            </a:extLst>
          </p:cNvPr>
          <p:cNvPicPr>
            <a:picLocks noChangeAspect="1"/>
          </p:cNvPicPr>
          <p:nvPr/>
        </p:nvPicPr>
        <p:blipFill>
          <a:blip r:embed="rId2"/>
          <a:stretch>
            <a:fillRect/>
          </a:stretch>
        </p:blipFill>
        <p:spPr>
          <a:xfrm>
            <a:off x="566190" y="2199111"/>
            <a:ext cx="5397500" cy="4089400"/>
          </a:xfrm>
          <a:prstGeom prst="rect">
            <a:avLst/>
          </a:prstGeom>
          <a:effectLst>
            <a:reflection blurRad="6350" stA="25000" endPos="35000" dir="5400000" sy="-100000" algn="bl" rotWithShape="0"/>
          </a:effectLst>
        </p:spPr>
      </p:pic>
    </p:spTree>
    <p:extLst>
      <p:ext uri="{BB962C8B-B14F-4D97-AF65-F5344CB8AC3E}">
        <p14:creationId xmlns:p14="http://schemas.microsoft.com/office/powerpoint/2010/main" val="2570470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F7069-CB63-F046-B6CA-52F086B12CCF}"/>
              </a:ext>
            </a:extLst>
          </p:cNvPr>
          <p:cNvSpPr>
            <a:spLocks noGrp="1"/>
          </p:cNvSpPr>
          <p:nvPr>
            <p:ph type="title"/>
          </p:nvPr>
        </p:nvSpPr>
        <p:spPr/>
        <p:txBody>
          <a:bodyPr/>
          <a:lstStyle/>
          <a:p>
            <a:pPr algn="ctr"/>
            <a:r>
              <a:rPr lang="en-US" dirty="0"/>
              <a:t>References</a:t>
            </a:r>
          </a:p>
        </p:txBody>
      </p:sp>
      <p:sp>
        <p:nvSpPr>
          <p:cNvPr id="3" name="TextBox 2">
            <a:extLst>
              <a:ext uri="{FF2B5EF4-FFF2-40B4-BE49-F238E27FC236}">
                <a16:creationId xmlns:a16="http://schemas.microsoft.com/office/drawing/2014/main" id="{E90540FE-736F-8E47-B301-D5885AFE56AA}"/>
              </a:ext>
            </a:extLst>
          </p:cNvPr>
          <p:cNvSpPr txBox="1"/>
          <p:nvPr/>
        </p:nvSpPr>
        <p:spPr>
          <a:xfrm>
            <a:off x="1627632" y="2423160"/>
            <a:ext cx="10104120" cy="1600438"/>
          </a:xfrm>
          <a:prstGeom prst="rect">
            <a:avLst/>
          </a:prstGeom>
          <a:noFill/>
        </p:spPr>
        <p:txBody>
          <a:bodyPr wrap="square" rtlCol="0">
            <a:spAutoFit/>
          </a:bodyPr>
          <a:lstStyle/>
          <a:p>
            <a:r>
              <a:rPr lang="en-US" sz="1400" dirty="0"/>
              <a:t>Karl Seguin, “The Little Go Book,” </a:t>
            </a:r>
            <a:r>
              <a:rPr lang="en-US" sz="1400" dirty="0">
                <a:solidFill>
                  <a:srgbClr val="0070C0"/>
                </a:solidFill>
                <a:hlinkClick r:id="rId2">
                  <a:extLst>
                    <a:ext uri="{A12FA001-AC4F-418D-AE19-62706E023703}">
                      <ahyp:hlinkClr xmlns:ahyp="http://schemas.microsoft.com/office/drawing/2018/hyperlinkcolor" val="tx"/>
                    </a:ext>
                  </a:extLst>
                </a:hlinkClick>
              </a:rPr>
              <a:t>https://</a:t>
            </a:r>
            <a:r>
              <a:rPr lang="en-US" sz="1400" dirty="0" err="1">
                <a:solidFill>
                  <a:srgbClr val="0070C0"/>
                </a:solidFill>
                <a:hlinkClick r:id="rId2">
                  <a:extLst>
                    <a:ext uri="{A12FA001-AC4F-418D-AE19-62706E023703}">
                      <ahyp:hlinkClr xmlns:ahyp="http://schemas.microsoft.com/office/drawing/2018/hyperlinkcolor" val="tx"/>
                    </a:ext>
                  </a:extLst>
                </a:hlinkClick>
              </a:rPr>
              <a:t>github.com</a:t>
            </a:r>
            <a:r>
              <a:rPr lang="en-US" sz="1400" dirty="0">
                <a:solidFill>
                  <a:srgbClr val="0070C0"/>
                </a:solidFill>
                <a:hlinkClick r:id="rId2">
                  <a:extLst>
                    <a:ext uri="{A12FA001-AC4F-418D-AE19-62706E023703}">
                      <ahyp:hlinkClr xmlns:ahyp="http://schemas.microsoft.com/office/drawing/2018/hyperlinkcolor" val="tx"/>
                    </a:ext>
                  </a:extLst>
                </a:hlinkClick>
              </a:rPr>
              <a:t>/</a:t>
            </a:r>
            <a:r>
              <a:rPr lang="en-US" sz="1400" dirty="0" err="1">
                <a:solidFill>
                  <a:srgbClr val="0070C0"/>
                </a:solidFill>
                <a:hlinkClick r:id="rId2">
                  <a:extLst>
                    <a:ext uri="{A12FA001-AC4F-418D-AE19-62706E023703}">
                      <ahyp:hlinkClr xmlns:ahyp="http://schemas.microsoft.com/office/drawing/2018/hyperlinkcolor" val="tx"/>
                    </a:ext>
                  </a:extLst>
                </a:hlinkClick>
              </a:rPr>
              <a:t>karlseguin</a:t>
            </a:r>
            <a:r>
              <a:rPr lang="en-US" sz="1400" dirty="0">
                <a:solidFill>
                  <a:srgbClr val="0070C0"/>
                </a:solidFill>
                <a:hlinkClick r:id="rId2">
                  <a:extLst>
                    <a:ext uri="{A12FA001-AC4F-418D-AE19-62706E023703}">
                      <ahyp:hlinkClr xmlns:ahyp="http://schemas.microsoft.com/office/drawing/2018/hyperlinkcolor" val="tx"/>
                    </a:ext>
                  </a:extLst>
                </a:hlinkClick>
              </a:rPr>
              <a:t>/the-little-go-book</a:t>
            </a:r>
            <a:endParaRPr lang="en-US" sz="1400" dirty="0">
              <a:solidFill>
                <a:srgbClr val="0070C0"/>
              </a:solidFill>
            </a:endParaRPr>
          </a:p>
          <a:p>
            <a:r>
              <a:rPr lang="en-US" sz="1400" dirty="0" err="1"/>
              <a:t>Keval</a:t>
            </a:r>
            <a:r>
              <a:rPr lang="en-US" sz="1400" dirty="0"/>
              <a:t> Patel, “Why should you learn Go?,” Medium, 2017, Jan 8. </a:t>
            </a:r>
            <a:r>
              <a:rPr lang="en-US" sz="1400" dirty="0">
                <a:solidFill>
                  <a:srgbClr val="0070C0"/>
                </a:solidFill>
                <a:hlinkClick r:id="rId3">
                  <a:extLst>
                    <a:ext uri="{A12FA001-AC4F-418D-AE19-62706E023703}">
                      <ahyp:hlinkClr xmlns:ahyp="http://schemas.microsoft.com/office/drawing/2018/hyperlinkcolor" val="tx"/>
                    </a:ext>
                  </a:extLst>
                </a:hlinkClick>
              </a:rPr>
              <a:t>https://</a:t>
            </a:r>
            <a:r>
              <a:rPr lang="en-US" sz="1400" dirty="0" err="1">
                <a:solidFill>
                  <a:srgbClr val="0070C0"/>
                </a:solidFill>
                <a:hlinkClick r:id="rId3">
                  <a:extLst>
                    <a:ext uri="{A12FA001-AC4F-418D-AE19-62706E023703}">
                      <ahyp:hlinkClr xmlns:ahyp="http://schemas.microsoft.com/office/drawing/2018/hyperlinkcolor" val="tx"/>
                    </a:ext>
                  </a:extLst>
                </a:hlinkClick>
              </a:rPr>
              <a:t>medium.com</a:t>
            </a:r>
            <a:r>
              <a:rPr lang="en-US" sz="1400" dirty="0">
                <a:solidFill>
                  <a:srgbClr val="0070C0"/>
                </a:solidFill>
                <a:hlinkClick r:id="rId3">
                  <a:extLst>
                    <a:ext uri="{A12FA001-AC4F-418D-AE19-62706E023703}">
                      <ahyp:hlinkClr xmlns:ahyp="http://schemas.microsoft.com/office/drawing/2018/hyperlinkcolor" val="tx"/>
                    </a:ext>
                  </a:extLst>
                </a:hlinkClick>
              </a:rPr>
              <a:t>/@kevalpatel2106/why-should-you-learn-go-f607681fad65</a:t>
            </a:r>
            <a:endParaRPr lang="en-US" sz="1400" dirty="0">
              <a:solidFill>
                <a:srgbClr val="0070C0"/>
              </a:solidFill>
            </a:endParaRPr>
          </a:p>
          <a:p>
            <a:r>
              <a:rPr lang="en-US" sz="1400" dirty="0"/>
              <a:t>“Go (programming language),” </a:t>
            </a:r>
            <a:r>
              <a:rPr lang="en-US" sz="1400" dirty="0" err="1"/>
              <a:t>Wikipedia.org</a:t>
            </a:r>
            <a:r>
              <a:rPr lang="en-US" sz="1400" dirty="0"/>
              <a:t>, </a:t>
            </a:r>
            <a:r>
              <a:rPr lang="en-US" sz="1400" dirty="0">
                <a:solidFill>
                  <a:srgbClr val="0070C0"/>
                </a:solidFill>
                <a:hlinkClick r:id="rId4">
                  <a:extLst>
                    <a:ext uri="{A12FA001-AC4F-418D-AE19-62706E023703}">
                      <ahyp:hlinkClr xmlns:ahyp="http://schemas.microsoft.com/office/drawing/2018/hyperlinkcolor" val="tx"/>
                    </a:ext>
                  </a:extLst>
                </a:hlinkClick>
              </a:rPr>
              <a:t>https://en.wikipedia.org/wiki/Go_(programming_language)</a:t>
            </a:r>
            <a:endParaRPr lang="en-US" sz="1400" dirty="0">
              <a:solidFill>
                <a:srgbClr val="0070C0"/>
              </a:solidFill>
            </a:endParaRPr>
          </a:p>
          <a:p>
            <a:r>
              <a:rPr lang="en-US" sz="1400" dirty="0"/>
              <a:t>“The Go Programming Language,” </a:t>
            </a:r>
            <a:r>
              <a:rPr lang="en-US" sz="1400" dirty="0" err="1"/>
              <a:t>golang.org</a:t>
            </a:r>
            <a:r>
              <a:rPr lang="en-US" sz="1400" dirty="0"/>
              <a:t>, </a:t>
            </a:r>
            <a:r>
              <a:rPr lang="en-US" sz="1400" dirty="0">
                <a:solidFill>
                  <a:srgbClr val="0070C0"/>
                </a:solidFill>
                <a:hlinkClick r:id="rId5">
                  <a:extLst>
                    <a:ext uri="{A12FA001-AC4F-418D-AE19-62706E023703}">
                      <ahyp:hlinkClr xmlns:ahyp="http://schemas.microsoft.com/office/drawing/2018/hyperlinkcolor" val="tx"/>
                    </a:ext>
                  </a:extLst>
                </a:hlinkClick>
              </a:rPr>
              <a:t>https://golang.org/doc/faq#What_is_the_purpose_of_the_project</a:t>
            </a:r>
            <a:endParaRPr lang="en-US" sz="1400" dirty="0">
              <a:solidFill>
                <a:srgbClr val="0070C0"/>
              </a:solidFill>
            </a:endParaRPr>
          </a:p>
          <a:p>
            <a:r>
              <a:rPr lang="en-US" sz="1400" dirty="0"/>
              <a:t>Johannes Liebermann, “Why Golang Is Great for Portable Apps,” </a:t>
            </a:r>
            <a:r>
              <a:rPr lang="en-US" sz="1400" dirty="0" err="1"/>
              <a:t>codeburst.io</a:t>
            </a:r>
            <a:r>
              <a:rPr lang="en-US" sz="1400" dirty="0"/>
              <a:t>, </a:t>
            </a:r>
            <a:r>
              <a:rPr lang="en-US" sz="1400" dirty="0">
                <a:solidFill>
                  <a:srgbClr val="0070C0"/>
                </a:solidFill>
                <a:hlinkClick r:id="rId6">
                  <a:extLst>
                    <a:ext uri="{A12FA001-AC4F-418D-AE19-62706E023703}">
                      <ahyp:hlinkClr xmlns:ahyp="http://schemas.microsoft.com/office/drawing/2018/hyperlinkcolor" val="tx"/>
                    </a:ext>
                  </a:extLst>
                </a:hlinkClick>
              </a:rPr>
              <a:t>https://codeburst.io/why-golang-is-great-for-portable-apps-94cf1236f481</a:t>
            </a:r>
            <a:endParaRPr lang="en-US" sz="1400" dirty="0">
              <a:solidFill>
                <a:srgbClr val="0070C0"/>
              </a:solidFill>
            </a:endParaRPr>
          </a:p>
        </p:txBody>
      </p:sp>
    </p:spTree>
    <p:extLst>
      <p:ext uri="{BB962C8B-B14F-4D97-AF65-F5344CB8AC3E}">
        <p14:creationId xmlns:p14="http://schemas.microsoft.com/office/powerpoint/2010/main" val="53033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90BF5-A654-ED4D-A5D2-5BA7EDA90908}"/>
              </a:ext>
            </a:extLst>
          </p:cNvPr>
          <p:cNvSpPr>
            <a:spLocks noGrp="1"/>
          </p:cNvSpPr>
          <p:nvPr>
            <p:ph type="title"/>
          </p:nvPr>
        </p:nvSpPr>
        <p:spPr>
          <a:xfrm>
            <a:off x="2592924" y="624110"/>
            <a:ext cx="4430963" cy="735352"/>
          </a:xfrm>
        </p:spPr>
        <p:txBody>
          <a:bodyPr/>
          <a:lstStyle/>
          <a:p>
            <a:r>
              <a:rPr lang="en-US" dirty="0"/>
              <a:t>History of Go</a:t>
            </a:r>
          </a:p>
        </p:txBody>
      </p:sp>
      <p:sp>
        <p:nvSpPr>
          <p:cNvPr id="3" name="TextBox 2">
            <a:extLst>
              <a:ext uri="{FF2B5EF4-FFF2-40B4-BE49-F238E27FC236}">
                <a16:creationId xmlns:a16="http://schemas.microsoft.com/office/drawing/2014/main" id="{2181AF55-EBF1-B04E-A48F-BE6FB891402C}"/>
              </a:ext>
            </a:extLst>
          </p:cNvPr>
          <p:cNvSpPr txBox="1"/>
          <p:nvPr/>
        </p:nvSpPr>
        <p:spPr>
          <a:xfrm>
            <a:off x="2592924" y="2274838"/>
            <a:ext cx="4499172" cy="2308324"/>
          </a:xfrm>
          <a:prstGeom prst="rect">
            <a:avLst/>
          </a:prstGeom>
          <a:noFill/>
        </p:spPr>
        <p:txBody>
          <a:bodyPr wrap="square" rtlCol="0">
            <a:spAutoFit/>
          </a:bodyPr>
          <a:lstStyle/>
          <a:p>
            <a:r>
              <a:rPr lang="en-US" dirty="0"/>
              <a:t>Go was designed at Google by Robert </a:t>
            </a:r>
            <a:r>
              <a:rPr lang="en-US" dirty="0" err="1"/>
              <a:t>Griesemer</a:t>
            </a:r>
            <a:r>
              <a:rPr lang="en-US" dirty="0"/>
              <a:t>, Robe Pike, and Ken Thompson. They started to develop a new language on September 21, 2007 and became a public open source project on November 10, 2009. </a:t>
            </a:r>
          </a:p>
          <a:p>
            <a:endParaRPr lang="en-US" dirty="0"/>
          </a:p>
          <a:p>
            <a:endParaRPr lang="en-US" dirty="0"/>
          </a:p>
        </p:txBody>
      </p:sp>
      <p:sp>
        <p:nvSpPr>
          <p:cNvPr id="4" name="TextBox 3">
            <a:extLst>
              <a:ext uri="{FF2B5EF4-FFF2-40B4-BE49-F238E27FC236}">
                <a16:creationId xmlns:a16="http://schemas.microsoft.com/office/drawing/2014/main" id="{F3A8CB36-9707-0A47-82A2-DD0561C84870}"/>
              </a:ext>
            </a:extLst>
          </p:cNvPr>
          <p:cNvSpPr txBox="1"/>
          <p:nvPr/>
        </p:nvSpPr>
        <p:spPr>
          <a:xfrm>
            <a:off x="7023887" y="4583162"/>
            <a:ext cx="4652920" cy="1323439"/>
          </a:xfrm>
          <a:prstGeom prst="rect">
            <a:avLst/>
          </a:prstGeom>
          <a:noFill/>
        </p:spPr>
        <p:txBody>
          <a:bodyPr wrap="square" rtlCol="0">
            <a:spAutoFit/>
          </a:bodyPr>
          <a:lstStyle/>
          <a:p>
            <a:r>
              <a:rPr lang="en-US" sz="1600" i="1" dirty="0"/>
              <a:t>“We decided to take a step back and think about what major issues were going to dominate software engineering in the years ahead as technology developed, and how a new language might help address them…”</a:t>
            </a:r>
          </a:p>
        </p:txBody>
      </p:sp>
    </p:spTree>
    <p:extLst>
      <p:ext uri="{BB962C8B-B14F-4D97-AF65-F5344CB8AC3E}">
        <p14:creationId xmlns:p14="http://schemas.microsoft.com/office/powerpoint/2010/main" val="1380269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90BF5-A654-ED4D-A5D2-5BA7EDA90908}"/>
              </a:ext>
            </a:extLst>
          </p:cNvPr>
          <p:cNvSpPr>
            <a:spLocks noGrp="1"/>
          </p:cNvSpPr>
          <p:nvPr>
            <p:ph type="title"/>
          </p:nvPr>
        </p:nvSpPr>
        <p:spPr>
          <a:xfrm>
            <a:off x="2592924" y="624110"/>
            <a:ext cx="5474835" cy="735352"/>
          </a:xfrm>
        </p:spPr>
        <p:txBody>
          <a:bodyPr/>
          <a:lstStyle/>
          <a:p>
            <a:r>
              <a:rPr lang="en-US" dirty="0"/>
              <a:t>Advantages of Go</a:t>
            </a:r>
          </a:p>
        </p:txBody>
      </p:sp>
      <p:sp>
        <p:nvSpPr>
          <p:cNvPr id="7" name="TextBox 6">
            <a:extLst>
              <a:ext uri="{FF2B5EF4-FFF2-40B4-BE49-F238E27FC236}">
                <a16:creationId xmlns:a16="http://schemas.microsoft.com/office/drawing/2014/main" id="{82B02D85-1FA0-6C4F-99FB-4847CA134C8C}"/>
              </a:ext>
            </a:extLst>
          </p:cNvPr>
          <p:cNvSpPr txBox="1"/>
          <p:nvPr/>
        </p:nvSpPr>
        <p:spPr>
          <a:xfrm>
            <a:off x="2592924" y="2387150"/>
            <a:ext cx="3353803" cy="3539430"/>
          </a:xfrm>
          <a:prstGeom prst="rect">
            <a:avLst/>
          </a:prstGeom>
          <a:noFill/>
        </p:spPr>
        <p:txBody>
          <a:bodyPr wrap="none" rtlCol="0">
            <a:spAutoFit/>
          </a:bodyPr>
          <a:lstStyle/>
          <a:p>
            <a:pPr marL="285750" indent="-285750">
              <a:buFont typeface="Arial" panose="020B0604020202020204" pitchFamily="34" charset="0"/>
              <a:buChar char="•"/>
            </a:pPr>
            <a:r>
              <a:rPr lang="en-US" sz="2800" dirty="0">
                <a:latin typeface="Angsana New" panose="02020603050405020304" pitchFamily="18" charset="-34"/>
                <a:cs typeface="Angsana New" panose="02020603050405020304" pitchFamily="18" charset="-34"/>
              </a:rPr>
              <a:t>Go is Easy to Learn</a:t>
            </a:r>
          </a:p>
          <a:p>
            <a:pPr marL="285750" indent="-285750">
              <a:buFont typeface="Arial" panose="020B0604020202020204" pitchFamily="34" charset="0"/>
              <a:buChar char="•"/>
            </a:pPr>
            <a:r>
              <a:rPr lang="en-US" sz="2800" dirty="0">
                <a:latin typeface="Angsana New" panose="02020603050405020304" pitchFamily="18" charset="-34"/>
                <a:cs typeface="Angsana New" panose="02020603050405020304" pitchFamily="18" charset="-34"/>
              </a:rPr>
              <a:t>Multi-threading</a:t>
            </a:r>
          </a:p>
          <a:p>
            <a:pPr marL="285750" indent="-285750">
              <a:buFont typeface="Arial" panose="020B0604020202020204" pitchFamily="34" charset="0"/>
              <a:buChar char="•"/>
            </a:pPr>
            <a:r>
              <a:rPr lang="en-US" sz="2800" dirty="0">
                <a:latin typeface="Angsana New" panose="02020603050405020304" pitchFamily="18" charset="-34"/>
                <a:cs typeface="Angsana New" panose="02020603050405020304" pitchFamily="18" charset="-34"/>
              </a:rPr>
              <a:t>No Virtual Machine </a:t>
            </a:r>
          </a:p>
          <a:p>
            <a:pPr marL="285750" indent="-285750">
              <a:buFont typeface="Arial" panose="020B0604020202020204" pitchFamily="34" charset="0"/>
              <a:buChar char="•"/>
            </a:pPr>
            <a:r>
              <a:rPr lang="en-US" sz="2800" dirty="0">
                <a:latin typeface="Angsana New" panose="02020603050405020304" pitchFamily="18" charset="-34"/>
                <a:cs typeface="Angsana New" panose="02020603050405020304" pitchFamily="18" charset="-34"/>
              </a:rPr>
              <a:t>Cross-Platform </a:t>
            </a:r>
          </a:p>
          <a:p>
            <a:pPr marL="285750" indent="-285750">
              <a:buFont typeface="Arial" panose="020B0604020202020204" pitchFamily="34" charset="0"/>
              <a:buChar char="•"/>
            </a:pPr>
            <a:r>
              <a:rPr lang="en-US" sz="2800" dirty="0">
                <a:latin typeface="Angsana New" panose="02020603050405020304" pitchFamily="18" charset="-34"/>
                <a:cs typeface="Angsana New" panose="02020603050405020304" pitchFamily="18" charset="-34"/>
              </a:rPr>
              <a:t>Embedded Garbage Collector </a:t>
            </a:r>
          </a:p>
          <a:p>
            <a:pPr marL="285750" indent="-285750">
              <a:buFont typeface="Arial" panose="020B0604020202020204" pitchFamily="34" charset="0"/>
              <a:buChar char="•"/>
            </a:pPr>
            <a:r>
              <a:rPr lang="en-US" sz="2800" dirty="0">
                <a:latin typeface="Angsana New" panose="02020603050405020304" pitchFamily="18" charset="-34"/>
                <a:cs typeface="Angsana New" panose="02020603050405020304" pitchFamily="18" charset="-34"/>
              </a:rPr>
              <a:t>Code is easy to maintain </a:t>
            </a:r>
          </a:p>
          <a:p>
            <a:r>
              <a:rPr lang="en-US" sz="2800" dirty="0">
                <a:latin typeface="Angsana New" panose="02020603050405020304" pitchFamily="18" charset="-34"/>
                <a:cs typeface="Angsana New" panose="02020603050405020304" pitchFamily="18" charset="-34"/>
              </a:rPr>
              <a:t>  </a:t>
            </a:r>
          </a:p>
          <a:p>
            <a:endParaRPr lang="en-US" sz="2800" dirty="0">
              <a:latin typeface="Angsana New" panose="02020603050405020304" pitchFamily="18" charset="-34"/>
              <a:cs typeface="Angsana New" panose="02020603050405020304" pitchFamily="18" charset="-34"/>
            </a:endParaRPr>
          </a:p>
        </p:txBody>
      </p:sp>
    </p:spTree>
    <p:extLst>
      <p:ext uri="{BB962C8B-B14F-4D97-AF65-F5344CB8AC3E}">
        <p14:creationId xmlns:p14="http://schemas.microsoft.com/office/powerpoint/2010/main" val="1634467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90BF5-A654-ED4D-A5D2-5BA7EDA90908}"/>
              </a:ext>
            </a:extLst>
          </p:cNvPr>
          <p:cNvSpPr>
            <a:spLocks noGrp="1"/>
          </p:cNvSpPr>
          <p:nvPr>
            <p:ph type="title"/>
          </p:nvPr>
        </p:nvSpPr>
        <p:spPr>
          <a:xfrm>
            <a:off x="2592924" y="624110"/>
            <a:ext cx="5474835" cy="735352"/>
          </a:xfrm>
        </p:spPr>
        <p:txBody>
          <a:bodyPr/>
          <a:lstStyle/>
          <a:p>
            <a:r>
              <a:rPr lang="en-US" dirty="0"/>
              <a:t>Easy to Learn</a:t>
            </a:r>
          </a:p>
        </p:txBody>
      </p:sp>
      <p:sp>
        <p:nvSpPr>
          <p:cNvPr id="7" name="TextBox 6">
            <a:extLst>
              <a:ext uri="{FF2B5EF4-FFF2-40B4-BE49-F238E27FC236}">
                <a16:creationId xmlns:a16="http://schemas.microsoft.com/office/drawing/2014/main" id="{82B02D85-1FA0-6C4F-99FB-4847CA134C8C}"/>
              </a:ext>
            </a:extLst>
          </p:cNvPr>
          <p:cNvSpPr txBox="1"/>
          <p:nvPr/>
        </p:nvSpPr>
        <p:spPr>
          <a:xfrm>
            <a:off x="571652" y="2362874"/>
            <a:ext cx="4042544" cy="1754326"/>
          </a:xfrm>
          <a:prstGeom prst="rect">
            <a:avLst/>
          </a:prstGeom>
          <a:noFill/>
        </p:spPr>
        <p:txBody>
          <a:bodyPr wrap="square" rtlCol="0">
            <a:spAutoFit/>
          </a:bodyPr>
          <a:lstStyle/>
          <a:p>
            <a:r>
              <a:rPr lang="en-US" dirty="0"/>
              <a:t>Go is a relatively simple language with a relatively simple standard library. In addition, this language has rigidly fixed style code which makes it easier to read for other developers.</a:t>
            </a:r>
            <a:endParaRPr lang="en-US" sz="2800" dirty="0">
              <a:effectLst/>
            </a:endParaRPr>
          </a:p>
        </p:txBody>
      </p:sp>
      <p:pic>
        <p:nvPicPr>
          <p:cNvPr id="5" name="Picture 4" descr="A screenshot of a cell phone&#10;&#10;Description automatically generated">
            <a:extLst>
              <a:ext uri="{FF2B5EF4-FFF2-40B4-BE49-F238E27FC236}">
                <a16:creationId xmlns:a16="http://schemas.microsoft.com/office/drawing/2014/main" id="{46CC701F-4770-9F45-9FE5-6502F9579721}"/>
              </a:ext>
            </a:extLst>
          </p:cNvPr>
          <p:cNvPicPr>
            <a:picLocks noChangeAspect="1"/>
          </p:cNvPicPr>
          <p:nvPr/>
        </p:nvPicPr>
        <p:blipFill>
          <a:blip r:embed="rId3"/>
          <a:stretch>
            <a:fillRect/>
          </a:stretch>
        </p:blipFill>
        <p:spPr>
          <a:xfrm>
            <a:off x="6096000" y="1423103"/>
            <a:ext cx="4427524" cy="4011794"/>
          </a:xfrm>
          <a:prstGeom prst="rect">
            <a:avLst/>
          </a:prstGeom>
        </p:spPr>
      </p:pic>
      <p:pic>
        <p:nvPicPr>
          <p:cNvPr id="8" name="Picture 7" descr="A close up of a street&#10;&#10;Description automatically generated">
            <a:extLst>
              <a:ext uri="{FF2B5EF4-FFF2-40B4-BE49-F238E27FC236}">
                <a16:creationId xmlns:a16="http://schemas.microsoft.com/office/drawing/2014/main" id="{ADF37E75-FA25-5D4F-961D-D2FD9D99F416}"/>
              </a:ext>
            </a:extLst>
          </p:cNvPr>
          <p:cNvPicPr>
            <a:picLocks noChangeAspect="1"/>
          </p:cNvPicPr>
          <p:nvPr/>
        </p:nvPicPr>
        <p:blipFill>
          <a:blip r:embed="rId4"/>
          <a:stretch>
            <a:fillRect/>
          </a:stretch>
        </p:blipFill>
        <p:spPr>
          <a:xfrm>
            <a:off x="6096000" y="5852890"/>
            <a:ext cx="5549900" cy="381000"/>
          </a:xfrm>
          <a:prstGeom prst="rect">
            <a:avLst/>
          </a:prstGeom>
        </p:spPr>
      </p:pic>
      <p:sp>
        <p:nvSpPr>
          <p:cNvPr id="9" name="TextBox 8">
            <a:extLst>
              <a:ext uri="{FF2B5EF4-FFF2-40B4-BE49-F238E27FC236}">
                <a16:creationId xmlns:a16="http://schemas.microsoft.com/office/drawing/2014/main" id="{7EC77433-483C-6E40-92AB-AF0F7826BC7E}"/>
              </a:ext>
            </a:extLst>
          </p:cNvPr>
          <p:cNvSpPr txBox="1"/>
          <p:nvPr/>
        </p:nvSpPr>
        <p:spPr>
          <a:xfrm>
            <a:off x="6031264" y="5513088"/>
            <a:ext cx="1075936" cy="261610"/>
          </a:xfrm>
          <a:prstGeom prst="rect">
            <a:avLst/>
          </a:prstGeom>
          <a:noFill/>
        </p:spPr>
        <p:txBody>
          <a:bodyPr wrap="none" rtlCol="0">
            <a:spAutoFit/>
          </a:bodyPr>
          <a:lstStyle/>
          <a:p>
            <a:r>
              <a:rPr lang="en-US" sz="1100" dirty="0"/>
              <a:t>The output is:</a:t>
            </a:r>
          </a:p>
        </p:txBody>
      </p:sp>
    </p:spTree>
    <p:extLst>
      <p:ext uri="{BB962C8B-B14F-4D97-AF65-F5344CB8AC3E}">
        <p14:creationId xmlns:p14="http://schemas.microsoft.com/office/powerpoint/2010/main" val="960930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90BF5-A654-ED4D-A5D2-5BA7EDA90908}"/>
              </a:ext>
            </a:extLst>
          </p:cNvPr>
          <p:cNvSpPr>
            <a:spLocks noGrp="1"/>
          </p:cNvSpPr>
          <p:nvPr>
            <p:ph type="title"/>
          </p:nvPr>
        </p:nvSpPr>
        <p:spPr>
          <a:xfrm>
            <a:off x="2592924" y="624110"/>
            <a:ext cx="5474835" cy="735352"/>
          </a:xfrm>
        </p:spPr>
        <p:txBody>
          <a:bodyPr/>
          <a:lstStyle/>
          <a:p>
            <a:r>
              <a:rPr lang="en-US" dirty="0"/>
              <a:t>Easy to Learn</a:t>
            </a:r>
          </a:p>
        </p:txBody>
      </p:sp>
      <p:sp>
        <p:nvSpPr>
          <p:cNvPr id="7" name="TextBox 6">
            <a:extLst>
              <a:ext uri="{FF2B5EF4-FFF2-40B4-BE49-F238E27FC236}">
                <a16:creationId xmlns:a16="http://schemas.microsoft.com/office/drawing/2014/main" id="{82B02D85-1FA0-6C4F-99FB-4847CA134C8C}"/>
              </a:ext>
            </a:extLst>
          </p:cNvPr>
          <p:cNvSpPr txBox="1"/>
          <p:nvPr/>
        </p:nvSpPr>
        <p:spPr>
          <a:xfrm>
            <a:off x="571652" y="2466695"/>
            <a:ext cx="3919428" cy="1200329"/>
          </a:xfrm>
          <a:prstGeom prst="rect">
            <a:avLst/>
          </a:prstGeom>
          <a:noFill/>
        </p:spPr>
        <p:txBody>
          <a:bodyPr wrap="square" rtlCol="0">
            <a:spAutoFit/>
          </a:bodyPr>
          <a:lstStyle/>
          <a:p>
            <a:r>
              <a:rPr lang="en-US" dirty="0"/>
              <a:t>Comparing to the other languages, Go is simple language with small technical documentation.</a:t>
            </a:r>
            <a:endParaRPr lang="en-US" sz="2800" dirty="0">
              <a:effectLst/>
            </a:endParaRPr>
          </a:p>
        </p:txBody>
      </p:sp>
      <p:graphicFrame>
        <p:nvGraphicFramePr>
          <p:cNvPr id="3" name="Table 2">
            <a:extLst>
              <a:ext uri="{FF2B5EF4-FFF2-40B4-BE49-F238E27FC236}">
                <a16:creationId xmlns:a16="http://schemas.microsoft.com/office/drawing/2014/main" id="{45469204-E10F-144C-96C4-CBAD28256CA0}"/>
              </a:ext>
            </a:extLst>
          </p:cNvPr>
          <p:cNvGraphicFramePr>
            <a:graphicFrameLocks noGrp="1"/>
          </p:cNvGraphicFramePr>
          <p:nvPr>
            <p:extLst>
              <p:ext uri="{D42A27DB-BD31-4B8C-83A1-F6EECF244321}">
                <p14:modId xmlns:p14="http://schemas.microsoft.com/office/powerpoint/2010/main" val="3590714212"/>
              </p:ext>
            </p:extLst>
          </p:nvPr>
        </p:nvGraphicFramePr>
        <p:xfrm>
          <a:off x="3981281" y="3791140"/>
          <a:ext cx="8172955" cy="2801928"/>
        </p:xfrm>
        <a:graphic>
          <a:graphicData uri="http://schemas.openxmlformats.org/drawingml/2006/table">
            <a:tbl>
              <a:tblPr>
                <a:effectLst>
                  <a:reflection blurRad="6350" stA="52000" endA="300" endPos="35000" dir="5400000" sy="-100000" algn="bl" rotWithShape="0"/>
                </a:effectLst>
                <a:tableStyleId>{08FB837D-C827-4EFA-A057-4D05807E0F7C}</a:tableStyleId>
              </a:tblPr>
              <a:tblGrid>
                <a:gridCol w="1634591">
                  <a:extLst>
                    <a:ext uri="{9D8B030D-6E8A-4147-A177-3AD203B41FA5}">
                      <a16:colId xmlns:a16="http://schemas.microsoft.com/office/drawing/2014/main" val="318386202"/>
                    </a:ext>
                  </a:extLst>
                </a:gridCol>
                <a:gridCol w="1634591">
                  <a:extLst>
                    <a:ext uri="{9D8B030D-6E8A-4147-A177-3AD203B41FA5}">
                      <a16:colId xmlns:a16="http://schemas.microsoft.com/office/drawing/2014/main" val="286477025"/>
                    </a:ext>
                  </a:extLst>
                </a:gridCol>
                <a:gridCol w="1634591">
                  <a:extLst>
                    <a:ext uri="{9D8B030D-6E8A-4147-A177-3AD203B41FA5}">
                      <a16:colId xmlns:a16="http://schemas.microsoft.com/office/drawing/2014/main" val="4255956569"/>
                    </a:ext>
                  </a:extLst>
                </a:gridCol>
                <a:gridCol w="1634591">
                  <a:extLst>
                    <a:ext uri="{9D8B030D-6E8A-4147-A177-3AD203B41FA5}">
                      <a16:colId xmlns:a16="http://schemas.microsoft.com/office/drawing/2014/main" val="3309855224"/>
                    </a:ext>
                  </a:extLst>
                </a:gridCol>
                <a:gridCol w="1634591">
                  <a:extLst>
                    <a:ext uri="{9D8B030D-6E8A-4147-A177-3AD203B41FA5}">
                      <a16:colId xmlns:a16="http://schemas.microsoft.com/office/drawing/2014/main" val="2881927137"/>
                    </a:ext>
                  </a:extLst>
                </a:gridCol>
              </a:tblGrid>
              <a:tr h="600282">
                <a:tc>
                  <a:txBody>
                    <a:bodyPr/>
                    <a:lstStyle/>
                    <a:p>
                      <a:endParaRPr lang="en-US" sz="3600">
                        <a:effectLst/>
                      </a:endParaRPr>
                    </a:p>
                  </a:txBody>
                  <a:tcPr anchor="ctr"/>
                </a:tc>
                <a:tc>
                  <a:txBody>
                    <a:bodyPr/>
                    <a:lstStyle/>
                    <a:p>
                      <a:r>
                        <a:rPr lang="en-US" sz="1400">
                          <a:effectLst/>
                        </a:rPr>
                        <a:t>Java </a:t>
                      </a:r>
                      <a:endParaRPr lang="en-US" sz="3600">
                        <a:effectLst/>
                      </a:endParaRPr>
                    </a:p>
                  </a:txBody>
                  <a:tcPr anchor="ctr"/>
                </a:tc>
                <a:tc>
                  <a:txBody>
                    <a:bodyPr/>
                    <a:lstStyle/>
                    <a:p>
                      <a:r>
                        <a:rPr lang="en-US" sz="1400">
                          <a:effectLst/>
                        </a:rPr>
                        <a:t>C# </a:t>
                      </a:r>
                      <a:endParaRPr lang="en-US" sz="3600">
                        <a:effectLst/>
                      </a:endParaRPr>
                    </a:p>
                  </a:txBody>
                  <a:tcPr anchor="ctr"/>
                </a:tc>
                <a:tc>
                  <a:txBody>
                    <a:bodyPr/>
                    <a:lstStyle/>
                    <a:p>
                      <a:r>
                        <a:rPr lang="en-US" sz="1400" dirty="0">
                          <a:effectLst/>
                        </a:rPr>
                        <a:t>C++ </a:t>
                      </a:r>
                      <a:endParaRPr lang="en-US" sz="3600" dirty="0">
                        <a:effectLst/>
                      </a:endParaRPr>
                    </a:p>
                  </a:txBody>
                  <a:tcPr anchor="ctr"/>
                </a:tc>
                <a:tc>
                  <a:txBody>
                    <a:bodyPr/>
                    <a:lstStyle/>
                    <a:p>
                      <a:r>
                        <a:rPr lang="en-US" sz="1400">
                          <a:effectLst/>
                        </a:rPr>
                        <a:t>Go </a:t>
                      </a:r>
                      <a:endParaRPr lang="en-US" sz="3600">
                        <a:effectLst/>
                      </a:endParaRPr>
                    </a:p>
                  </a:txBody>
                  <a:tcPr anchor="ctr"/>
                </a:tc>
                <a:extLst>
                  <a:ext uri="{0D108BD9-81ED-4DB2-BD59-A6C34878D82A}">
                    <a16:rowId xmlns:a16="http://schemas.microsoft.com/office/drawing/2014/main" val="804961338"/>
                  </a:ext>
                </a:extLst>
              </a:tr>
              <a:tr h="375176">
                <a:tc>
                  <a:txBody>
                    <a:bodyPr/>
                    <a:lstStyle/>
                    <a:p>
                      <a:r>
                        <a:rPr lang="en-US" sz="1400">
                          <a:effectLst/>
                        </a:rPr>
                        <a:t>Multi-threading </a:t>
                      </a:r>
                      <a:endParaRPr lang="en-US" sz="3600">
                        <a:effectLst/>
                      </a:endParaRPr>
                    </a:p>
                  </a:txBody>
                  <a:tcPr anchor="ctr"/>
                </a:tc>
                <a:tc>
                  <a:txBody>
                    <a:bodyPr/>
                    <a:lstStyle/>
                    <a:p>
                      <a:r>
                        <a:rPr lang="en-US" sz="1400" dirty="0">
                          <a:effectLst/>
                        </a:rPr>
                        <a:t>Simple </a:t>
                      </a:r>
                      <a:endParaRPr lang="en-US" sz="3600" dirty="0">
                        <a:effectLst/>
                      </a:endParaRPr>
                    </a:p>
                  </a:txBody>
                  <a:tcPr anchor="ctr"/>
                </a:tc>
                <a:tc>
                  <a:txBody>
                    <a:bodyPr/>
                    <a:lstStyle/>
                    <a:p>
                      <a:r>
                        <a:rPr lang="en-US" sz="1400" dirty="0">
                          <a:effectLst/>
                        </a:rPr>
                        <a:t>Simple </a:t>
                      </a:r>
                      <a:endParaRPr lang="en-US" sz="3600" dirty="0">
                        <a:effectLst/>
                      </a:endParaRPr>
                    </a:p>
                  </a:txBody>
                  <a:tcPr anchor="ctr"/>
                </a:tc>
                <a:tc>
                  <a:txBody>
                    <a:bodyPr/>
                    <a:lstStyle/>
                    <a:p>
                      <a:r>
                        <a:rPr lang="en-US" sz="1400">
                          <a:effectLst/>
                        </a:rPr>
                        <a:t>Complex </a:t>
                      </a:r>
                      <a:endParaRPr lang="en-US" sz="3600">
                        <a:effectLst/>
                      </a:endParaRPr>
                    </a:p>
                  </a:txBody>
                  <a:tcPr anchor="ctr"/>
                </a:tc>
                <a:tc>
                  <a:txBody>
                    <a:bodyPr/>
                    <a:lstStyle/>
                    <a:p>
                      <a:r>
                        <a:rPr lang="en-US" sz="1400">
                          <a:effectLst/>
                        </a:rPr>
                        <a:t>Simple </a:t>
                      </a:r>
                      <a:endParaRPr lang="en-US" sz="3600">
                        <a:effectLst/>
                      </a:endParaRPr>
                    </a:p>
                  </a:txBody>
                  <a:tcPr anchor="ctr"/>
                </a:tc>
                <a:extLst>
                  <a:ext uri="{0D108BD9-81ED-4DB2-BD59-A6C34878D82A}">
                    <a16:rowId xmlns:a16="http://schemas.microsoft.com/office/drawing/2014/main" val="2240088196"/>
                  </a:ext>
                </a:extLst>
              </a:tr>
              <a:tr h="375176">
                <a:tc>
                  <a:txBody>
                    <a:bodyPr/>
                    <a:lstStyle/>
                    <a:p>
                      <a:r>
                        <a:rPr lang="en-US" sz="1400" dirty="0">
                          <a:effectLst/>
                        </a:rPr>
                        <a:t>Garbage Collector </a:t>
                      </a:r>
                      <a:endParaRPr lang="en-US" sz="3600" dirty="0">
                        <a:effectLst/>
                      </a:endParaRPr>
                    </a:p>
                  </a:txBody>
                  <a:tcPr anchor="ctr"/>
                </a:tc>
                <a:tc>
                  <a:txBody>
                    <a:bodyPr/>
                    <a:lstStyle/>
                    <a:p>
                      <a:r>
                        <a:rPr lang="en-US" sz="1400">
                          <a:effectLst/>
                        </a:rPr>
                        <a:t>Yes </a:t>
                      </a:r>
                      <a:endParaRPr lang="en-US" sz="3600">
                        <a:effectLst/>
                      </a:endParaRPr>
                    </a:p>
                  </a:txBody>
                  <a:tcPr anchor="ctr"/>
                </a:tc>
                <a:tc>
                  <a:txBody>
                    <a:bodyPr/>
                    <a:lstStyle/>
                    <a:p>
                      <a:r>
                        <a:rPr lang="en-US" sz="1400">
                          <a:effectLst/>
                        </a:rPr>
                        <a:t>Yes </a:t>
                      </a:r>
                      <a:endParaRPr lang="en-US" sz="3600">
                        <a:effectLst/>
                      </a:endParaRPr>
                    </a:p>
                  </a:txBody>
                  <a:tcPr anchor="ctr"/>
                </a:tc>
                <a:tc>
                  <a:txBody>
                    <a:bodyPr/>
                    <a:lstStyle/>
                    <a:p>
                      <a:r>
                        <a:rPr lang="en-US" sz="1400">
                          <a:effectLst/>
                        </a:rPr>
                        <a:t>No </a:t>
                      </a:r>
                      <a:endParaRPr lang="en-US" sz="3600">
                        <a:effectLst/>
                      </a:endParaRPr>
                    </a:p>
                  </a:txBody>
                  <a:tcPr anchor="ctr"/>
                </a:tc>
                <a:tc>
                  <a:txBody>
                    <a:bodyPr/>
                    <a:lstStyle/>
                    <a:p>
                      <a:r>
                        <a:rPr lang="en-US" sz="1400">
                          <a:effectLst/>
                        </a:rPr>
                        <a:t>Yes </a:t>
                      </a:r>
                      <a:endParaRPr lang="en-US" sz="3600">
                        <a:effectLst/>
                      </a:endParaRPr>
                    </a:p>
                  </a:txBody>
                  <a:tcPr anchor="ctr"/>
                </a:tc>
                <a:extLst>
                  <a:ext uri="{0D108BD9-81ED-4DB2-BD59-A6C34878D82A}">
                    <a16:rowId xmlns:a16="http://schemas.microsoft.com/office/drawing/2014/main" val="4025822903"/>
                  </a:ext>
                </a:extLst>
              </a:tr>
              <a:tr h="375176">
                <a:tc>
                  <a:txBody>
                    <a:bodyPr/>
                    <a:lstStyle/>
                    <a:p>
                      <a:r>
                        <a:rPr lang="en-US" sz="1400">
                          <a:effectLst/>
                        </a:rPr>
                        <a:t>Virtual Machine </a:t>
                      </a:r>
                      <a:endParaRPr lang="en-US" sz="3600">
                        <a:effectLst/>
                      </a:endParaRPr>
                    </a:p>
                  </a:txBody>
                  <a:tcPr anchor="ctr"/>
                </a:tc>
                <a:tc>
                  <a:txBody>
                    <a:bodyPr/>
                    <a:lstStyle/>
                    <a:p>
                      <a:r>
                        <a:rPr lang="en-US" sz="1400">
                          <a:effectLst/>
                        </a:rPr>
                        <a:t>Require </a:t>
                      </a:r>
                      <a:endParaRPr lang="en-US" sz="3600">
                        <a:effectLst/>
                      </a:endParaRPr>
                    </a:p>
                  </a:txBody>
                  <a:tcPr anchor="ctr"/>
                </a:tc>
                <a:tc>
                  <a:txBody>
                    <a:bodyPr/>
                    <a:lstStyle/>
                    <a:p>
                      <a:r>
                        <a:rPr lang="en-US" sz="1400">
                          <a:effectLst/>
                        </a:rPr>
                        <a:t>Require </a:t>
                      </a:r>
                      <a:endParaRPr lang="en-US" sz="3600">
                        <a:effectLst/>
                      </a:endParaRPr>
                    </a:p>
                  </a:txBody>
                  <a:tcPr anchor="ctr"/>
                </a:tc>
                <a:tc>
                  <a:txBody>
                    <a:bodyPr/>
                    <a:lstStyle/>
                    <a:p>
                      <a:r>
                        <a:rPr lang="en-US" sz="1400">
                          <a:effectLst/>
                        </a:rPr>
                        <a:t>No </a:t>
                      </a:r>
                      <a:endParaRPr lang="en-US" sz="3600">
                        <a:effectLst/>
                      </a:endParaRPr>
                    </a:p>
                  </a:txBody>
                  <a:tcPr anchor="ctr"/>
                </a:tc>
                <a:tc>
                  <a:txBody>
                    <a:bodyPr/>
                    <a:lstStyle/>
                    <a:p>
                      <a:r>
                        <a:rPr lang="en-US" sz="1400">
                          <a:effectLst/>
                        </a:rPr>
                        <a:t>No </a:t>
                      </a:r>
                      <a:endParaRPr lang="en-US" sz="3600">
                        <a:effectLst/>
                      </a:endParaRPr>
                    </a:p>
                  </a:txBody>
                  <a:tcPr anchor="ctr"/>
                </a:tc>
                <a:extLst>
                  <a:ext uri="{0D108BD9-81ED-4DB2-BD59-A6C34878D82A}">
                    <a16:rowId xmlns:a16="http://schemas.microsoft.com/office/drawing/2014/main" val="3712801137"/>
                  </a:ext>
                </a:extLst>
              </a:tr>
              <a:tr h="375176">
                <a:tc>
                  <a:txBody>
                    <a:bodyPr/>
                    <a:lstStyle/>
                    <a:p>
                      <a:r>
                        <a:rPr lang="en-US" sz="1400">
                          <a:effectLst/>
                        </a:rPr>
                        <a:t>Learning </a:t>
                      </a:r>
                      <a:endParaRPr lang="en-US" sz="3600">
                        <a:effectLst/>
                      </a:endParaRPr>
                    </a:p>
                  </a:txBody>
                  <a:tcPr anchor="ctr"/>
                </a:tc>
                <a:tc>
                  <a:txBody>
                    <a:bodyPr/>
                    <a:lstStyle/>
                    <a:p>
                      <a:r>
                        <a:rPr lang="en-US" sz="1400">
                          <a:effectLst/>
                        </a:rPr>
                        <a:t>Simple </a:t>
                      </a:r>
                      <a:endParaRPr lang="en-US" sz="3600">
                        <a:effectLst/>
                      </a:endParaRPr>
                    </a:p>
                  </a:txBody>
                  <a:tcPr anchor="ctr"/>
                </a:tc>
                <a:tc>
                  <a:txBody>
                    <a:bodyPr/>
                    <a:lstStyle/>
                    <a:p>
                      <a:r>
                        <a:rPr lang="en-US" sz="1400">
                          <a:effectLst/>
                        </a:rPr>
                        <a:t>Simple </a:t>
                      </a:r>
                      <a:endParaRPr lang="en-US" sz="3600">
                        <a:effectLst/>
                      </a:endParaRPr>
                    </a:p>
                  </a:txBody>
                  <a:tcPr anchor="ctr"/>
                </a:tc>
                <a:tc>
                  <a:txBody>
                    <a:bodyPr/>
                    <a:lstStyle/>
                    <a:p>
                      <a:r>
                        <a:rPr lang="en-US" sz="1400">
                          <a:effectLst/>
                        </a:rPr>
                        <a:t>Difficult </a:t>
                      </a:r>
                      <a:endParaRPr lang="en-US" sz="3600">
                        <a:effectLst/>
                      </a:endParaRPr>
                    </a:p>
                  </a:txBody>
                  <a:tcPr anchor="ctr"/>
                </a:tc>
                <a:tc>
                  <a:txBody>
                    <a:bodyPr/>
                    <a:lstStyle/>
                    <a:p>
                      <a:r>
                        <a:rPr lang="en-US" sz="1400">
                          <a:effectLst/>
                        </a:rPr>
                        <a:t>Simple </a:t>
                      </a:r>
                      <a:endParaRPr lang="en-US" sz="3600">
                        <a:effectLst/>
                      </a:endParaRPr>
                    </a:p>
                  </a:txBody>
                  <a:tcPr anchor="ctr"/>
                </a:tc>
                <a:extLst>
                  <a:ext uri="{0D108BD9-81ED-4DB2-BD59-A6C34878D82A}">
                    <a16:rowId xmlns:a16="http://schemas.microsoft.com/office/drawing/2014/main" val="57740531"/>
                  </a:ext>
                </a:extLst>
              </a:tr>
              <a:tr h="375176">
                <a:tc>
                  <a:txBody>
                    <a:bodyPr/>
                    <a:lstStyle/>
                    <a:p>
                      <a:r>
                        <a:rPr lang="en-US" sz="1400">
                          <a:effectLst/>
                        </a:rPr>
                        <a:t>Specification (pages) </a:t>
                      </a:r>
                      <a:endParaRPr lang="en-US" sz="3600">
                        <a:effectLst/>
                      </a:endParaRPr>
                    </a:p>
                  </a:txBody>
                  <a:tcPr anchor="ctr"/>
                </a:tc>
                <a:tc>
                  <a:txBody>
                    <a:bodyPr/>
                    <a:lstStyle/>
                    <a:p>
                      <a:r>
                        <a:rPr lang="en-US" sz="1400">
                          <a:effectLst/>
                        </a:rPr>
                        <a:t>780 </a:t>
                      </a:r>
                      <a:endParaRPr lang="en-US" sz="3600">
                        <a:effectLst/>
                      </a:endParaRPr>
                    </a:p>
                  </a:txBody>
                  <a:tcPr anchor="ctr"/>
                </a:tc>
                <a:tc>
                  <a:txBody>
                    <a:bodyPr/>
                    <a:lstStyle/>
                    <a:p>
                      <a:r>
                        <a:rPr lang="en-US" sz="1400">
                          <a:effectLst/>
                        </a:rPr>
                        <a:t>500 </a:t>
                      </a:r>
                      <a:endParaRPr lang="en-US" sz="3600">
                        <a:effectLst/>
                      </a:endParaRPr>
                    </a:p>
                  </a:txBody>
                  <a:tcPr anchor="ctr"/>
                </a:tc>
                <a:tc>
                  <a:txBody>
                    <a:bodyPr/>
                    <a:lstStyle/>
                    <a:p>
                      <a:r>
                        <a:rPr lang="en-US" sz="1400">
                          <a:effectLst/>
                        </a:rPr>
                        <a:t>1300 </a:t>
                      </a:r>
                      <a:endParaRPr lang="en-US" sz="3600">
                        <a:effectLst/>
                      </a:endParaRPr>
                    </a:p>
                  </a:txBody>
                  <a:tcPr anchor="ctr"/>
                </a:tc>
                <a:tc>
                  <a:txBody>
                    <a:bodyPr/>
                    <a:lstStyle/>
                    <a:p>
                      <a:r>
                        <a:rPr lang="en-US" sz="1400" dirty="0">
                          <a:effectLst/>
                        </a:rPr>
                        <a:t>85 </a:t>
                      </a:r>
                      <a:endParaRPr lang="en-US" sz="3600" dirty="0">
                        <a:effectLst/>
                      </a:endParaRPr>
                    </a:p>
                  </a:txBody>
                  <a:tcPr anchor="ctr"/>
                </a:tc>
                <a:extLst>
                  <a:ext uri="{0D108BD9-81ED-4DB2-BD59-A6C34878D82A}">
                    <a16:rowId xmlns:a16="http://schemas.microsoft.com/office/drawing/2014/main" val="4213054015"/>
                  </a:ext>
                </a:extLst>
              </a:tr>
            </a:tbl>
          </a:graphicData>
        </a:graphic>
      </p:graphicFrame>
      <p:sp>
        <p:nvSpPr>
          <p:cNvPr id="4" name="TextBox 3">
            <a:extLst>
              <a:ext uri="{FF2B5EF4-FFF2-40B4-BE49-F238E27FC236}">
                <a16:creationId xmlns:a16="http://schemas.microsoft.com/office/drawing/2014/main" id="{512E072C-0B9B-F44A-A6FC-D9DDC24341F6}"/>
              </a:ext>
            </a:extLst>
          </p:cNvPr>
          <p:cNvSpPr txBox="1"/>
          <p:nvPr/>
        </p:nvSpPr>
        <p:spPr>
          <a:xfrm>
            <a:off x="5492940" y="3244334"/>
            <a:ext cx="3839577" cy="369332"/>
          </a:xfrm>
          <a:prstGeom prst="rect">
            <a:avLst/>
          </a:prstGeom>
          <a:noFill/>
        </p:spPr>
        <p:txBody>
          <a:bodyPr wrap="none" rtlCol="0">
            <a:spAutoFit/>
          </a:bodyPr>
          <a:lstStyle/>
          <a:p>
            <a:r>
              <a:rPr lang="en-US" b="1" dirty="0">
                <a:latin typeface="Al Nile" pitchFamily="2" charset="-78"/>
                <a:cs typeface="Al Nile" pitchFamily="2" charset="-78"/>
              </a:rPr>
              <a:t>Comparing to the other languages:</a:t>
            </a:r>
          </a:p>
        </p:txBody>
      </p:sp>
    </p:spTree>
    <p:extLst>
      <p:ext uri="{BB962C8B-B14F-4D97-AF65-F5344CB8AC3E}">
        <p14:creationId xmlns:p14="http://schemas.microsoft.com/office/powerpoint/2010/main" val="631015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90BF5-A654-ED4D-A5D2-5BA7EDA90908}"/>
              </a:ext>
            </a:extLst>
          </p:cNvPr>
          <p:cNvSpPr>
            <a:spLocks noGrp="1"/>
          </p:cNvSpPr>
          <p:nvPr>
            <p:ph type="title"/>
          </p:nvPr>
        </p:nvSpPr>
        <p:spPr>
          <a:xfrm>
            <a:off x="2592924" y="624110"/>
            <a:ext cx="6729101" cy="735352"/>
          </a:xfrm>
        </p:spPr>
        <p:txBody>
          <a:bodyPr/>
          <a:lstStyle/>
          <a:p>
            <a:r>
              <a:rPr lang="en-US" dirty="0"/>
              <a:t>Code is Easy to Maintain</a:t>
            </a:r>
          </a:p>
        </p:txBody>
      </p:sp>
      <p:sp>
        <p:nvSpPr>
          <p:cNvPr id="7" name="TextBox 6">
            <a:extLst>
              <a:ext uri="{FF2B5EF4-FFF2-40B4-BE49-F238E27FC236}">
                <a16:creationId xmlns:a16="http://schemas.microsoft.com/office/drawing/2014/main" id="{82B02D85-1FA0-6C4F-99FB-4847CA134C8C}"/>
              </a:ext>
            </a:extLst>
          </p:cNvPr>
          <p:cNvSpPr txBox="1"/>
          <p:nvPr/>
        </p:nvSpPr>
        <p:spPr>
          <a:xfrm>
            <a:off x="571650" y="2871500"/>
            <a:ext cx="4427523" cy="2462213"/>
          </a:xfrm>
          <a:prstGeom prst="rect">
            <a:avLst/>
          </a:prstGeom>
          <a:noFill/>
        </p:spPr>
        <p:txBody>
          <a:bodyPr wrap="square" rtlCol="0">
            <a:spAutoFit/>
          </a:bodyPr>
          <a:lstStyle/>
          <a:p>
            <a:r>
              <a:rPr lang="en-US" dirty="0"/>
              <a:t>No features that OOP languages do:</a:t>
            </a:r>
          </a:p>
          <a:p>
            <a:r>
              <a:rPr lang="en-US" dirty="0"/>
              <a:t>• No classes </a:t>
            </a:r>
            <a:endParaRPr lang="en-US" sz="2800" dirty="0"/>
          </a:p>
          <a:p>
            <a:r>
              <a:rPr lang="en-US" dirty="0"/>
              <a:t>• No inheritance </a:t>
            </a:r>
            <a:endParaRPr lang="en-US" sz="2800" dirty="0"/>
          </a:p>
          <a:p>
            <a:r>
              <a:rPr lang="en-US" dirty="0"/>
              <a:t>• No constructors </a:t>
            </a:r>
            <a:endParaRPr lang="en-US" sz="2800" dirty="0"/>
          </a:p>
          <a:p>
            <a:r>
              <a:rPr lang="en-US" dirty="0"/>
              <a:t>• No annotations </a:t>
            </a:r>
            <a:endParaRPr lang="en-US" sz="2800" dirty="0"/>
          </a:p>
          <a:p>
            <a:r>
              <a:rPr lang="en-US" dirty="0"/>
              <a:t>• No generics </a:t>
            </a:r>
            <a:endParaRPr lang="en-US" sz="2800" dirty="0"/>
          </a:p>
          <a:p>
            <a:r>
              <a:rPr lang="en-US" dirty="0"/>
              <a:t>• No exceptions </a:t>
            </a:r>
            <a:endParaRPr lang="en-US" sz="2800" dirty="0"/>
          </a:p>
          <a:p>
            <a:endParaRPr lang="en-US" sz="2800" dirty="0">
              <a:effectLst/>
            </a:endParaRPr>
          </a:p>
        </p:txBody>
      </p:sp>
      <p:pic>
        <p:nvPicPr>
          <p:cNvPr id="4" name="Picture 3" descr="A screenshot of a cell phone&#10;&#10;Description automatically generated">
            <a:extLst>
              <a:ext uri="{FF2B5EF4-FFF2-40B4-BE49-F238E27FC236}">
                <a16:creationId xmlns:a16="http://schemas.microsoft.com/office/drawing/2014/main" id="{2B1F26D4-C7B3-A343-BDF1-E851064BF04C}"/>
              </a:ext>
            </a:extLst>
          </p:cNvPr>
          <p:cNvPicPr>
            <a:picLocks noChangeAspect="1"/>
          </p:cNvPicPr>
          <p:nvPr/>
        </p:nvPicPr>
        <p:blipFill>
          <a:blip r:embed="rId2"/>
          <a:stretch>
            <a:fillRect/>
          </a:stretch>
        </p:blipFill>
        <p:spPr>
          <a:xfrm>
            <a:off x="7192829" y="2362874"/>
            <a:ext cx="4576907" cy="3871016"/>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752404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90BF5-A654-ED4D-A5D2-5BA7EDA90908}"/>
              </a:ext>
            </a:extLst>
          </p:cNvPr>
          <p:cNvSpPr>
            <a:spLocks noGrp="1"/>
          </p:cNvSpPr>
          <p:nvPr>
            <p:ph type="title"/>
          </p:nvPr>
        </p:nvSpPr>
        <p:spPr>
          <a:xfrm>
            <a:off x="2592924" y="624110"/>
            <a:ext cx="5474835" cy="735352"/>
          </a:xfrm>
        </p:spPr>
        <p:txBody>
          <a:bodyPr/>
          <a:lstStyle/>
          <a:p>
            <a:r>
              <a:rPr lang="en-US" dirty="0"/>
              <a:t>Multi-threading</a:t>
            </a:r>
          </a:p>
        </p:txBody>
      </p:sp>
      <p:sp>
        <p:nvSpPr>
          <p:cNvPr id="7" name="TextBox 6">
            <a:extLst>
              <a:ext uri="{FF2B5EF4-FFF2-40B4-BE49-F238E27FC236}">
                <a16:creationId xmlns:a16="http://schemas.microsoft.com/office/drawing/2014/main" id="{82B02D85-1FA0-6C4F-99FB-4847CA134C8C}"/>
              </a:ext>
            </a:extLst>
          </p:cNvPr>
          <p:cNvSpPr txBox="1"/>
          <p:nvPr/>
        </p:nvSpPr>
        <p:spPr>
          <a:xfrm>
            <a:off x="2592925" y="2387150"/>
            <a:ext cx="4042544" cy="1815882"/>
          </a:xfrm>
          <a:prstGeom prst="rect">
            <a:avLst/>
          </a:prstGeom>
          <a:noFill/>
        </p:spPr>
        <p:txBody>
          <a:bodyPr wrap="square" rtlCol="0">
            <a:spAutoFit/>
          </a:bodyPr>
          <a:lstStyle/>
          <a:p>
            <a:r>
              <a:rPr lang="en-US" sz="2800" dirty="0">
                <a:latin typeface="Angsana New" panose="02020603050405020304" pitchFamily="18" charset="-34"/>
                <a:cs typeface="Angsana New" panose="02020603050405020304" pitchFamily="18" charset="-34"/>
              </a:rPr>
              <a:t>Go is efficient in terms of concurrent execution. Comparing to Java, Go uses lightweight threads called goroutines which consume about 2KB memory. </a:t>
            </a:r>
          </a:p>
        </p:txBody>
      </p:sp>
      <p:sp>
        <p:nvSpPr>
          <p:cNvPr id="3" name="Rectangle 2">
            <a:extLst>
              <a:ext uri="{FF2B5EF4-FFF2-40B4-BE49-F238E27FC236}">
                <a16:creationId xmlns:a16="http://schemas.microsoft.com/office/drawing/2014/main" id="{18EBBB15-2787-E446-BF39-FE830B13F6D1}"/>
              </a:ext>
            </a:extLst>
          </p:cNvPr>
          <p:cNvSpPr/>
          <p:nvPr/>
        </p:nvSpPr>
        <p:spPr>
          <a:xfrm>
            <a:off x="7533684" y="2751292"/>
            <a:ext cx="2880765" cy="914400"/>
          </a:xfrm>
          <a:prstGeom prst="rect">
            <a:avLst/>
          </a:prstGeom>
          <a:effectLst>
            <a:outerShdw blurRad="50800" dist="38100" dir="2700000" algn="tl" rotWithShape="0">
              <a:prstClr val="black">
                <a:alpha val="40000"/>
              </a:prstClr>
            </a:outerShdw>
            <a:reflection blurRad="6350" stA="52000" endA="300" endPos="35000" dir="5400000" sy="-100000" algn="bl" rotWithShape="0"/>
          </a:effectLst>
        </p:spPr>
        <p:style>
          <a:lnRef idx="0">
            <a:schemeClr val="accent3"/>
          </a:lnRef>
          <a:fillRef idx="3">
            <a:schemeClr val="accent3"/>
          </a:fillRef>
          <a:effectRef idx="3">
            <a:schemeClr val="accent3"/>
          </a:effectRef>
          <a:fontRef idx="minor">
            <a:schemeClr val="lt1"/>
          </a:fontRef>
        </p:style>
        <p:txBody>
          <a:bodyPr rtlCol="0" anchor="ctr"/>
          <a:lstStyle/>
          <a:p>
            <a:r>
              <a:rPr lang="en-US" dirty="0" err="1">
                <a:solidFill>
                  <a:srgbClr val="002060"/>
                </a:solidFill>
              </a:rPr>
              <a:t>func</a:t>
            </a:r>
            <a:r>
              <a:rPr lang="pl" dirty="0"/>
              <a:t> main() {</a:t>
            </a:r>
          </a:p>
          <a:p>
            <a:r>
              <a:rPr lang="pl" dirty="0"/>
              <a:t>	go f(x, y, z)</a:t>
            </a:r>
          </a:p>
          <a:p>
            <a:r>
              <a:rPr lang="pl" dirty="0"/>
              <a:t>}</a:t>
            </a:r>
            <a:endParaRPr lang="en-US" dirty="0"/>
          </a:p>
        </p:txBody>
      </p:sp>
      <p:sp>
        <p:nvSpPr>
          <p:cNvPr id="5" name="TextBox 4">
            <a:extLst>
              <a:ext uri="{FF2B5EF4-FFF2-40B4-BE49-F238E27FC236}">
                <a16:creationId xmlns:a16="http://schemas.microsoft.com/office/drawing/2014/main" id="{A50D0D79-D320-9940-A747-F16184B0D9DB}"/>
              </a:ext>
            </a:extLst>
          </p:cNvPr>
          <p:cNvSpPr txBox="1"/>
          <p:nvPr/>
        </p:nvSpPr>
        <p:spPr>
          <a:xfrm>
            <a:off x="2592924" y="4756562"/>
            <a:ext cx="8873544" cy="1477328"/>
          </a:xfrm>
          <a:prstGeom prst="rect">
            <a:avLst/>
          </a:prstGeom>
          <a:noFill/>
        </p:spPr>
        <p:txBody>
          <a:bodyPr wrap="square" rtlCol="0">
            <a:spAutoFit/>
          </a:bodyPr>
          <a:lstStyle/>
          <a:p>
            <a:r>
              <a:rPr lang="en-US" dirty="0"/>
              <a:t>Goroutines v/s Treads:</a:t>
            </a:r>
          </a:p>
          <a:p>
            <a:pPr marL="285750" indent="-285750">
              <a:buFont typeface="Arial" panose="020B0604020202020204" pitchFamily="34" charset="0"/>
              <a:buChar char="•"/>
            </a:pPr>
            <a:r>
              <a:rPr lang="en-US" dirty="0"/>
              <a:t>Goroutines have a faster startup time than threads</a:t>
            </a:r>
          </a:p>
          <a:p>
            <a:pPr marL="285750" indent="-285750">
              <a:buFont typeface="Arial" panose="020B0604020202020204" pitchFamily="34" charset="0"/>
              <a:buChar char="•"/>
            </a:pPr>
            <a:r>
              <a:rPr lang="en-US" dirty="0"/>
              <a:t>Goroutines use channels to communicate between themselves while communications between threads are very difficult </a:t>
            </a:r>
            <a:br>
              <a:rPr lang="en-US" dirty="0"/>
            </a:br>
            <a:endParaRPr lang="en-US" dirty="0"/>
          </a:p>
        </p:txBody>
      </p:sp>
    </p:spTree>
    <p:extLst>
      <p:ext uri="{BB962C8B-B14F-4D97-AF65-F5344CB8AC3E}">
        <p14:creationId xmlns:p14="http://schemas.microsoft.com/office/powerpoint/2010/main" val="2246402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90BF5-A654-ED4D-A5D2-5BA7EDA90908}"/>
              </a:ext>
            </a:extLst>
          </p:cNvPr>
          <p:cNvSpPr>
            <a:spLocks noGrp="1"/>
          </p:cNvSpPr>
          <p:nvPr>
            <p:ph type="title"/>
          </p:nvPr>
        </p:nvSpPr>
        <p:spPr>
          <a:xfrm>
            <a:off x="2592924" y="624110"/>
            <a:ext cx="5474835" cy="735352"/>
          </a:xfrm>
        </p:spPr>
        <p:txBody>
          <a:bodyPr/>
          <a:lstStyle/>
          <a:p>
            <a:r>
              <a:rPr lang="en-US" dirty="0"/>
              <a:t>No Virtual Machine</a:t>
            </a:r>
          </a:p>
        </p:txBody>
      </p:sp>
      <p:sp>
        <p:nvSpPr>
          <p:cNvPr id="7" name="TextBox 6">
            <a:extLst>
              <a:ext uri="{FF2B5EF4-FFF2-40B4-BE49-F238E27FC236}">
                <a16:creationId xmlns:a16="http://schemas.microsoft.com/office/drawing/2014/main" id="{82B02D85-1FA0-6C4F-99FB-4847CA134C8C}"/>
              </a:ext>
            </a:extLst>
          </p:cNvPr>
          <p:cNvSpPr txBox="1"/>
          <p:nvPr/>
        </p:nvSpPr>
        <p:spPr>
          <a:xfrm>
            <a:off x="1287797" y="2832212"/>
            <a:ext cx="4042544" cy="2677656"/>
          </a:xfrm>
          <a:prstGeom prst="rect">
            <a:avLst/>
          </a:prstGeom>
          <a:noFill/>
        </p:spPr>
        <p:txBody>
          <a:bodyPr wrap="square" rtlCol="0">
            <a:spAutoFit/>
          </a:bodyPr>
          <a:lstStyle/>
          <a:p>
            <a:r>
              <a:rPr lang="en-US" sz="2800" dirty="0">
                <a:latin typeface="Angsana New" panose="02020603050405020304" pitchFamily="18" charset="-34"/>
                <a:cs typeface="Angsana New" panose="02020603050405020304" pitchFamily="18" charset="-34"/>
              </a:rPr>
              <a:t>Many programming languages require VM in order to translate human readable code into machine readable. However, Go is compiled language which means that performance can be increased by translating into binaries directly.</a:t>
            </a:r>
          </a:p>
        </p:txBody>
      </p:sp>
      <p:pic>
        <p:nvPicPr>
          <p:cNvPr id="4" name="Picture 3">
            <a:extLst>
              <a:ext uri="{FF2B5EF4-FFF2-40B4-BE49-F238E27FC236}">
                <a16:creationId xmlns:a16="http://schemas.microsoft.com/office/drawing/2014/main" id="{8382543B-041A-CB4D-9300-BA514F1B3D3E}"/>
              </a:ext>
            </a:extLst>
          </p:cNvPr>
          <p:cNvPicPr>
            <a:picLocks noChangeAspect="1"/>
          </p:cNvPicPr>
          <p:nvPr/>
        </p:nvPicPr>
        <p:blipFill>
          <a:blip r:embed="rId2"/>
          <a:stretch>
            <a:fillRect/>
          </a:stretch>
        </p:blipFill>
        <p:spPr>
          <a:xfrm>
            <a:off x="6765068" y="2832212"/>
            <a:ext cx="4229753" cy="275021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006959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90BF5-A654-ED4D-A5D2-5BA7EDA90908}"/>
              </a:ext>
            </a:extLst>
          </p:cNvPr>
          <p:cNvSpPr>
            <a:spLocks noGrp="1"/>
          </p:cNvSpPr>
          <p:nvPr>
            <p:ph type="title"/>
          </p:nvPr>
        </p:nvSpPr>
        <p:spPr>
          <a:xfrm>
            <a:off x="2592924" y="624110"/>
            <a:ext cx="5474835" cy="735352"/>
          </a:xfrm>
        </p:spPr>
        <p:txBody>
          <a:bodyPr/>
          <a:lstStyle/>
          <a:p>
            <a:r>
              <a:rPr lang="en-US" dirty="0"/>
              <a:t>Cross-Platform</a:t>
            </a:r>
          </a:p>
        </p:txBody>
      </p:sp>
      <p:sp>
        <p:nvSpPr>
          <p:cNvPr id="7" name="TextBox 6">
            <a:extLst>
              <a:ext uri="{FF2B5EF4-FFF2-40B4-BE49-F238E27FC236}">
                <a16:creationId xmlns:a16="http://schemas.microsoft.com/office/drawing/2014/main" id="{82B02D85-1FA0-6C4F-99FB-4847CA134C8C}"/>
              </a:ext>
            </a:extLst>
          </p:cNvPr>
          <p:cNvSpPr txBox="1"/>
          <p:nvPr/>
        </p:nvSpPr>
        <p:spPr>
          <a:xfrm>
            <a:off x="1287797" y="2832212"/>
            <a:ext cx="4042544" cy="1200329"/>
          </a:xfrm>
          <a:prstGeom prst="rect">
            <a:avLst/>
          </a:prstGeom>
          <a:noFill/>
        </p:spPr>
        <p:txBody>
          <a:bodyPr wrap="square" rtlCol="0">
            <a:spAutoFit/>
          </a:bodyPr>
          <a:lstStyle/>
          <a:p>
            <a:r>
              <a:rPr lang="en-US" dirty="0"/>
              <a:t>Portability is one of the most important advantages of Go. So, we can run Go platform on any platform that we select. </a:t>
            </a:r>
            <a:endParaRPr lang="en-US" sz="2800" dirty="0">
              <a:effectLst/>
            </a:endParaRPr>
          </a:p>
        </p:txBody>
      </p:sp>
      <p:sp>
        <p:nvSpPr>
          <p:cNvPr id="3" name="Rectangle 2">
            <a:extLst>
              <a:ext uri="{FF2B5EF4-FFF2-40B4-BE49-F238E27FC236}">
                <a16:creationId xmlns:a16="http://schemas.microsoft.com/office/drawing/2014/main" id="{83EC31EE-AC99-5F4D-B8A5-E0A782B8BE46}"/>
              </a:ext>
            </a:extLst>
          </p:cNvPr>
          <p:cNvSpPr/>
          <p:nvPr/>
        </p:nvSpPr>
        <p:spPr>
          <a:xfrm>
            <a:off x="4337331" y="4248319"/>
            <a:ext cx="7460855" cy="46933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a:t>GOOS=windows GOARCH=386 go build -o </a:t>
            </a:r>
            <a:r>
              <a:rPr lang="en-US" dirty="0" err="1"/>
              <a:t>hello.exe</a:t>
            </a:r>
            <a:r>
              <a:rPr lang="en-US" dirty="0"/>
              <a:t> </a:t>
            </a:r>
            <a:r>
              <a:rPr lang="en-US" dirty="0" err="1"/>
              <a:t>hello.go</a:t>
            </a:r>
            <a:endParaRPr lang="en-US" sz="2800" dirty="0"/>
          </a:p>
        </p:txBody>
      </p:sp>
      <p:sp>
        <p:nvSpPr>
          <p:cNvPr id="8" name="Rectangle 7">
            <a:extLst>
              <a:ext uri="{FF2B5EF4-FFF2-40B4-BE49-F238E27FC236}">
                <a16:creationId xmlns:a16="http://schemas.microsoft.com/office/drawing/2014/main" id="{9DFB8753-C6F9-8046-B9D5-5EAEC84956EA}"/>
              </a:ext>
            </a:extLst>
          </p:cNvPr>
          <p:cNvSpPr/>
          <p:nvPr/>
        </p:nvSpPr>
        <p:spPr>
          <a:xfrm>
            <a:off x="4337331" y="5608813"/>
            <a:ext cx="7460855" cy="46933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a:t>GOOS=</a:t>
            </a:r>
            <a:r>
              <a:rPr lang="en-US" dirty="0" err="1"/>
              <a:t>darwin</a:t>
            </a:r>
            <a:r>
              <a:rPr lang="en-US" dirty="0"/>
              <a:t> GOARCH=amd64 go build </a:t>
            </a:r>
            <a:r>
              <a:rPr lang="en-US" dirty="0" err="1"/>
              <a:t>hello.go</a:t>
            </a:r>
            <a:endParaRPr lang="en-US" sz="2800" dirty="0"/>
          </a:p>
        </p:txBody>
      </p:sp>
      <p:sp>
        <p:nvSpPr>
          <p:cNvPr id="6" name="TextBox 5">
            <a:extLst>
              <a:ext uri="{FF2B5EF4-FFF2-40B4-BE49-F238E27FC236}">
                <a16:creationId xmlns:a16="http://schemas.microsoft.com/office/drawing/2014/main" id="{ECCCF358-F79E-1444-9AA8-4204D71D8D50}"/>
              </a:ext>
            </a:extLst>
          </p:cNvPr>
          <p:cNvSpPr txBox="1"/>
          <p:nvPr/>
        </p:nvSpPr>
        <p:spPr>
          <a:xfrm>
            <a:off x="4337331" y="4766627"/>
            <a:ext cx="7438255" cy="369332"/>
          </a:xfrm>
          <a:prstGeom prst="rect">
            <a:avLst/>
          </a:prstGeom>
          <a:noFill/>
        </p:spPr>
        <p:txBody>
          <a:bodyPr wrap="none" rtlCol="0">
            <a:spAutoFit/>
          </a:bodyPr>
          <a:lstStyle/>
          <a:p>
            <a:r>
              <a:rPr lang="en-US" dirty="0"/>
              <a:t>That’s it! </a:t>
            </a:r>
            <a:r>
              <a:rPr lang="en-US" dirty="0" err="1"/>
              <a:t>hello.exe</a:t>
            </a:r>
            <a:r>
              <a:rPr lang="en-US" dirty="0"/>
              <a:t> will run on any Windows machine with x86 CPU</a:t>
            </a:r>
          </a:p>
        </p:txBody>
      </p:sp>
      <p:sp>
        <p:nvSpPr>
          <p:cNvPr id="9" name="TextBox 8">
            <a:extLst>
              <a:ext uri="{FF2B5EF4-FFF2-40B4-BE49-F238E27FC236}">
                <a16:creationId xmlns:a16="http://schemas.microsoft.com/office/drawing/2014/main" id="{E83D67AB-346C-F440-9583-9EC046C382D6}"/>
              </a:ext>
            </a:extLst>
          </p:cNvPr>
          <p:cNvSpPr txBox="1"/>
          <p:nvPr/>
        </p:nvSpPr>
        <p:spPr>
          <a:xfrm>
            <a:off x="4337331" y="6128051"/>
            <a:ext cx="5769528" cy="369332"/>
          </a:xfrm>
          <a:prstGeom prst="rect">
            <a:avLst/>
          </a:prstGeom>
          <a:noFill/>
        </p:spPr>
        <p:txBody>
          <a:bodyPr wrap="none" rtlCol="0">
            <a:spAutoFit/>
          </a:bodyPr>
          <a:lstStyle/>
          <a:p>
            <a:r>
              <a:rPr lang="en-US" dirty="0"/>
              <a:t>That’s it! It is ready to work on Mac with 64-bit CPU</a:t>
            </a:r>
          </a:p>
        </p:txBody>
      </p:sp>
    </p:spTree>
    <p:extLst>
      <p:ext uri="{BB962C8B-B14F-4D97-AF65-F5344CB8AC3E}">
        <p14:creationId xmlns:p14="http://schemas.microsoft.com/office/powerpoint/2010/main" val="29183004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{4FF8515C-615F-3C43-AC99-4A5E668B2802}tf10001062</Template>
  <TotalTime>635</TotalTime>
  <Words>797</Words>
  <Application>Microsoft Macintosh PowerPoint</Application>
  <PresentationFormat>Widescreen</PresentationFormat>
  <Paragraphs>125</Paragraphs>
  <Slides>16</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Al Nile</vt:lpstr>
      <vt:lpstr>Angsana New</vt:lpstr>
      <vt:lpstr>Arial</vt:lpstr>
      <vt:lpstr>Calibri</vt:lpstr>
      <vt:lpstr>Century Gothic</vt:lpstr>
      <vt:lpstr>Wingdings 3</vt:lpstr>
      <vt:lpstr>Ion</vt:lpstr>
      <vt:lpstr>Modern Programming Language Go</vt:lpstr>
      <vt:lpstr>History of Go</vt:lpstr>
      <vt:lpstr>Advantages of Go</vt:lpstr>
      <vt:lpstr>Easy to Learn</vt:lpstr>
      <vt:lpstr>Easy to Learn</vt:lpstr>
      <vt:lpstr>Code is Easy to Maintain</vt:lpstr>
      <vt:lpstr>Multi-threading</vt:lpstr>
      <vt:lpstr>No Virtual Machine</vt:lpstr>
      <vt:lpstr>Cross-Platform</vt:lpstr>
      <vt:lpstr>Embedded Garbage Collector</vt:lpstr>
      <vt:lpstr>Issues While Learning Go</vt:lpstr>
      <vt:lpstr>Issues While Learning Go</vt:lpstr>
      <vt:lpstr>Issues While Learning Go</vt:lpstr>
      <vt:lpstr>What About Multi-Threading?</vt:lpstr>
      <vt:lpstr>What About Multi-Threading?</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Programming Language Go</dc:title>
  <dc:creator>Alex Hladkou</dc:creator>
  <cp:lastModifiedBy>Alex Hladkou</cp:lastModifiedBy>
  <cp:revision>2</cp:revision>
  <dcterms:created xsi:type="dcterms:W3CDTF">2019-05-11T07:18:11Z</dcterms:created>
  <dcterms:modified xsi:type="dcterms:W3CDTF">2019-05-11T17:58:56Z</dcterms:modified>
</cp:coreProperties>
</file>