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1" r:id="rId3"/>
    <p:sldId id="288" r:id="rId4"/>
    <p:sldId id="289" r:id="rId5"/>
    <p:sldId id="290" r:id="rId6"/>
    <p:sldId id="291" r:id="rId7"/>
    <p:sldId id="7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при этом </a:t>
          </a:r>
          <a:r>
            <a:rPr lang="ru-RU" b="1" dirty="0">
              <a:latin typeface="+mj-lt"/>
              <a:cs typeface="JetBrains Mono" panose="02000009000000000000" pitchFamily="49" charset="0"/>
            </a:rPr>
            <a:t>0</a:t>
          </a:r>
          <a:r>
            <a:rPr lang="ru-RU" dirty="0">
              <a:latin typeface="+mj-lt"/>
              <a:cs typeface="JetBrains Mono" panose="02000009000000000000" pitchFamily="49" charset="0"/>
            </a:rPr>
            <a:t>,</a:t>
          </a:r>
          <a:r>
            <a:rPr lang="en-US" dirty="0">
              <a:latin typeface="+mj-lt"/>
              <a:cs typeface="JetBrains Mono" panose="02000009000000000000" pitchFamily="49" charset="0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None</a:t>
          </a:r>
          <a:r>
            <a:rPr lang="ru-RU" dirty="0">
              <a:latin typeface="+mj-lt"/>
              <a:cs typeface="JetBrains Mono" panose="02000009000000000000" pitchFamily="49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b="1" dirty="0">
              <a:latin typeface="+mj-lt"/>
              <a:cs typeface="JetBrains Mono" panose="02000009000000000000" pitchFamily="49" charset="0"/>
            </a:rPr>
            <a:t>False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всё остальное –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+mj-lt"/>
              <a:ea typeface="Jura" pitchFamily="2" charset="0"/>
            </a:rPr>
            <a:t>not</a:t>
          </a:r>
          <a:r>
            <a:rPr lang="ru-RU" dirty="0">
              <a:latin typeface="+mj-lt"/>
              <a:ea typeface="Jura" pitchFamily="2" charset="0"/>
            </a:rPr>
            <a:t> возвращают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Логические операторы </a:t>
          </a:r>
          <a:r>
            <a:rPr lang="en-US" b="1" dirty="0">
              <a:latin typeface="+mj-lt"/>
              <a:cs typeface="JetBrains Mono" panose="02000009000000000000" pitchFamily="49" charset="0"/>
            </a:rPr>
            <a:t>and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or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+mj-lt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bool</a:t>
          </a:r>
          <a:r>
            <a:rPr lang="en-US" sz="2800" kern="1200" dirty="0">
              <a:latin typeface="+mj-lt"/>
            </a:rPr>
            <a:t>, </a:t>
          </a:r>
          <a:r>
            <a:rPr lang="ru-RU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при этом </a:t>
          </a:r>
          <a:r>
            <a:rPr lang="ru-RU" sz="2800" b="1" kern="1200" dirty="0">
              <a:latin typeface="+mj-lt"/>
              <a:cs typeface="JetBrains Mono" panose="02000009000000000000" pitchFamily="49" charset="0"/>
            </a:rPr>
            <a:t>0</a:t>
          </a:r>
          <a:r>
            <a:rPr lang="ru-RU" sz="2800" kern="1200" dirty="0">
              <a:latin typeface="+mj-lt"/>
              <a:cs typeface="JetBrains Mono" panose="02000009000000000000" pitchFamily="49" charset="0"/>
            </a:rPr>
            <a:t>,</a:t>
          </a:r>
          <a:r>
            <a:rPr lang="en-US" sz="28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None</a:t>
          </a:r>
          <a:r>
            <a:rPr lang="ru-RU" sz="28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False</a:t>
          </a:r>
          <a:r>
            <a:rPr lang="en-US" sz="2800" kern="1200" dirty="0">
              <a:latin typeface="+mj-lt"/>
            </a:rPr>
            <a:t>, </a:t>
          </a:r>
          <a:r>
            <a:rPr lang="ru-RU" sz="2800" kern="1200" dirty="0">
              <a:latin typeface="+mj-lt"/>
              <a:ea typeface="Jura" pitchFamily="2" charset="0"/>
            </a:rPr>
            <a:t>всё остальное –</a:t>
          </a:r>
          <a:r>
            <a:rPr lang="ru-RU" sz="2800" kern="1200" dirty="0">
              <a:latin typeface="+mj-lt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sz="2800" b="1" kern="1200" dirty="0">
              <a:latin typeface="+mj-lt"/>
              <a:ea typeface="Jura" pitchFamily="2" charset="0"/>
            </a:rPr>
            <a:t>not</a:t>
          </a:r>
          <a:r>
            <a:rPr lang="ru-RU" sz="2800" kern="1200" dirty="0">
              <a:latin typeface="+mj-lt"/>
              <a:ea typeface="Jura" pitchFamily="2" charset="0"/>
            </a:rPr>
            <a:t> возвращают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Логические операторы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and</a:t>
          </a:r>
          <a:r>
            <a:rPr lang="en-US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и</a:t>
          </a:r>
          <a:r>
            <a:rPr lang="ru-RU" sz="2800" kern="1200" dirty="0">
              <a:latin typeface="+mj-lt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or</a:t>
          </a:r>
          <a:r>
            <a:rPr lang="en-US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803274"/>
          <a:ext cx="3286125" cy="19716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sp:txBody>
      <dsp:txXfrm>
        <a:off x="0" y="803274"/>
        <a:ext cx="3286125" cy="1971675"/>
      </dsp:txXfrm>
    </dsp:sp>
    <dsp:sp modelId="{12A876BD-E5EA-4D9B-8DF0-00C9DC534671}">
      <dsp:nvSpPr>
        <dsp:cNvPr id="0" name=""/>
        <dsp:cNvSpPr/>
      </dsp:nvSpPr>
      <dsp:spPr>
        <a:xfrm>
          <a:off x="3614737" y="803274"/>
          <a:ext cx="3286125" cy="1971675"/>
        </a:xfrm>
        <a:prstGeom prst="rect">
          <a:avLst/>
        </a:prstGeom>
        <a:solidFill>
          <a:schemeClr val="accent3">
            <a:shade val="80000"/>
            <a:hueOff val="89612"/>
            <a:satOff val="-3739"/>
            <a:lumOff val="13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sp:txBody>
      <dsp:txXfrm>
        <a:off x="3614737" y="803274"/>
        <a:ext cx="3286125" cy="1971675"/>
      </dsp:txXfrm>
    </dsp:sp>
    <dsp:sp modelId="{8B68BC73-FB65-4042-8CA2-5534882EBBC6}">
      <dsp:nvSpPr>
        <dsp:cNvPr id="0" name=""/>
        <dsp:cNvSpPr/>
      </dsp:nvSpPr>
      <dsp:spPr>
        <a:xfrm>
          <a:off x="7229475" y="803274"/>
          <a:ext cx="3286125" cy="1971675"/>
        </a:xfrm>
        <a:prstGeom prst="rect">
          <a:avLst/>
        </a:prstGeom>
        <a:solidFill>
          <a:schemeClr val="accent3">
            <a:shade val="80000"/>
            <a:hueOff val="179224"/>
            <a:satOff val="-7478"/>
            <a:lumOff val="26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sp:txBody>
      <dsp:txXfrm>
        <a:off x="7229475" y="803274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EC3C-662A-F5BD-03EA-577F5673B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03404-CFA1-95BF-2678-7C04608B3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5FA6-91A1-475F-54F0-13EC2787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2FAB-E180-B037-DA29-2E7D9198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ECBA-748E-2AA8-3C81-F77BE9C4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50F1-CF03-252C-EA03-A4C82D0E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1B15F-424A-08EE-4BF6-0691764FC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2DC26-5F53-40A2-9270-0B19E9C4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4403-5182-01DA-F5C5-7CA06BD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AAB6-54DD-3410-62DE-7DBF9511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489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68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4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37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1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68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40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82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5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4357024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91969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5BB6B-6299-3618-7B14-D4D113429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822C3-9A5F-E48A-3791-0096AB9D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B5DE-6E46-4A9C-C726-4C783031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719-BD34-1DED-B55F-2B66C8CE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76DC-D4AE-54C8-98BE-36ABFC42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97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34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5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793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564721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47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19712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44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04807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0674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97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991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123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26803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279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4657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638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4640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0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03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2547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340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7468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1880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8132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7972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155A-559C-2F2E-D2F3-E6BF00D5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FBCE-8C8D-0B61-FB9D-51A81E64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1CEB-2A7E-4669-8EED-75025695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E407-3F61-7FBA-0D28-0028206C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A98D-BD33-5F35-EB90-CDEF6DBB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2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114320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11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4892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7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9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161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91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458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3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5787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320E-7898-E5A0-5591-92290732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2F0B-B8AF-2B6D-5E4D-CDDE1202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FCBE-5C40-C5BD-677E-89867F6E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7CE3-6091-86CE-42A0-BA7D4179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9A32-0379-E9C1-BB06-9315097B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40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767210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166176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36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8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5215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83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4256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374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529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692-AEAF-AF7E-864D-F2AE470F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61A0-B9D3-9D08-BBF0-77B4D959A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F4E7-7B4E-E217-0418-01BE840F0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9A46B-24B6-E9EA-4E96-03FA33AA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C148C-DF55-CDC3-5A8E-5AE923B0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61058-48B7-BD55-4E9D-EBA61381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2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2505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6430035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47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7389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53507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9302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502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3607699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0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0446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C392-AFDC-93A8-37EB-126E97DF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F9D97-6259-CAD3-061B-8DFA2BAA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FFEB-F150-F143-F7FC-C5944B06B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7B206-73B0-33CB-AA8D-66DA04BC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CFAD6-BA80-6A2E-3653-061D23FAC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278C0-5CE5-C9B6-E289-F463F018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E5490-5001-1A67-0DE7-A5584395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FB9EB-EFF3-571C-8873-D18318DA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63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89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6854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2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39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7573115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4123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23407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8081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26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313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C096-94F0-0049-3BBF-961A0219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E6D57-4A26-6FA7-0791-4BE3F04F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3699A-42F8-CC58-34FF-7A2C8E43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456B6-B636-A20A-F702-BADDC621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01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672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3224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6556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8151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4161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8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19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8435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2679939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5851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CB75B-624B-980D-D39F-D4B09778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22C59-A233-727D-B99C-666F0D9A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5DD46-6A78-48A0-44A1-C63FF70C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3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811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0483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34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375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82476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970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1290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281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7292694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49C-DBA4-9866-4EA8-D8D12664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A0A0-06F7-867A-1438-5B78A2E5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C7F99-6CAF-DB02-4431-DC09A1A3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DB7D-EBB4-4A99-65A2-CDA68CA6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93795-7CEA-1F5D-E887-76BEC93E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A008D-ED04-8646-9EF3-979E6971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97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371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09523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8853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2376042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0526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2541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9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118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2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BFD4-65A4-F010-7E67-8F4149A8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322FA-8669-759D-316C-F306AF05E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04056-5A8B-5C08-5CA2-286D92040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F9805-19C8-03A8-50F1-C2FBE6CB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4C5D-B987-E63A-D217-DE451361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3C839-56D8-398B-3F11-A7BD291D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17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5346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18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8859343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75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50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7598932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0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51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8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1371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1F6A0-6283-AE36-5411-DA7B99B3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4D3E-2861-B7E8-5DD0-4A8836ED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CD50-5B51-2E59-2DF1-D97D9DBBB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11D8-A961-441A-B50C-65669F16883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E60F-FF10-150A-9D46-0DC1C57D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73F0-7B51-FE3B-2560-E6570A9D5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1789-CEE1-4410-A0E0-68E43680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947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Логические выражения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– </a:t>
            </a:r>
            <a:r>
              <a:rPr lang="ru-RU" dirty="0"/>
              <a:t>тип </a:t>
            </a:r>
            <a:r>
              <a:rPr lang="en-US" b="1" dirty="0"/>
              <a:t>bool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bool</a:t>
            </a:r>
            <a:r>
              <a:rPr lang="en-US" dirty="0"/>
              <a:t>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b="1" dirty="0"/>
              <a:t>False = 0</a:t>
            </a:r>
            <a:r>
              <a:rPr lang="en-US" dirty="0"/>
              <a:t>, </a:t>
            </a:r>
            <a:r>
              <a:rPr lang="en-US" b="1" dirty="0"/>
              <a:t>True = 1</a:t>
            </a:r>
          </a:p>
        </p:txBody>
      </p:sp>
    </p:spTree>
    <p:extLst>
      <p:ext uri="{BB962C8B-B14F-4D97-AF65-F5344CB8AC3E}">
        <p14:creationId xmlns:p14="http://schemas.microsoft.com/office/powerpoint/2010/main" val="327191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операторы </a:t>
            </a:r>
            <a:r>
              <a:rPr lang="ru-RU" b="1" dirty="0">
                <a:ea typeface="Red Hat Mono" panose="02010309040201060303" pitchFamily="49" charset="0"/>
                <a:cs typeface="Red Hat Mono" panose="02010309040201060303" pitchFamily="49" charset="0"/>
              </a:rPr>
              <a:t>and, or, not</a:t>
            </a:r>
            <a:endParaRPr lang="en-US" b="1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expr1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expr2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expr3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operator3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32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operatorN</a:t>
            </a: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Тернарный</a:t>
            </a:r>
            <a:r>
              <a:rPr lang="ru-RU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-US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y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≈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x = y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z</a:t>
            </a:r>
          </a:p>
          <a:p>
            <a:pPr marL="0" indent="0">
              <a:buNone/>
            </a:pPr>
            <a:endParaRPr lang="en-US" dirty="0">
              <a:latin typeface="JetBrains Mono" panose="0200000900000000000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+mj-lt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+mj-lt"/>
                <a:ea typeface="Jura" pitchFamily="2" charset="0"/>
              </a:rPr>
              <a:t>, </a:t>
            </a:r>
            <a:r>
              <a:rPr lang="ru-RU" dirty="0">
                <a:latin typeface="+mj-lt"/>
                <a:ea typeface="Jura" pitchFamily="2" charset="0"/>
              </a:rPr>
              <a:t>логика работы точно такая же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Условные конструкции </a:t>
            </a:r>
            <a:r>
              <a:rPr lang="en-US" sz="3600" dirty="0">
                <a:latin typeface="+mn-lt"/>
                <a:ea typeface="Jura" pitchFamily="2" charset="0"/>
              </a:rPr>
              <a:t>if, </a:t>
            </a:r>
            <a:r>
              <a:rPr lang="en-US" sz="3600" dirty="0" err="1">
                <a:latin typeface="+mn-lt"/>
                <a:ea typeface="Jura" pitchFamily="2" charset="0"/>
              </a:rPr>
              <a:t>elif</a:t>
            </a:r>
            <a:r>
              <a:rPr lang="en-US" sz="3600" dirty="0">
                <a:latin typeface="+mn-lt"/>
                <a:ea typeface="Jura" pitchFamily="2" charset="0"/>
              </a:rPr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244773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if, elif,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2024-01-23T18:48:58Z</dcterms:created>
  <dcterms:modified xsi:type="dcterms:W3CDTF">2024-01-23T18:49:24Z</dcterms:modified>
</cp:coreProperties>
</file>