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45" r:id="rId3"/>
    <p:sldId id="346" r:id="rId4"/>
    <p:sldId id="746" r:id="rId5"/>
    <p:sldId id="747" r:id="rId6"/>
    <p:sldId id="341" r:id="rId7"/>
    <p:sldId id="342" r:id="rId8"/>
    <p:sldId id="74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407E09-52B4-4D67-BAA5-C663A7E32676}" type="doc">
      <dgm:prSet loTypeId="urn:microsoft.com/office/officeart/2005/8/layout/vProcess5" loCatId="process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B8289D2-124C-4251-8E9B-FD18C80B425E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Аргументы передаются с помощью автоматического присваивания объектов локальным переменным (то есть «по ссылке»)</a:t>
          </a:r>
          <a:endParaRPr lang="en-US" dirty="0">
            <a:latin typeface="+mj-lt"/>
            <a:ea typeface="Jura" pitchFamily="2" charset="0"/>
          </a:endParaRPr>
        </a:p>
      </dgm:t>
    </dgm:pt>
    <dgm:pt modelId="{A50CA015-3938-4A11-8604-26E50642F692}" type="parTrans" cxnId="{9D0E8A3E-9111-496A-BB91-CFE30362623D}">
      <dgm:prSet/>
      <dgm:spPr/>
      <dgm:t>
        <a:bodyPr/>
        <a:lstStyle/>
        <a:p>
          <a:endParaRPr lang="en-US"/>
        </a:p>
      </dgm:t>
    </dgm:pt>
    <dgm:pt modelId="{27683653-401E-4842-A2EB-FF93A6DEFB5C}" type="sibTrans" cxnId="{9D0E8A3E-9111-496A-BB91-CFE30362623D}">
      <dgm:prSet/>
      <dgm:spPr/>
      <dgm:t>
        <a:bodyPr/>
        <a:lstStyle/>
        <a:p>
          <a:endParaRPr lang="en-US"/>
        </a:p>
      </dgm:t>
    </dgm:pt>
    <dgm:pt modelId="{97F4E041-4D63-437C-BB6B-6FD6F57D46D6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Присваивание новых значений именам аргументов никак не затрагивает вызывающий код</a:t>
          </a:r>
          <a:endParaRPr lang="en-US" dirty="0">
            <a:latin typeface="+mj-lt"/>
            <a:ea typeface="Jura" pitchFamily="2" charset="0"/>
          </a:endParaRPr>
        </a:p>
      </dgm:t>
    </dgm:pt>
    <dgm:pt modelId="{0441069F-122E-46B0-B713-87E11C6EEDFD}" type="parTrans" cxnId="{3B7358B8-0559-42A2-96D4-3D9C2210D07A}">
      <dgm:prSet/>
      <dgm:spPr/>
      <dgm:t>
        <a:bodyPr/>
        <a:lstStyle/>
        <a:p>
          <a:endParaRPr lang="en-US"/>
        </a:p>
      </dgm:t>
    </dgm:pt>
    <dgm:pt modelId="{FC98CC9E-10DE-4A2B-876C-86FE6142D7C9}" type="sibTrans" cxnId="{3B7358B8-0559-42A2-96D4-3D9C2210D07A}">
      <dgm:prSet/>
      <dgm:spPr/>
      <dgm:t>
        <a:bodyPr/>
        <a:lstStyle/>
        <a:p>
          <a:endParaRPr lang="en-US"/>
        </a:p>
      </dgm:t>
    </dgm:pt>
    <dgm:pt modelId="{B535B9FB-2FDF-491F-B574-15CE497AA94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Модификация аргумента внутри функции может влиять на объект (и вызывающий код), если этот объект изменяемый</a:t>
          </a:r>
          <a:endParaRPr lang="en-US" dirty="0">
            <a:latin typeface="+mj-lt"/>
            <a:ea typeface="Jura" pitchFamily="2" charset="0"/>
          </a:endParaRPr>
        </a:p>
      </dgm:t>
    </dgm:pt>
    <dgm:pt modelId="{57B45E3D-BA9E-4B63-A7C4-899A9807B5AB}" type="parTrans" cxnId="{4B47B56D-1502-4867-A9EC-6408C06F3207}">
      <dgm:prSet/>
      <dgm:spPr/>
      <dgm:t>
        <a:bodyPr/>
        <a:lstStyle/>
        <a:p>
          <a:endParaRPr lang="en-US"/>
        </a:p>
      </dgm:t>
    </dgm:pt>
    <dgm:pt modelId="{2CCF87C6-1423-4532-AC41-B0459BE39883}" type="sibTrans" cxnId="{4B47B56D-1502-4867-A9EC-6408C06F3207}">
      <dgm:prSet/>
      <dgm:spPr/>
      <dgm:t>
        <a:bodyPr/>
        <a:lstStyle/>
        <a:p>
          <a:endParaRPr lang="en-US"/>
        </a:p>
      </dgm:t>
    </dgm:pt>
    <dgm:pt modelId="{193BAE71-AC5A-4D17-B775-94B510D69CF4}" type="pres">
      <dgm:prSet presAssocID="{AD407E09-52B4-4D67-BAA5-C663A7E32676}" presName="outerComposite" presStyleCnt="0">
        <dgm:presLayoutVars>
          <dgm:chMax val="5"/>
          <dgm:dir/>
          <dgm:resizeHandles val="exact"/>
        </dgm:presLayoutVars>
      </dgm:prSet>
      <dgm:spPr/>
    </dgm:pt>
    <dgm:pt modelId="{75A316DB-359C-4B2F-BBBF-A87A676E06B5}" type="pres">
      <dgm:prSet presAssocID="{AD407E09-52B4-4D67-BAA5-C663A7E32676}" presName="dummyMaxCanvas" presStyleCnt="0">
        <dgm:presLayoutVars/>
      </dgm:prSet>
      <dgm:spPr/>
    </dgm:pt>
    <dgm:pt modelId="{0EAE1BE7-CC73-4D80-9C59-846F346D68B4}" type="pres">
      <dgm:prSet presAssocID="{AD407E09-52B4-4D67-BAA5-C663A7E32676}" presName="ThreeNodes_1" presStyleLbl="node1" presStyleIdx="0" presStyleCnt="3">
        <dgm:presLayoutVars>
          <dgm:bulletEnabled val="1"/>
        </dgm:presLayoutVars>
      </dgm:prSet>
      <dgm:spPr/>
    </dgm:pt>
    <dgm:pt modelId="{0829914B-AA95-4CA8-8513-2F9D092A9772}" type="pres">
      <dgm:prSet presAssocID="{AD407E09-52B4-4D67-BAA5-C663A7E32676}" presName="ThreeNodes_2" presStyleLbl="node1" presStyleIdx="1" presStyleCnt="3">
        <dgm:presLayoutVars>
          <dgm:bulletEnabled val="1"/>
        </dgm:presLayoutVars>
      </dgm:prSet>
      <dgm:spPr/>
    </dgm:pt>
    <dgm:pt modelId="{0A2742A5-B7A0-4717-B35E-03A680D6330A}" type="pres">
      <dgm:prSet presAssocID="{AD407E09-52B4-4D67-BAA5-C663A7E32676}" presName="ThreeNodes_3" presStyleLbl="node1" presStyleIdx="2" presStyleCnt="3">
        <dgm:presLayoutVars>
          <dgm:bulletEnabled val="1"/>
        </dgm:presLayoutVars>
      </dgm:prSet>
      <dgm:spPr/>
    </dgm:pt>
    <dgm:pt modelId="{19FA9037-2670-4424-9071-93E79EAC7A71}" type="pres">
      <dgm:prSet presAssocID="{AD407E09-52B4-4D67-BAA5-C663A7E32676}" presName="ThreeConn_1-2" presStyleLbl="fgAccFollowNode1" presStyleIdx="0" presStyleCnt="2">
        <dgm:presLayoutVars>
          <dgm:bulletEnabled val="1"/>
        </dgm:presLayoutVars>
      </dgm:prSet>
      <dgm:spPr/>
    </dgm:pt>
    <dgm:pt modelId="{DF77E089-7AD3-4C3A-934E-6691CD4B466B}" type="pres">
      <dgm:prSet presAssocID="{AD407E09-52B4-4D67-BAA5-C663A7E32676}" presName="ThreeConn_2-3" presStyleLbl="fgAccFollowNode1" presStyleIdx="1" presStyleCnt="2">
        <dgm:presLayoutVars>
          <dgm:bulletEnabled val="1"/>
        </dgm:presLayoutVars>
      </dgm:prSet>
      <dgm:spPr/>
    </dgm:pt>
    <dgm:pt modelId="{8C0E80BA-C099-4738-9806-80A3A787605A}" type="pres">
      <dgm:prSet presAssocID="{AD407E09-52B4-4D67-BAA5-C663A7E32676}" presName="ThreeNodes_1_text" presStyleLbl="node1" presStyleIdx="2" presStyleCnt="3">
        <dgm:presLayoutVars>
          <dgm:bulletEnabled val="1"/>
        </dgm:presLayoutVars>
      </dgm:prSet>
      <dgm:spPr/>
    </dgm:pt>
    <dgm:pt modelId="{3C1582C0-FFA4-4640-A0F5-EDBEDF63C960}" type="pres">
      <dgm:prSet presAssocID="{AD407E09-52B4-4D67-BAA5-C663A7E32676}" presName="ThreeNodes_2_text" presStyleLbl="node1" presStyleIdx="2" presStyleCnt="3">
        <dgm:presLayoutVars>
          <dgm:bulletEnabled val="1"/>
        </dgm:presLayoutVars>
      </dgm:prSet>
      <dgm:spPr/>
    </dgm:pt>
    <dgm:pt modelId="{42F80663-DD41-47DE-A9EE-9BB97DC890BD}" type="pres">
      <dgm:prSet presAssocID="{AD407E09-52B4-4D67-BAA5-C663A7E3267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6171508-4142-444E-8988-C61FBBE30B88}" type="presOf" srcId="{B535B9FB-2FDF-491F-B574-15CE497AA942}" destId="{42F80663-DD41-47DE-A9EE-9BB97DC890BD}" srcOrd="1" destOrd="0" presId="urn:microsoft.com/office/officeart/2005/8/layout/vProcess5"/>
    <dgm:cxn modelId="{0D828B39-618B-4AE9-9D03-62B03D70041C}" type="presOf" srcId="{27683653-401E-4842-A2EB-FF93A6DEFB5C}" destId="{19FA9037-2670-4424-9071-93E79EAC7A71}" srcOrd="0" destOrd="0" presId="urn:microsoft.com/office/officeart/2005/8/layout/vProcess5"/>
    <dgm:cxn modelId="{9D0E8A3E-9111-496A-BB91-CFE30362623D}" srcId="{AD407E09-52B4-4D67-BAA5-C663A7E32676}" destId="{AB8289D2-124C-4251-8E9B-FD18C80B425E}" srcOrd="0" destOrd="0" parTransId="{A50CA015-3938-4A11-8604-26E50642F692}" sibTransId="{27683653-401E-4842-A2EB-FF93A6DEFB5C}"/>
    <dgm:cxn modelId="{4B47B56D-1502-4867-A9EC-6408C06F3207}" srcId="{AD407E09-52B4-4D67-BAA5-C663A7E32676}" destId="{B535B9FB-2FDF-491F-B574-15CE497AA942}" srcOrd="2" destOrd="0" parTransId="{57B45E3D-BA9E-4B63-A7C4-899A9807B5AB}" sibTransId="{2CCF87C6-1423-4532-AC41-B0459BE39883}"/>
    <dgm:cxn modelId="{3455EB55-2213-4212-9EB8-C5B60E1B2AED}" type="presOf" srcId="{AB8289D2-124C-4251-8E9B-FD18C80B425E}" destId="{0EAE1BE7-CC73-4D80-9C59-846F346D68B4}" srcOrd="0" destOrd="0" presId="urn:microsoft.com/office/officeart/2005/8/layout/vProcess5"/>
    <dgm:cxn modelId="{FB94417B-724F-48E5-ADB7-922CBBBBD16F}" type="presOf" srcId="{AB8289D2-124C-4251-8E9B-FD18C80B425E}" destId="{8C0E80BA-C099-4738-9806-80A3A787605A}" srcOrd="1" destOrd="0" presId="urn:microsoft.com/office/officeart/2005/8/layout/vProcess5"/>
    <dgm:cxn modelId="{CFC2408C-E3F7-4291-B569-E63B6F70C22E}" type="presOf" srcId="{AD407E09-52B4-4D67-BAA5-C663A7E32676}" destId="{193BAE71-AC5A-4D17-B775-94B510D69CF4}" srcOrd="0" destOrd="0" presId="urn:microsoft.com/office/officeart/2005/8/layout/vProcess5"/>
    <dgm:cxn modelId="{FDA6C8A6-A98B-4D73-BD3D-C3D243937A41}" type="presOf" srcId="{97F4E041-4D63-437C-BB6B-6FD6F57D46D6}" destId="{0829914B-AA95-4CA8-8513-2F9D092A9772}" srcOrd="0" destOrd="0" presId="urn:microsoft.com/office/officeart/2005/8/layout/vProcess5"/>
    <dgm:cxn modelId="{3B7358B8-0559-42A2-96D4-3D9C2210D07A}" srcId="{AD407E09-52B4-4D67-BAA5-C663A7E32676}" destId="{97F4E041-4D63-437C-BB6B-6FD6F57D46D6}" srcOrd="1" destOrd="0" parTransId="{0441069F-122E-46B0-B713-87E11C6EEDFD}" sibTransId="{FC98CC9E-10DE-4A2B-876C-86FE6142D7C9}"/>
    <dgm:cxn modelId="{BA4ED0C7-4D64-4333-88C7-CEC78CDBD119}" type="presOf" srcId="{FC98CC9E-10DE-4A2B-876C-86FE6142D7C9}" destId="{DF77E089-7AD3-4C3A-934E-6691CD4B466B}" srcOrd="0" destOrd="0" presId="urn:microsoft.com/office/officeart/2005/8/layout/vProcess5"/>
    <dgm:cxn modelId="{87916AD8-6BF1-4233-8137-D5147B9A373F}" type="presOf" srcId="{97F4E041-4D63-437C-BB6B-6FD6F57D46D6}" destId="{3C1582C0-FFA4-4640-A0F5-EDBEDF63C960}" srcOrd="1" destOrd="0" presId="urn:microsoft.com/office/officeart/2005/8/layout/vProcess5"/>
    <dgm:cxn modelId="{6D0F94E8-C5CD-4E10-8B56-B7044CE0A51F}" type="presOf" srcId="{B535B9FB-2FDF-491F-B574-15CE497AA942}" destId="{0A2742A5-B7A0-4717-B35E-03A680D6330A}" srcOrd="0" destOrd="0" presId="urn:microsoft.com/office/officeart/2005/8/layout/vProcess5"/>
    <dgm:cxn modelId="{6801AA07-EC9C-4C34-8EFF-3CDE8A216B5A}" type="presParOf" srcId="{193BAE71-AC5A-4D17-B775-94B510D69CF4}" destId="{75A316DB-359C-4B2F-BBBF-A87A676E06B5}" srcOrd="0" destOrd="0" presId="urn:microsoft.com/office/officeart/2005/8/layout/vProcess5"/>
    <dgm:cxn modelId="{5BC34BEB-5552-4408-A1B1-5C43A56F3D7F}" type="presParOf" srcId="{193BAE71-AC5A-4D17-B775-94B510D69CF4}" destId="{0EAE1BE7-CC73-4D80-9C59-846F346D68B4}" srcOrd="1" destOrd="0" presId="urn:microsoft.com/office/officeart/2005/8/layout/vProcess5"/>
    <dgm:cxn modelId="{09D82EA5-AEC1-4DD3-8826-D3F134424CC9}" type="presParOf" srcId="{193BAE71-AC5A-4D17-B775-94B510D69CF4}" destId="{0829914B-AA95-4CA8-8513-2F9D092A9772}" srcOrd="2" destOrd="0" presId="urn:microsoft.com/office/officeart/2005/8/layout/vProcess5"/>
    <dgm:cxn modelId="{30387F2E-6223-4F2E-A2E1-0CD660E21A43}" type="presParOf" srcId="{193BAE71-AC5A-4D17-B775-94B510D69CF4}" destId="{0A2742A5-B7A0-4717-B35E-03A680D6330A}" srcOrd="3" destOrd="0" presId="urn:microsoft.com/office/officeart/2005/8/layout/vProcess5"/>
    <dgm:cxn modelId="{A57B4C74-2777-4000-BB6C-8BB9C6516AB2}" type="presParOf" srcId="{193BAE71-AC5A-4D17-B775-94B510D69CF4}" destId="{19FA9037-2670-4424-9071-93E79EAC7A71}" srcOrd="4" destOrd="0" presId="urn:microsoft.com/office/officeart/2005/8/layout/vProcess5"/>
    <dgm:cxn modelId="{63B72889-57EA-4EA6-AEEC-5EE4E83C1174}" type="presParOf" srcId="{193BAE71-AC5A-4D17-B775-94B510D69CF4}" destId="{DF77E089-7AD3-4C3A-934E-6691CD4B466B}" srcOrd="5" destOrd="0" presId="urn:microsoft.com/office/officeart/2005/8/layout/vProcess5"/>
    <dgm:cxn modelId="{3574FEED-47C9-43B9-AC72-252B80E03DEA}" type="presParOf" srcId="{193BAE71-AC5A-4D17-B775-94B510D69CF4}" destId="{8C0E80BA-C099-4738-9806-80A3A787605A}" srcOrd="6" destOrd="0" presId="urn:microsoft.com/office/officeart/2005/8/layout/vProcess5"/>
    <dgm:cxn modelId="{EB9756EE-F22A-43FB-A357-6B5DD3D9AE3A}" type="presParOf" srcId="{193BAE71-AC5A-4D17-B775-94B510D69CF4}" destId="{3C1582C0-FFA4-4640-A0F5-EDBEDF63C960}" srcOrd="7" destOrd="0" presId="urn:microsoft.com/office/officeart/2005/8/layout/vProcess5"/>
    <dgm:cxn modelId="{9FC43D21-52FE-4F47-B2D6-4B2D5B755D28}" type="presParOf" srcId="{193BAE71-AC5A-4D17-B775-94B510D69CF4}" destId="{42F80663-DD41-47DE-A9EE-9BB97DC890B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1DFF36-000A-44AD-AA95-EA47278E558C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51E4CF1-7F73-48CE-9E72-5651F02F1222}">
      <dgm:prSet/>
      <dgm:spPr/>
      <dgm:t>
        <a:bodyPr/>
        <a:lstStyle/>
        <a:p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global ≉ nonlocal</a:t>
          </a:r>
        </a:p>
      </dgm:t>
    </dgm:pt>
    <dgm:pt modelId="{0FB5C523-B6D5-45D6-982F-54BA3458957B}" type="parTrans" cxnId="{48EDE735-E28F-45E1-ABE4-804CA430153B}">
      <dgm:prSet/>
      <dgm:spPr/>
      <dgm:t>
        <a:bodyPr/>
        <a:lstStyle/>
        <a:p>
          <a:endParaRPr lang="en-US"/>
        </a:p>
      </dgm:t>
    </dgm:pt>
    <dgm:pt modelId="{D76C03AB-4AF3-47E1-94ED-A66FF52F62DF}" type="sibTrans" cxnId="{48EDE735-E28F-45E1-ABE4-804CA430153B}">
      <dgm:prSet/>
      <dgm:spPr/>
      <dgm:t>
        <a:bodyPr/>
        <a:lstStyle/>
        <a:p>
          <a:endParaRPr lang="en-US"/>
        </a:p>
      </dgm:t>
    </dgm:pt>
    <dgm:pt modelId="{D6088E6B-B7C6-49BE-8523-FB668268018E}">
      <dgm:prSet/>
      <dgm:spPr/>
      <dgm:t>
        <a:bodyPr/>
        <a:lstStyle/>
        <a:p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global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указывает на то, что функция собирается изменить некоторую глобальную переменную</a:t>
          </a:r>
          <a:endParaRPr lang="en-US" dirty="0">
            <a:latin typeface="+mj-lt"/>
            <a:ea typeface="Jura" pitchFamily="2" charset="0"/>
          </a:endParaRPr>
        </a:p>
      </dgm:t>
    </dgm:pt>
    <dgm:pt modelId="{010C5892-A213-426A-977E-0E7BD8ECDDC2}" type="sibTrans" cxnId="{21087D14-C5DD-4BFE-B485-78D49C5AC40F}">
      <dgm:prSet/>
      <dgm:spPr/>
      <dgm:t>
        <a:bodyPr/>
        <a:lstStyle/>
        <a:p>
          <a:endParaRPr lang="en-US"/>
        </a:p>
      </dgm:t>
    </dgm:pt>
    <dgm:pt modelId="{89EAA3EC-A684-49BE-82F5-E378700AC645}" type="parTrans" cxnId="{21087D14-C5DD-4BFE-B485-78D49C5AC40F}">
      <dgm:prSet/>
      <dgm:spPr/>
      <dgm:t>
        <a:bodyPr/>
        <a:lstStyle/>
        <a:p>
          <a:endParaRPr lang="en-US"/>
        </a:p>
      </dgm:t>
    </dgm:pt>
    <dgm:pt modelId="{09DC49EC-B025-4619-8379-55098A8D50D9}">
      <dgm:prSet/>
      <dgm:spPr/>
      <dgm:t>
        <a:bodyPr/>
        <a:lstStyle/>
        <a:p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nonlocal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указывает на то, что вложенная функция собирается получить доступ к некоторой локальной переменной из функции верхнего уровня</a:t>
          </a:r>
          <a:endParaRPr lang="en-US" dirty="0">
            <a:latin typeface="+mj-lt"/>
            <a:ea typeface="Jura" pitchFamily="2" charset="0"/>
          </a:endParaRPr>
        </a:p>
      </dgm:t>
    </dgm:pt>
    <dgm:pt modelId="{DE73AB22-D98D-48C5-84B0-C1B315FE264B}" type="sibTrans" cxnId="{03BC3514-79D0-4795-ADF0-9A4CC0987B24}">
      <dgm:prSet/>
      <dgm:spPr/>
      <dgm:t>
        <a:bodyPr/>
        <a:lstStyle/>
        <a:p>
          <a:endParaRPr lang="en-US"/>
        </a:p>
      </dgm:t>
    </dgm:pt>
    <dgm:pt modelId="{46D7958A-FCA3-4764-AB0F-BE2622543F7B}" type="parTrans" cxnId="{03BC3514-79D0-4795-ADF0-9A4CC0987B24}">
      <dgm:prSet/>
      <dgm:spPr/>
      <dgm:t>
        <a:bodyPr/>
        <a:lstStyle/>
        <a:p>
          <a:endParaRPr lang="en-US"/>
        </a:p>
      </dgm:t>
    </dgm:pt>
    <dgm:pt modelId="{548B2309-8734-43D1-8730-1747677FC936}" type="pres">
      <dgm:prSet presAssocID="{981DFF36-000A-44AD-AA95-EA47278E558C}" presName="linear" presStyleCnt="0">
        <dgm:presLayoutVars>
          <dgm:animLvl val="lvl"/>
          <dgm:resizeHandles val="exact"/>
        </dgm:presLayoutVars>
      </dgm:prSet>
      <dgm:spPr/>
    </dgm:pt>
    <dgm:pt modelId="{B284FEEE-E3F5-44AD-A89B-A1A679D901F6}" type="pres">
      <dgm:prSet presAssocID="{F51E4CF1-7F73-48CE-9E72-5651F02F122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AAF890B-528E-4249-9639-877E05934E96}" type="pres">
      <dgm:prSet presAssocID="{D76C03AB-4AF3-47E1-94ED-A66FF52F62DF}" presName="spacer" presStyleCnt="0"/>
      <dgm:spPr/>
    </dgm:pt>
    <dgm:pt modelId="{26761435-8B69-4928-B500-80E132536156}" type="pres">
      <dgm:prSet presAssocID="{D6088E6B-B7C6-49BE-8523-FB668268018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AC3AFDD-DC59-4E80-B42F-06C8B5C9D10C}" type="pres">
      <dgm:prSet presAssocID="{010C5892-A213-426A-977E-0E7BD8ECDDC2}" presName="spacer" presStyleCnt="0"/>
      <dgm:spPr/>
    </dgm:pt>
    <dgm:pt modelId="{5824708F-5621-4382-9710-746B443E9C72}" type="pres">
      <dgm:prSet presAssocID="{09DC49EC-B025-4619-8379-55098A8D50D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3BC3514-79D0-4795-ADF0-9A4CC0987B24}" srcId="{981DFF36-000A-44AD-AA95-EA47278E558C}" destId="{09DC49EC-B025-4619-8379-55098A8D50D9}" srcOrd="2" destOrd="0" parTransId="{46D7958A-FCA3-4764-AB0F-BE2622543F7B}" sibTransId="{DE73AB22-D98D-48C5-84B0-C1B315FE264B}"/>
    <dgm:cxn modelId="{21087D14-C5DD-4BFE-B485-78D49C5AC40F}" srcId="{981DFF36-000A-44AD-AA95-EA47278E558C}" destId="{D6088E6B-B7C6-49BE-8523-FB668268018E}" srcOrd="1" destOrd="0" parTransId="{89EAA3EC-A684-49BE-82F5-E378700AC645}" sibTransId="{010C5892-A213-426A-977E-0E7BD8ECDDC2}"/>
    <dgm:cxn modelId="{48EDE735-E28F-45E1-ABE4-804CA430153B}" srcId="{981DFF36-000A-44AD-AA95-EA47278E558C}" destId="{F51E4CF1-7F73-48CE-9E72-5651F02F1222}" srcOrd="0" destOrd="0" parTransId="{0FB5C523-B6D5-45D6-982F-54BA3458957B}" sibTransId="{D76C03AB-4AF3-47E1-94ED-A66FF52F62DF}"/>
    <dgm:cxn modelId="{D0E5C64A-F1C7-4916-A3A0-4E5D27DC1BFE}" type="presOf" srcId="{09DC49EC-B025-4619-8379-55098A8D50D9}" destId="{5824708F-5621-4382-9710-746B443E9C72}" srcOrd="0" destOrd="0" presId="urn:microsoft.com/office/officeart/2005/8/layout/vList2"/>
    <dgm:cxn modelId="{26EC8979-8072-4B9A-ACDE-0E22322AAA6D}" type="presOf" srcId="{F51E4CF1-7F73-48CE-9E72-5651F02F1222}" destId="{B284FEEE-E3F5-44AD-A89B-A1A679D901F6}" srcOrd="0" destOrd="0" presId="urn:microsoft.com/office/officeart/2005/8/layout/vList2"/>
    <dgm:cxn modelId="{300F15D5-A585-4617-8B1C-E33FD8CDAF07}" type="presOf" srcId="{981DFF36-000A-44AD-AA95-EA47278E558C}" destId="{548B2309-8734-43D1-8730-1747677FC936}" srcOrd="0" destOrd="0" presId="urn:microsoft.com/office/officeart/2005/8/layout/vList2"/>
    <dgm:cxn modelId="{13DF31E5-3834-4873-BEEF-FF1DAA043E6D}" type="presOf" srcId="{D6088E6B-B7C6-49BE-8523-FB668268018E}" destId="{26761435-8B69-4928-B500-80E132536156}" srcOrd="0" destOrd="0" presId="urn:microsoft.com/office/officeart/2005/8/layout/vList2"/>
    <dgm:cxn modelId="{24B4B707-3538-4FD9-A8F5-ABC516A64AAB}" type="presParOf" srcId="{548B2309-8734-43D1-8730-1747677FC936}" destId="{B284FEEE-E3F5-44AD-A89B-A1A679D901F6}" srcOrd="0" destOrd="0" presId="urn:microsoft.com/office/officeart/2005/8/layout/vList2"/>
    <dgm:cxn modelId="{A76CD795-70CA-4227-B7B6-05D5C9F796EC}" type="presParOf" srcId="{548B2309-8734-43D1-8730-1747677FC936}" destId="{BAAF890B-528E-4249-9639-877E05934E96}" srcOrd="1" destOrd="0" presId="urn:microsoft.com/office/officeart/2005/8/layout/vList2"/>
    <dgm:cxn modelId="{E8E1F162-70B9-49BE-AB3B-4A6033DCE341}" type="presParOf" srcId="{548B2309-8734-43D1-8730-1747677FC936}" destId="{26761435-8B69-4928-B500-80E132536156}" srcOrd="2" destOrd="0" presId="urn:microsoft.com/office/officeart/2005/8/layout/vList2"/>
    <dgm:cxn modelId="{26605141-DC03-42CA-8F57-C95D0467A456}" type="presParOf" srcId="{548B2309-8734-43D1-8730-1747677FC936}" destId="{8AC3AFDD-DC59-4E80-B42F-06C8B5C9D10C}" srcOrd="3" destOrd="0" presId="urn:microsoft.com/office/officeart/2005/8/layout/vList2"/>
    <dgm:cxn modelId="{1236EC69-E82D-4516-B350-CC1ADA5F13A2}" type="presParOf" srcId="{548B2309-8734-43D1-8730-1747677FC936}" destId="{5824708F-5621-4382-9710-746B443E9C7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E1BE7-CC73-4D80-9C59-846F346D68B4}">
      <dsp:nvSpPr>
        <dsp:cNvPr id="0" name=""/>
        <dsp:cNvSpPr/>
      </dsp:nvSpPr>
      <dsp:spPr>
        <a:xfrm>
          <a:off x="0" y="0"/>
          <a:ext cx="8938260" cy="10734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Аргументы передаются с помощью автоматического присваивания объектов локальным переменным (то есть «по ссылке»)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31441" y="31441"/>
        <a:ext cx="7779904" cy="1010585"/>
      </dsp:txXfrm>
    </dsp:sp>
    <dsp:sp modelId="{0829914B-AA95-4CA8-8513-2F9D092A9772}">
      <dsp:nvSpPr>
        <dsp:cNvPr id="0" name=""/>
        <dsp:cNvSpPr/>
      </dsp:nvSpPr>
      <dsp:spPr>
        <a:xfrm>
          <a:off x="788669" y="1252378"/>
          <a:ext cx="8938260" cy="10734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Присваивание новых значений именам аргументов никак не затрагивает вызывающий код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820110" y="1283819"/>
        <a:ext cx="7388954" cy="1010585"/>
      </dsp:txXfrm>
    </dsp:sp>
    <dsp:sp modelId="{0A2742A5-B7A0-4717-B35E-03A680D6330A}">
      <dsp:nvSpPr>
        <dsp:cNvPr id="0" name=""/>
        <dsp:cNvSpPr/>
      </dsp:nvSpPr>
      <dsp:spPr>
        <a:xfrm>
          <a:off x="1577339" y="2504757"/>
          <a:ext cx="8938260" cy="10734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Модификация аргумента внутри функции может влиять на объект (и вызывающий код), если этот объект изменяемый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608780" y="2536198"/>
        <a:ext cx="7388954" cy="1010585"/>
      </dsp:txXfrm>
    </dsp:sp>
    <dsp:sp modelId="{19FA9037-2670-4424-9071-93E79EAC7A71}">
      <dsp:nvSpPr>
        <dsp:cNvPr id="0" name=""/>
        <dsp:cNvSpPr/>
      </dsp:nvSpPr>
      <dsp:spPr>
        <a:xfrm>
          <a:off x="8240506" y="814046"/>
          <a:ext cx="697753" cy="6977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8397500" y="814046"/>
        <a:ext cx="383765" cy="525059"/>
      </dsp:txXfrm>
    </dsp:sp>
    <dsp:sp modelId="{DF77E089-7AD3-4C3A-934E-6691CD4B466B}">
      <dsp:nvSpPr>
        <dsp:cNvPr id="0" name=""/>
        <dsp:cNvSpPr/>
      </dsp:nvSpPr>
      <dsp:spPr>
        <a:xfrm>
          <a:off x="9029176" y="2059268"/>
          <a:ext cx="697753" cy="6977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9186170" y="2059268"/>
        <a:ext cx="383765" cy="5250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4FEEE-E3F5-44AD-A89B-A1A679D901F6}">
      <dsp:nvSpPr>
        <dsp:cNvPr id="0" name=""/>
        <dsp:cNvSpPr/>
      </dsp:nvSpPr>
      <dsp:spPr>
        <a:xfrm>
          <a:off x="0" y="382848"/>
          <a:ext cx="10515600" cy="89526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global ≉ nonlocal</a:t>
          </a:r>
        </a:p>
      </dsp:txBody>
      <dsp:txXfrm>
        <a:off x="43703" y="426551"/>
        <a:ext cx="10428194" cy="807863"/>
      </dsp:txXfrm>
    </dsp:sp>
    <dsp:sp modelId="{26761435-8B69-4928-B500-80E132536156}">
      <dsp:nvSpPr>
        <dsp:cNvPr id="0" name=""/>
        <dsp:cNvSpPr/>
      </dsp:nvSpPr>
      <dsp:spPr>
        <a:xfrm>
          <a:off x="0" y="1341477"/>
          <a:ext cx="10515600" cy="89526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global</a:t>
          </a:r>
          <a:r>
            <a:rPr lang="en-US" sz="2200" kern="1200" dirty="0">
              <a:latin typeface="+mj-lt"/>
              <a:ea typeface="Jura" pitchFamily="2" charset="0"/>
            </a:rPr>
            <a:t> </a:t>
          </a:r>
          <a:r>
            <a:rPr lang="ru-RU" sz="2200" kern="1200" dirty="0">
              <a:latin typeface="+mj-lt"/>
              <a:ea typeface="Jura" pitchFamily="2" charset="0"/>
            </a:rPr>
            <a:t>указывает на то, что функция собирается изменить некоторую глобальную переменную</a:t>
          </a:r>
          <a:endParaRPr lang="en-US" sz="2200" kern="1200" dirty="0">
            <a:latin typeface="+mj-lt"/>
            <a:ea typeface="Jura" pitchFamily="2" charset="0"/>
          </a:endParaRPr>
        </a:p>
      </dsp:txBody>
      <dsp:txXfrm>
        <a:off x="43703" y="1385180"/>
        <a:ext cx="10428194" cy="807863"/>
      </dsp:txXfrm>
    </dsp:sp>
    <dsp:sp modelId="{5824708F-5621-4382-9710-746B443E9C72}">
      <dsp:nvSpPr>
        <dsp:cNvPr id="0" name=""/>
        <dsp:cNvSpPr/>
      </dsp:nvSpPr>
      <dsp:spPr>
        <a:xfrm>
          <a:off x="0" y="2300107"/>
          <a:ext cx="10515600" cy="89526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nonlocal</a:t>
          </a:r>
          <a:r>
            <a:rPr lang="en-US" sz="2200" kern="1200" dirty="0">
              <a:latin typeface="+mj-lt"/>
              <a:ea typeface="Jura" pitchFamily="2" charset="0"/>
            </a:rPr>
            <a:t> </a:t>
          </a:r>
          <a:r>
            <a:rPr lang="ru-RU" sz="2200" kern="1200" dirty="0">
              <a:latin typeface="+mj-lt"/>
              <a:ea typeface="Jura" pitchFamily="2" charset="0"/>
            </a:rPr>
            <a:t>указывает на то, что вложенная функция собирается получить доступ к некоторой локальной переменной из функции верхнего уровня</a:t>
          </a:r>
          <a:endParaRPr lang="en-US" sz="2200" kern="1200" dirty="0">
            <a:latin typeface="+mj-lt"/>
            <a:ea typeface="Jura" pitchFamily="2" charset="0"/>
          </a:endParaRPr>
        </a:p>
      </dsp:txBody>
      <dsp:txXfrm>
        <a:off x="43703" y="2343810"/>
        <a:ext cx="10428194" cy="807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67EC-4DFD-3F0E-4A34-1F78D3872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19A39-F9AF-5060-63CA-513562426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53D83-8769-0A97-F8B7-36CD9092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D033-2604-4EEA-94A7-B5039C5D8B7E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67BB5-AC0B-A376-92A8-CD4CE06A0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33CAF-E097-AD4A-B77B-B559E01D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9273-A789-4BAC-8E22-FC10266D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6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45C8-9600-D467-8F99-2D61E064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09AAC-2213-F6DD-D61F-0F0947F19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C70AE-00EC-3374-F295-EDDA824B9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D033-2604-4EEA-94A7-B5039C5D8B7E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4B98C-9B7E-3197-2C4E-01330100E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F0BB9-8B24-2A4D-9CCE-A51C671B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9273-A789-4BAC-8E22-FC10266D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4572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008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513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755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808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914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527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977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739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30482024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097391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E6AB1-C205-BED5-8D0F-FC119D261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56739-236A-F703-C749-51C5AEE6F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F01F4-AE1C-DC2C-B304-98E8A414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D033-2604-4EEA-94A7-B5039C5D8B7E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23BEC-FFDC-3826-F92F-139AEEC4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C83CE-D7E0-5672-617A-1AF1AE2F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9273-A789-4BAC-8E22-FC10266D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7354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782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384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746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79210975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478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779743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141718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27211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99199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70609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03611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030140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3621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65332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4248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0157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19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01599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29988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55406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1905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07278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43246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36131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E731-E25F-812F-2DA3-2C499030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C93B2-FDDA-B11D-FCA1-0C86CECF5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B0B90-3CD2-BFFA-77C2-46D82C741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D033-2604-4EEA-94A7-B5039C5D8B7E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3C35F-93E3-16DD-C1BD-84A6FE0B1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32A9A-5CA8-B432-C183-18388FC4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9273-A789-4BAC-8E22-FC10266D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8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07689782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190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61507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591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460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08081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76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40935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109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29612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2F2CD-3692-3E68-B3EA-2F9A0606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19D40-55F5-4F33-1E72-6F4EBEBE9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DDAE7-97DE-BE56-B94C-9C892A56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D033-2604-4EEA-94A7-B5039C5D8B7E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634CD-DA6B-1839-DD9F-3B1199B9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6F2DC-8712-5A27-D227-DEE74D0F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9273-A789-4BAC-8E22-FC10266D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493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12821562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22605532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334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098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43741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245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210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59384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02789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61088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11B6-E63F-D4F6-99CF-6D4557BD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F4AE9-5DB3-29F7-C401-5596A5911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879E3-E7B8-23AC-73E0-943730F9A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37DEF-2E84-D05E-E57A-16D2FF4E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D033-2604-4EEA-94A7-B5039C5D8B7E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E6FCB-9863-AB71-4B53-D337FCC1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BBF9B-6B2A-42C2-6C61-BD8BC8BD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9273-A789-4BAC-8E22-FC10266D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612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8802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419332936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1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6845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034688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54313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59208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16053009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880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90179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C645-E174-831C-6429-A24030F18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3D3E4-B4B4-A4E4-4268-389BC6D1E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16FAE-8673-93B4-C5BE-49B4EB8AC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FCA0E-FF63-83DC-E150-A3AC9A548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E96AC-54CB-4981-36CA-2A253FF8C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0B7F6-F08F-5D4D-0F67-6395DB2E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D033-2604-4EEA-94A7-B5039C5D8B7E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8F5B4-1F65-DFF2-5CA7-5510101E1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F09F2D-F0F4-B9F3-EB00-68DCAC3E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9273-A789-4BAC-8E22-FC10266D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539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697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98566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072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157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71346272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702526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569889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877716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030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5108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E6D3-9FB3-4121-997F-985C938D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5E1BB-48C8-CCE0-6C59-B48B0576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D033-2604-4EEA-94A7-B5039C5D8B7E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0F8C3-AFBF-D735-9164-69005DDA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F856A-F6BF-493C-4037-34F06287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9273-A789-4BAC-8E22-FC10266D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106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2552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52386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02610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30038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11758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620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842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81111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03226134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91414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4AA24-B7C0-193E-219B-0B0FD8D8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D033-2604-4EEA-94A7-B5039C5D8B7E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EF1D1-A15B-B051-731F-7AD208BED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A4005-81D7-9762-C82E-410D55A95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9273-A789-4BAC-8E22-FC10266D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2256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86740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612777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892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68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18022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6899115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63686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24160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4711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26383161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FE58-0E01-2626-433B-DA3A08AD1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E27DC-8458-EFA5-BA5B-39C468887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367C1-B666-2BC5-50F8-6DB51B891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5FA0D-CB9C-E630-4863-6A657DD5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D033-2604-4EEA-94A7-B5039C5D8B7E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8AC98-C04F-0713-F63A-447E43B3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85EDD-96A8-F3F9-A9B6-ED049FA3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9273-A789-4BAC-8E22-FC10266D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9441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58314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7198050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93280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83017333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68385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493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46836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901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65242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579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75CB-48D5-131C-ED3C-E22AA3CAA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B8F17-B018-634F-DA47-E0D88A35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AA232-4744-BBE8-AB64-E3DF2E327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F2DDF-F165-B7CE-F548-703B4333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D033-2604-4EEA-94A7-B5039C5D8B7E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5225D-7DF5-169B-4EA5-608292BE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F7286-BADC-5C8A-5A87-4F783801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9273-A789-4BAC-8E22-FC10266D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4090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77685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757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11802725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36223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925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886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54782021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571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800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383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79144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0FAF6-8BA1-1B7D-3FDC-34A3105A5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4329B-36AD-BD85-AF90-ED36FED5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90713-7396-0183-A3A8-7005B33EC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D033-2604-4EEA-94A7-B5039C5D8B7E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D4002-703B-CCDD-92C0-16A660FA4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3DCEF-AB89-BB28-CBC0-AD02B44A2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19273-A789-4BAC-8E22-FC10266D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2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29120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EFBE3E-0AA8-4505-81BE-05C83D27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Аргументы функции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847679A-3DF8-4F44-9678-CBFC708C6C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109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C0A6-0118-43DB-888D-0A1261CD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Формы сопоставления аргументов функции</a:t>
            </a:r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5BA335AC-EF91-4833-BA67-5D7A791AB7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19699" y="3059402"/>
          <a:ext cx="8352602" cy="324647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17886">
                  <a:extLst>
                    <a:ext uri="{9D8B030D-6E8A-4147-A177-3AD203B41FA5}">
                      <a16:colId xmlns:a16="http://schemas.microsoft.com/office/drawing/2014/main" val="2014251565"/>
                    </a:ext>
                  </a:extLst>
                </a:gridCol>
                <a:gridCol w="4134716">
                  <a:extLst>
                    <a:ext uri="{9D8B030D-6E8A-4147-A177-3AD203B41FA5}">
                      <a16:colId xmlns:a16="http://schemas.microsoft.com/office/drawing/2014/main" val="670543373"/>
                    </a:ext>
                  </a:extLst>
                </a:gridCol>
              </a:tblGrid>
              <a:tr h="516107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Jura" pitchFamily="2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Объявление</a:t>
                      </a:r>
                      <a:endParaRPr lang="en-US" sz="1800" dirty="0">
                        <a:latin typeface="Red Hat Mono" panose="02010309040201060303" pitchFamily="49" charset="0"/>
                        <a:ea typeface="Red Hat Mono" panose="02010309040201060303" pitchFamily="49" charset="0"/>
                        <a:cs typeface="Red Hat Mono" panose="02010309040201060303" pitchFamily="49" charset="0"/>
                      </a:endParaRP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Jura" pitchFamily="2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Вызов</a:t>
                      </a:r>
                      <a:endParaRPr lang="en-US" sz="1800" dirty="0">
                        <a:latin typeface="Red Hat Mono" panose="02010309040201060303" pitchFamily="49" charset="0"/>
                        <a:ea typeface="Red Hat Mono" panose="02010309040201060303" pitchFamily="49" charset="0"/>
                        <a:cs typeface="Red Hat Mono" panose="02010309040201060303" pitchFamily="49" charset="0"/>
                      </a:endParaRP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389534403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def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arg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(value)</a:t>
                      </a:r>
                      <a:r>
                        <a:rPr lang="ru-RU" sz="1800" dirty="0">
                          <a:latin typeface="JetBrains Mono" panose="02000009000000000000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,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arg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=value)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641797970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def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arg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 = value)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(),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another_value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2495912931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def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(*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args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(*list)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1418952179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def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(**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kwargs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(**dictionary)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1293327615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def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arg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, *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args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, **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kwargs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(value, *list, **dictionary)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268623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18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Аргументы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11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Область видимости (</a:t>
            </a:r>
            <a:r>
              <a:rPr lang="en-US" dirty="0">
                <a:latin typeface="+mj-lt"/>
                <a:ea typeface="Jura" pitchFamily="2" charset="0"/>
              </a:rPr>
              <a:t>scope)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800" dirty="0">
              <a:latin typeface="Cambria Math" panose="02040503050406030204" pitchFamily="18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x = 116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#глобальный 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scope</a:t>
            </a:r>
            <a:endParaRPr lang="ru-RU" sz="28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ru-RU" sz="2800" dirty="0" err="1">
                <a:solidFill>
                  <a:schemeClr val="accent1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def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func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():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x = 303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#локальный 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scope</a:t>
            </a:r>
            <a:endParaRPr lang="ru-RU" sz="28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1800" dirty="0"/>
              <a:t>Определённый участок кода, на котором переменная определена и доступна для использования.</a:t>
            </a:r>
          </a:p>
          <a:p>
            <a:pPr marL="0" indent="0">
              <a:buNone/>
            </a:pPr>
            <a:r>
              <a:rPr lang="ru-RU" sz="1800" dirty="0"/>
              <a:t>В </a:t>
            </a:r>
            <a:r>
              <a:rPr lang="en-US" sz="1800" dirty="0">
                <a:cs typeface="JetBrains Mono" panose="02000009000000000000" pitchFamily="49" charset="0"/>
              </a:rPr>
              <a:t>Python</a:t>
            </a:r>
            <a:r>
              <a:rPr lang="en-US" sz="1800" dirty="0"/>
              <a:t> </a:t>
            </a:r>
            <a:r>
              <a:rPr lang="ru-RU" sz="1800" dirty="0"/>
              <a:t>область видимости определяется оператором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ru-RU" sz="1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Переменные, объявленные внутри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800" dirty="0"/>
              <a:t>, </a:t>
            </a:r>
            <a:r>
              <a:rPr lang="ru-RU" sz="1800" dirty="0"/>
              <a:t>могут быть видны и использованы только внутри этого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Имена переменных, объявленных внутри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800" dirty="0"/>
              <a:t>,</a:t>
            </a:r>
            <a:r>
              <a:rPr lang="ru-RU" sz="1800" dirty="0"/>
              <a:t> не конфликтуют с именами переменных, объявленных за пределами данного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2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9298C8-5F17-495A-A732-93FFE873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Глобальный или локальный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8898D-4849-4615-BD68-246795AF5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1600" dirty="0"/>
          </a:p>
          <a:p>
            <a:endParaRPr lang="en-US" sz="16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Все переменные, объявленные на верхнем уровне файла, то есть не входящие ни в один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600" dirty="0"/>
              <a:t>, </a:t>
            </a:r>
            <a:r>
              <a:rPr lang="ru-RU" sz="1600" dirty="0"/>
              <a:t>являются глобальными для этого файла</a:t>
            </a:r>
            <a:endParaRPr lang="en-US" sz="1600" dirty="0"/>
          </a:p>
          <a:p>
            <a:endParaRPr lang="ru-RU" sz="16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>
                <a:cs typeface="Mongolian Baiti" panose="03000500000000000000" pitchFamily="66" charset="0"/>
              </a:rPr>
              <a:t>Все переменные, объявленные внутри некоторого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600" dirty="0"/>
              <a:t>, </a:t>
            </a:r>
            <a:r>
              <a:rPr lang="ru-RU" sz="1600" dirty="0"/>
              <a:t>являются локальными для этого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</a:p>
          <a:p>
            <a:endParaRPr lang="ru-RU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Переменные включения списка и переменные исключений локализируются</a:t>
            </a:r>
            <a:endParaRPr lang="en-US" sz="1600" dirty="0"/>
          </a:p>
          <a:p>
            <a:endParaRPr lang="ru-RU" sz="16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Каждый вызов функции создаёт новую локальную область видимости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7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9298C8-5F17-495A-A732-93FFE873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ru-RU" dirty="0"/>
              <a:t>Операторы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global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nonlocal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65C19029-AE74-4116-800A-0C1CD643FD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972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JetBrains Mono" panose="02000009000000000000" pitchFamily="49" charset="0"/>
              </a:rPr>
              <a:t>Замыкания</a:t>
            </a:r>
            <a:r>
              <a:rPr lang="ru-RU" dirty="0"/>
              <a:t> 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def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maker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(n):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def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action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(x):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return x ** n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return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action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f = </a:t>
            </a:r>
            <a:r>
              <a:rPr lang="en-US" sz="28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maker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(2)</a:t>
            </a:r>
            <a:endParaRPr lang="ru-RU" sz="28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cs typeface="JetBrains Mono" panose="02000009000000000000" pitchFamily="49" charset="0"/>
              </a:rPr>
              <a:t>При вызове функции</a:t>
            </a:r>
            <a:r>
              <a:rPr lang="ru-RU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f </a:t>
            </a:r>
            <a:r>
              <a:rPr lang="ru-RU" sz="1800" dirty="0">
                <a:cs typeface="JetBrains Mono" panose="02000009000000000000" pitchFamily="49" charset="0"/>
              </a:rPr>
              <a:t>с любым аргументом, результат будет вычислен как квадрат этого аргумента, то есть переменная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n</a:t>
            </a:r>
            <a:r>
              <a:rPr lang="en-US" sz="1800" dirty="0">
                <a:cs typeface="JetBrains Mono" panose="02000009000000000000" pitchFamily="49" charset="0"/>
              </a:rPr>
              <a:t>,</a:t>
            </a:r>
            <a:r>
              <a:rPr lang="ru-RU" sz="1800" dirty="0">
                <a:cs typeface="JetBrains Mono" panose="02000009000000000000" pitchFamily="49" charset="0"/>
              </a:rPr>
              <a:t> была замкнута внутри функции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action</a:t>
            </a:r>
            <a:r>
              <a:rPr lang="en-US" sz="1800" dirty="0">
                <a:cs typeface="JetBrains Mono" panose="02000009000000000000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928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Red Hat Mono</vt:lpstr>
      <vt:lpstr>Office Theme</vt:lpstr>
      <vt:lpstr>01_Welcome</vt:lpstr>
      <vt:lpstr>Аргументы функции</vt:lpstr>
      <vt:lpstr>Формы сопоставления аргументов функции</vt:lpstr>
      <vt:lpstr>Аргументы</vt:lpstr>
      <vt:lpstr>Область видимости (scope)</vt:lpstr>
      <vt:lpstr>Глобальный или локальный</vt:lpstr>
      <vt:lpstr>Операторы global и nonlocal</vt:lpstr>
      <vt:lpstr>Замыкания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Аргументы функции</dc:title>
  <dc:creator>Mikita Tsiarentsyeu</dc:creator>
  <cp:lastModifiedBy>Mikita Tsiarentsyeu</cp:lastModifiedBy>
  <cp:revision>1</cp:revision>
  <dcterms:created xsi:type="dcterms:W3CDTF">2022-11-25T13:52:11Z</dcterms:created>
  <dcterms:modified xsi:type="dcterms:W3CDTF">2022-11-25T13:52:29Z</dcterms:modified>
</cp:coreProperties>
</file>