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48.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8.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47.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Lst>
  <p:sldSz cy="5143500" cx="9144000"/>
  <p:notesSz cx="6858000" cy="9144000"/>
  <p:embeddedFontLst>
    <p:embeddedFont>
      <p:font typeface="Montserrat"/>
      <p:regular r:id="rId54"/>
      <p:bold r:id="rId55"/>
      <p:italic r:id="rId56"/>
      <p:boldItalic r:id="rId57"/>
    </p:embeddedFont>
    <p:embeddedFont>
      <p:font typeface="Roboto Mono"/>
      <p:regular r:id="rId58"/>
      <p:bold r:id="rId59"/>
      <p:italic r:id="rId60"/>
      <p:boldItalic r:id="rId6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1" Type="http://schemas.openxmlformats.org/officeDocument/2006/relationships/font" Target="fonts/RobotoMono-boldItalic.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60" Type="http://schemas.openxmlformats.org/officeDocument/2006/relationships/font" Target="fonts/RobotoMono-italic.fntdata"/><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font" Target="fonts/Montserrat-bold.fntdata"/><Relationship Id="rId10" Type="http://schemas.openxmlformats.org/officeDocument/2006/relationships/slide" Target="slides/slide5.xml"/><Relationship Id="rId54" Type="http://schemas.openxmlformats.org/officeDocument/2006/relationships/font" Target="fonts/Montserrat-regular.fntdata"/><Relationship Id="rId13" Type="http://schemas.openxmlformats.org/officeDocument/2006/relationships/slide" Target="slides/slide8.xml"/><Relationship Id="rId57" Type="http://schemas.openxmlformats.org/officeDocument/2006/relationships/font" Target="fonts/Montserrat-boldItalic.fntdata"/><Relationship Id="rId12" Type="http://schemas.openxmlformats.org/officeDocument/2006/relationships/slide" Target="slides/slide7.xml"/><Relationship Id="rId56" Type="http://schemas.openxmlformats.org/officeDocument/2006/relationships/font" Target="fonts/Montserrat-italic.fntdata"/><Relationship Id="rId15" Type="http://schemas.openxmlformats.org/officeDocument/2006/relationships/slide" Target="slides/slide10.xml"/><Relationship Id="rId59" Type="http://schemas.openxmlformats.org/officeDocument/2006/relationships/font" Target="fonts/RobotoMono-bold.fntdata"/><Relationship Id="rId14" Type="http://schemas.openxmlformats.org/officeDocument/2006/relationships/slide" Target="slides/slide9.xml"/><Relationship Id="rId58" Type="http://schemas.openxmlformats.org/officeDocument/2006/relationships/font" Target="fonts/RobotoMono-regular.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g89e084e400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89e084e400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Google Shape;115;g89e084e400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89e084e400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Google Shape;121;g89e084e400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89e084e400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Google Shape;128;g89e084e400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89e084e400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Google Shape;135;g89e084e400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89e084e400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Google Shape;141;g89e084e400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89e084e400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g89e084e400_0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89e084e400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g89fec7f1ce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89fec7f1ce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Google Shape;162;g89fec7f1ce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89fec7f1ce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Google Shape;169;g89fec7f1ce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89fec7f1ce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Google Shape;56;g890329322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890329322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Google Shape;176;g89fec7f1ce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89fec7f1ce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Google Shape;182;g89fec7f1ce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89fec7f1ce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 name="Shape 187"/>
        <p:cNvGrpSpPr/>
        <p:nvPr/>
      </p:nvGrpSpPr>
      <p:grpSpPr>
        <a:xfrm>
          <a:off x="0" y="0"/>
          <a:ext cx="0" cy="0"/>
          <a:chOff x="0" y="0"/>
          <a:chExt cx="0" cy="0"/>
        </a:xfrm>
      </p:grpSpPr>
      <p:sp>
        <p:nvSpPr>
          <p:cNvPr id="188" name="Google Shape;188;g8903293221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8903293221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3" name="Shape 193"/>
        <p:cNvGrpSpPr/>
        <p:nvPr/>
      </p:nvGrpSpPr>
      <p:grpSpPr>
        <a:xfrm>
          <a:off x="0" y="0"/>
          <a:ext cx="0" cy="0"/>
          <a:chOff x="0" y="0"/>
          <a:chExt cx="0" cy="0"/>
        </a:xfrm>
      </p:grpSpPr>
      <p:sp>
        <p:nvSpPr>
          <p:cNvPr id="194" name="Google Shape;194;g89e084e400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89e084e400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0" name="Shape 200"/>
        <p:cNvGrpSpPr/>
        <p:nvPr/>
      </p:nvGrpSpPr>
      <p:grpSpPr>
        <a:xfrm>
          <a:off x="0" y="0"/>
          <a:ext cx="0" cy="0"/>
          <a:chOff x="0" y="0"/>
          <a:chExt cx="0" cy="0"/>
        </a:xfrm>
      </p:grpSpPr>
      <p:sp>
        <p:nvSpPr>
          <p:cNvPr id="201" name="Google Shape;201;g89e084e400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89e084e400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6" name="Shape 206"/>
        <p:cNvGrpSpPr/>
        <p:nvPr/>
      </p:nvGrpSpPr>
      <p:grpSpPr>
        <a:xfrm>
          <a:off x="0" y="0"/>
          <a:ext cx="0" cy="0"/>
          <a:chOff x="0" y="0"/>
          <a:chExt cx="0" cy="0"/>
        </a:xfrm>
      </p:grpSpPr>
      <p:sp>
        <p:nvSpPr>
          <p:cNvPr id="207" name="Google Shape;207;g89e084e400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89e084e400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4" name="Shape 214"/>
        <p:cNvGrpSpPr/>
        <p:nvPr/>
      </p:nvGrpSpPr>
      <p:grpSpPr>
        <a:xfrm>
          <a:off x="0" y="0"/>
          <a:ext cx="0" cy="0"/>
          <a:chOff x="0" y="0"/>
          <a:chExt cx="0" cy="0"/>
        </a:xfrm>
      </p:grpSpPr>
      <p:sp>
        <p:nvSpPr>
          <p:cNvPr id="215" name="Google Shape;215;g89e084e400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89e084e400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1" name="Shape 221"/>
        <p:cNvGrpSpPr/>
        <p:nvPr/>
      </p:nvGrpSpPr>
      <p:grpSpPr>
        <a:xfrm>
          <a:off x="0" y="0"/>
          <a:ext cx="0" cy="0"/>
          <a:chOff x="0" y="0"/>
          <a:chExt cx="0" cy="0"/>
        </a:xfrm>
      </p:grpSpPr>
      <p:sp>
        <p:nvSpPr>
          <p:cNvPr id="222" name="Google Shape;222;g8903293221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8903293221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8" name="Shape 228"/>
        <p:cNvGrpSpPr/>
        <p:nvPr/>
      </p:nvGrpSpPr>
      <p:grpSpPr>
        <a:xfrm>
          <a:off x="0" y="0"/>
          <a:ext cx="0" cy="0"/>
          <a:chOff x="0" y="0"/>
          <a:chExt cx="0" cy="0"/>
        </a:xfrm>
      </p:grpSpPr>
      <p:sp>
        <p:nvSpPr>
          <p:cNvPr id="229" name="Google Shape;229;g8903293221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8903293221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4" name="Shape 234"/>
        <p:cNvGrpSpPr/>
        <p:nvPr/>
      </p:nvGrpSpPr>
      <p:grpSpPr>
        <a:xfrm>
          <a:off x="0" y="0"/>
          <a:ext cx="0" cy="0"/>
          <a:chOff x="0" y="0"/>
          <a:chExt cx="0" cy="0"/>
        </a:xfrm>
      </p:grpSpPr>
      <p:sp>
        <p:nvSpPr>
          <p:cNvPr id="235" name="Google Shape;235;g89e084e400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89e084e400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Google Shape;62;g8903293221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8903293221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0" name="Shape 240"/>
        <p:cNvGrpSpPr/>
        <p:nvPr/>
      </p:nvGrpSpPr>
      <p:grpSpPr>
        <a:xfrm>
          <a:off x="0" y="0"/>
          <a:ext cx="0" cy="0"/>
          <a:chOff x="0" y="0"/>
          <a:chExt cx="0" cy="0"/>
        </a:xfrm>
      </p:grpSpPr>
      <p:sp>
        <p:nvSpPr>
          <p:cNvPr id="241" name="Google Shape;241;g89e084e400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89e084e400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6" name="Shape 246"/>
        <p:cNvGrpSpPr/>
        <p:nvPr/>
      </p:nvGrpSpPr>
      <p:grpSpPr>
        <a:xfrm>
          <a:off x="0" y="0"/>
          <a:ext cx="0" cy="0"/>
          <a:chOff x="0" y="0"/>
          <a:chExt cx="0" cy="0"/>
        </a:xfrm>
      </p:grpSpPr>
      <p:sp>
        <p:nvSpPr>
          <p:cNvPr id="247" name="Google Shape;247;g89fec7f1ce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89fec7f1ce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2" name="Shape 252"/>
        <p:cNvGrpSpPr/>
        <p:nvPr/>
      </p:nvGrpSpPr>
      <p:grpSpPr>
        <a:xfrm>
          <a:off x="0" y="0"/>
          <a:ext cx="0" cy="0"/>
          <a:chOff x="0" y="0"/>
          <a:chExt cx="0" cy="0"/>
        </a:xfrm>
      </p:grpSpPr>
      <p:sp>
        <p:nvSpPr>
          <p:cNvPr id="253" name="Google Shape;253;g89fec7f1ce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89fec7f1ce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8" name="Shape 258"/>
        <p:cNvGrpSpPr/>
        <p:nvPr/>
      </p:nvGrpSpPr>
      <p:grpSpPr>
        <a:xfrm>
          <a:off x="0" y="0"/>
          <a:ext cx="0" cy="0"/>
          <a:chOff x="0" y="0"/>
          <a:chExt cx="0" cy="0"/>
        </a:xfrm>
      </p:grpSpPr>
      <p:sp>
        <p:nvSpPr>
          <p:cNvPr id="259" name="Google Shape;259;g89e084e400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89e084e400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4" name="Shape 264"/>
        <p:cNvGrpSpPr/>
        <p:nvPr/>
      </p:nvGrpSpPr>
      <p:grpSpPr>
        <a:xfrm>
          <a:off x="0" y="0"/>
          <a:ext cx="0" cy="0"/>
          <a:chOff x="0" y="0"/>
          <a:chExt cx="0" cy="0"/>
        </a:xfrm>
      </p:grpSpPr>
      <p:sp>
        <p:nvSpPr>
          <p:cNvPr id="265" name="Google Shape;265;g89fec7f1ce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89fec7f1ce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0" name="Shape 270"/>
        <p:cNvGrpSpPr/>
        <p:nvPr/>
      </p:nvGrpSpPr>
      <p:grpSpPr>
        <a:xfrm>
          <a:off x="0" y="0"/>
          <a:ext cx="0" cy="0"/>
          <a:chOff x="0" y="0"/>
          <a:chExt cx="0" cy="0"/>
        </a:xfrm>
      </p:grpSpPr>
      <p:sp>
        <p:nvSpPr>
          <p:cNvPr id="271" name="Google Shape;271;g89fec7f1ce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89fec7f1ce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6" name="Shape 276"/>
        <p:cNvGrpSpPr/>
        <p:nvPr/>
      </p:nvGrpSpPr>
      <p:grpSpPr>
        <a:xfrm>
          <a:off x="0" y="0"/>
          <a:ext cx="0" cy="0"/>
          <a:chOff x="0" y="0"/>
          <a:chExt cx="0" cy="0"/>
        </a:xfrm>
      </p:grpSpPr>
      <p:sp>
        <p:nvSpPr>
          <p:cNvPr id="277" name="Google Shape;277;g89fec7f1ce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89fec7f1ce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3" name="Shape 283"/>
        <p:cNvGrpSpPr/>
        <p:nvPr/>
      </p:nvGrpSpPr>
      <p:grpSpPr>
        <a:xfrm>
          <a:off x="0" y="0"/>
          <a:ext cx="0" cy="0"/>
          <a:chOff x="0" y="0"/>
          <a:chExt cx="0" cy="0"/>
        </a:xfrm>
      </p:grpSpPr>
      <p:sp>
        <p:nvSpPr>
          <p:cNvPr id="284" name="Google Shape;284;g89fec7f1ce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89fec7f1ce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9" name="Shape 289"/>
        <p:cNvGrpSpPr/>
        <p:nvPr/>
      </p:nvGrpSpPr>
      <p:grpSpPr>
        <a:xfrm>
          <a:off x="0" y="0"/>
          <a:ext cx="0" cy="0"/>
          <a:chOff x="0" y="0"/>
          <a:chExt cx="0" cy="0"/>
        </a:xfrm>
      </p:grpSpPr>
      <p:sp>
        <p:nvSpPr>
          <p:cNvPr id="290" name="Google Shape;290;g89fec7f1ce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89fec7f1ce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6" name="Shape 296"/>
        <p:cNvGrpSpPr/>
        <p:nvPr/>
      </p:nvGrpSpPr>
      <p:grpSpPr>
        <a:xfrm>
          <a:off x="0" y="0"/>
          <a:ext cx="0" cy="0"/>
          <a:chOff x="0" y="0"/>
          <a:chExt cx="0" cy="0"/>
        </a:xfrm>
      </p:grpSpPr>
      <p:sp>
        <p:nvSpPr>
          <p:cNvPr id="297" name="Google Shape;297;g89e084e400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89e084e400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8903293221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8903293221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2" name="Shape 302"/>
        <p:cNvGrpSpPr/>
        <p:nvPr/>
      </p:nvGrpSpPr>
      <p:grpSpPr>
        <a:xfrm>
          <a:off x="0" y="0"/>
          <a:ext cx="0" cy="0"/>
          <a:chOff x="0" y="0"/>
          <a:chExt cx="0" cy="0"/>
        </a:xfrm>
      </p:grpSpPr>
      <p:sp>
        <p:nvSpPr>
          <p:cNvPr id="303" name="Google Shape;303;g89fec7f1ce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89fec7f1ce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8" name="Shape 308"/>
        <p:cNvGrpSpPr/>
        <p:nvPr/>
      </p:nvGrpSpPr>
      <p:grpSpPr>
        <a:xfrm>
          <a:off x="0" y="0"/>
          <a:ext cx="0" cy="0"/>
          <a:chOff x="0" y="0"/>
          <a:chExt cx="0" cy="0"/>
        </a:xfrm>
      </p:grpSpPr>
      <p:sp>
        <p:nvSpPr>
          <p:cNvPr id="309" name="Google Shape;309;g89fec7f1ce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89fec7f1ce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5" name="Shape 315"/>
        <p:cNvGrpSpPr/>
        <p:nvPr/>
      </p:nvGrpSpPr>
      <p:grpSpPr>
        <a:xfrm>
          <a:off x="0" y="0"/>
          <a:ext cx="0" cy="0"/>
          <a:chOff x="0" y="0"/>
          <a:chExt cx="0" cy="0"/>
        </a:xfrm>
      </p:grpSpPr>
      <p:sp>
        <p:nvSpPr>
          <p:cNvPr id="316" name="Google Shape;316;g89e084e400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89e084e400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1" name="Shape 321"/>
        <p:cNvGrpSpPr/>
        <p:nvPr/>
      </p:nvGrpSpPr>
      <p:grpSpPr>
        <a:xfrm>
          <a:off x="0" y="0"/>
          <a:ext cx="0" cy="0"/>
          <a:chOff x="0" y="0"/>
          <a:chExt cx="0" cy="0"/>
        </a:xfrm>
      </p:grpSpPr>
      <p:sp>
        <p:nvSpPr>
          <p:cNvPr id="322" name="Google Shape;322;g89e084e400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89e084e400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8" name="Shape 328"/>
        <p:cNvGrpSpPr/>
        <p:nvPr/>
      </p:nvGrpSpPr>
      <p:grpSpPr>
        <a:xfrm>
          <a:off x="0" y="0"/>
          <a:ext cx="0" cy="0"/>
          <a:chOff x="0" y="0"/>
          <a:chExt cx="0" cy="0"/>
        </a:xfrm>
      </p:grpSpPr>
      <p:sp>
        <p:nvSpPr>
          <p:cNvPr id="329" name="Google Shape;329;g89fec7f1ce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89fec7f1ce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4" name="Shape 334"/>
        <p:cNvGrpSpPr/>
        <p:nvPr/>
      </p:nvGrpSpPr>
      <p:grpSpPr>
        <a:xfrm>
          <a:off x="0" y="0"/>
          <a:ext cx="0" cy="0"/>
          <a:chOff x="0" y="0"/>
          <a:chExt cx="0" cy="0"/>
        </a:xfrm>
      </p:grpSpPr>
      <p:sp>
        <p:nvSpPr>
          <p:cNvPr id="335" name="Google Shape;335;g89fec7f1ce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89fec7f1ce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0" name="Shape 340"/>
        <p:cNvGrpSpPr/>
        <p:nvPr/>
      </p:nvGrpSpPr>
      <p:grpSpPr>
        <a:xfrm>
          <a:off x="0" y="0"/>
          <a:ext cx="0" cy="0"/>
          <a:chOff x="0" y="0"/>
          <a:chExt cx="0" cy="0"/>
        </a:xfrm>
      </p:grpSpPr>
      <p:sp>
        <p:nvSpPr>
          <p:cNvPr id="341" name="Google Shape;341;g89e084e400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2" name="Google Shape;342;g89e084e400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7" name="Shape 347"/>
        <p:cNvGrpSpPr/>
        <p:nvPr/>
      </p:nvGrpSpPr>
      <p:grpSpPr>
        <a:xfrm>
          <a:off x="0" y="0"/>
          <a:ext cx="0" cy="0"/>
          <a:chOff x="0" y="0"/>
          <a:chExt cx="0" cy="0"/>
        </a:xfrm>
      </p:grpSpPr>
      <p:sp>
        <p:nvSpPr>
          <p:cNvPr id="348" name="Google Shape;348;g89e084e400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9" name="Google Shape;349;g89e084e400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3" name="Shape 353"/>
        <p:cNvGrpSpPr/>
        <p:nvPr/>
      </p:nvGrpSpPr>
      <p:grpSpPr>
        <a:xfrm>
          <a:off x="0" y="0"/>
          <a:ext cx="0" cy="0"/>
          <a:chOff x="0" y="0"/>
          <a:chExt cx="0" cy="0"/>
        </a:xfrm>
      </p:grpSpPr>
      <p:sp>
        <p:nvSpPr>
          <p:cNvPr id="354" name="Google Shape;354;g8b86902904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5" name="Google Shape;355;g8b86902904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Google Shape;76;g8903293221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8903293221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g8903293221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8903293221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8903293221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8903293221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g89e084e400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89e084e400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g89e084e400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89e084e400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s://jmeter.apache.org/usermanual/component_reference.html#XPath_Extractor" TargetMode="External"/><Relationship Id="rId4" Type="http://schemas.openxmlformats.org/officeDocument/2006/relationships/hyperlink" Target="http://jtidy.sourceforge.net/"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hyperlink" Target="https://octoperf.com/blog/2017/03/09/how-to-extract-data-from-json-response-using-jmeter/" TargetMode="External"/><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hyperlink" Target="http://community.blazemeter.com/knowledgebase/articles/65138-using-csv-data-set-config" TargetMode="External"/><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jmeter.apache.org/download_jmeter.cgi" TargetMode="External"/><Relationship Id="rId4" Type="http://schemas.openxmlformats.org/officeDocument/2006/relationships/hyperlink" Target="http://chrome.google.com/webstore/detail/blazemeter-the-load-testi/mbopgmdnpcbohhpnfglgohlbhfongabi" TargetMode="External"/><Relationship Id="rId5" Type="http://schemas.openxmlformats.org/officeDocument/2006/relationships/hyperlink" Target="https://guide.blazemeter.com/hc/en-us/articles/206732579-The-BlazeMeter-Chrome-Extension-Record-JMeter-Selenium-or-Synchronized-JMeter-and-Selenium-The-BlazeMeter-Chrome-Extension:-Record-JMeter,-Selenium,-or-Synchronized-JMeter-and-Selenium" TargetMode="External"/><Relationship Id="rId6" Type="http://schemas.openxmlformats.org/officeDocument/2006/relationships/hyperlink" Target="https://jmeter-plugins.org/install/Install/"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hyperlink" Target="https://www.blazemeter.com/blog/comprehensive-guide-using-jmeter-timers" TargetMode="External"/><Relationship Id="rId4" Type="http://schemas.openxmlformats.org/officeDocument/2006/relationships/hyperlink" Target="https://www.flood.io/blog/jmeter-tutorial-how-to-use-jmeter-timers"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5.png"/><Relationship Id="rId4" Type="http://schemas.openxmlformats.org/officeDocument/2006/relationships/image" Target="../media/image1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4.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hyperlink" Target="https://octoperf.com/blog/2018/05/04/debug-jmeter-script/"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hyperlink" Target="https://www.blazemeter.com/blog/modifying-cookies-in-jmeter-with-groovy" TargetMode="External"/><Relationship Id="rId4" Type="http://schemas.openxmlformats.org/officeDocument/2006/relationships/hyperlink" Target="https://stackoverflow.com/questions/29615847/jmeter-changing-a-cookies-value-during-a-test" TargetMode="External"/><Relationship Id="rId5" Type="http://schemas.openxmlformats.org/officeDocument/2006/relationships/hyperlink" Target="https://jmeter.apache.org/api/org/apache/jmeter/protocol/http/control/CookieManager.html"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hyperlink" Target="http://jmeter.apache.org/usermanual/component_reference.html#BeanShell_PreProcessor" TargetMode="External"/><Relationship Id="rId4" Type="http://schemas.openxmlformats.org/officeDocument/2006/relationships/hyperlink" Target="https://jmeter.apache.org/api/org/apache/jmeter/protocol/http/control/CookieManager.html" TargetMode="External"/><Relationship Id="rId5" Type="http://schemas.openxmlformats.org/officeDocument/2006/relationships/hyperlink" Target="https://www.blazemeter.com/blog/how-use-beanshell-jmeters-favorite-built-component"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hyperlink" Target="https://jmeter.apache.org/api/org/apache/jmeter/threads/JMeterContext.html"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16.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hyperlink" Target="http://jmeter.apache.org/usermanual/component_reference.html#BeanShell_PreProcessor" TargetMode="External"/><Relationship Id="rId4" Type="http://schemas.openxmlformats.org/officeDocument/2006/relationships/hyperlink" Target="https://jmeter.apache.org/api/org/apache/jmeter/protocol/http/sampler/HTTPSamplerProxy.html" TargetMode="External"/><Relationship Id="rId5" Type="http://schemas.openxmlformats.org/officeDocument/2006/relationships/hyperlink" Target="https://jmeter.apache.org/api/org/apache/jmeter/threads/JMeterVariables.html" TargetMode="Externa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20.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hyperlink" Target="http://blazemeter.com/blog/apache-jmeter-properties-customization"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10.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19.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hyperlink" Target="https://jmetervn.com/2017/01/04/how-to-generate-dashboard-report-in-jmeter/" TargetMode="Externa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image" Target="../media/image22.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hyperlink" Target="https://docs.google.com/document/d/1z4ZHBJEvR1CZplv0NkWkHEOAuqX9PYZiLAjsUXyNEEI/edit?usp=sharing" TargetMode="Externa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 Id="rId3" Type="http://schemas.openxmlformats.org/officeDocument/2006/relationships/hyperlink" Target="https://github.com/eugenepolschikov/jmeter-advanced-materials"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www.tutorialspoint.com/jmeter/jmeter_regular_expressions.htm" TargetMode="Externa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octoperf.com/blog/2018/04/10/jmeter-xpath-extractor/"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Jmeter 5.3. Advanced usage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Google Shape;111;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Jmeter </a:t>
            </a:r>
            <a:r>
              <a:rPr lang="en"/>
              <a:t>Xpath </a:t>
            </a:r>
            <a:r>
              <a:rPr lang="en"/>
              <a:t>extractor sampler.</a:t>
            </a:r>
            <a:endParaRPr/>
          </a:p>
          <a:p>
            <a:pPr indent="0" lvl="0" marL="0" rtl="0" algn="l">
              <a:spcBef>
                <a:spcPts val="0"/>
              </a:spcBef>
              <a:spcAft>
                <a:spcPts val="0"/>
              </a:spcAft>
              <a:buNone/>
            </a:pPr>
            <a:r>
              <a:t/>
            </a:r>
            <a:endParaRPr/>
          </a:p>
        </p:txBody>
      </p:sp>
      <p:sp>
        <p:nvSpPr>
          <p:cNvPr id="112" name="Google Shape;112;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13" name="Google Shape;113;p22"/>
          <p:cNvPicPr preferRelativeResize="0"/>
          <p:nvPr/>
        </p:nvPicPr>
        <p:blipFill>
          <a:blip r:embed="rId3">
            <a:alphaModFix/>
          </a:blip>
          <a:stretch>
            <a:fillRect/>
          </a:stretch>
        </p:blipFill>
        <p:spPr>
          <a:xfrm>
            <a:off x="311700" y="1152475"/>
            <a:ext cx="7334751" cy="23737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Google Shape;118;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Jmeter Xpath extractor parameters</a:t>
            </a:r>
            <a:endParaRPr/>
          </a:p>
          <a:p>
            <a:pPr indent="0" lvl="0" marL="0" rtl="0" algn="l">
              <a:spcBef>
                <a:spcPts val="0"/>
              </a:spcBef>
              <a:spcAft>
                <a:spcPts val="0"/>
              </a:spcAft>
              <a:buNone/>
            </a:pPr>
            <a:r>
              <a:t/>
            </a:r>
            <a:endParaRPr/>
          </a:p>
        </p:txBody>
      </p:sp>
      <p:sp>
        <p:nvSpPr>
          <p:cNvPr id="119" name="Google Shape;119;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84000"/>
              </a:lnSpc>
              <a:spcBef>
                <a:spcPts val="0"/>
              </a:spcBef>
              <a:spcAft>
                <a:spcPts val="0"/>
              </a:spcAft>
              <a:buClr>
                <a:schemeClr val="dk1"/>
              </a:buClr>
              <a:buSzPts val="1100"/>
              <a:buFont typeface="Arial"/>
              <a:buNone/>
            </a:pPr>
            <a:r>
              <a:rPr i="1" lang="en" sz="800">
                <a:solidFill>
                  <a:srgbClr val="363F44"/>
                </a:solidFill>
                <a:highlight>
                  <a:srgbClr val="FFFFFF"/>
                </a:highlight>
              </a:rPr>
              <a:t>JMeter XPath Extractor UI</a:t>
            </a:r>
            <a:endParaRPr i="1" sz="800">
              <a:solidFill>
                <a:srgbClr val="363F44"/>
              </a:solidFill>
              <a:highlight>
                <a:srgbClr val="FFFFFF"/>
              </a:highlight>
            </a:endParaRPr>
          </a:p>
          <a:p>
            <a:pPr indent="0" lvl="0" marL="0" rtl="0" algn="l">
              <a:lnSpc>
                <a:spcPct val="184000"/>
              </a:lnSpc>
              <a:spcBef>
                <a:spcPts val="0"/>
              </a:spcBef>
              <a:spcAft>
                <a:spcPts val="0"/>
              </a:spcAft>
              <a:buClr>
                <a:schemeClr val="dk1"/>
              </a:buClr>
              <a:buSzPts val="1100"/>
              <a:buFont typeface="Arial"/>
              <a:buNone/>
            </a:pPr>
            <a:r>
              <a:rPr lang="en" sz="800">
                <a:solidFill>
                  <a:srgbClr val="363F44"/>
                </a:solidFill>
                <a:highlight>
                  <a:srgbClr val="FFFFFF"/>
                </a:highlight>
              </a:rPr>
              <a:t>JMeter’s </a:t>
            </a:r>
            <a:r>
              <a:rPr lang="en" sz="800">
                <a:solidFill>
                  <a:srgbClr val="039BE5"/>
                </a:solidFill>
                <a:highlight>
                  <a:srgbClr val="FFFFFF"/>
                </a:highlight>
                <a:uFill>
                  <a:noFill/>
                </a:uFill>
                <a:hlinkClick r:id="rId3"/>
              </a:rPr>
              <a:t>XPath Extractor</a:t>
            </a:r>
            <a:r>
              <a:rPr lang="en" sz="800">
                <a:solidFill>
                  <a:srgbClr val="363F44"/>
                </a:solidFill>
                <a:highlight>
                  <a:srgbClr val="FFFFFF"/>
                </a:highlight>
              </a:rPr>
              <a:t> has some interesting </a:t>
            </a:r>
            <a:r>
              <a:rPr b="1" lang="en" sz="800">
                <a:solidFill>
                  <a:srgbClr val="363F44"/>
                </a:solidFill>
                <a:highlight>
                  <a:srgbClr val="FFFFFF"/>
                </a:highlight>
              </a:rPr>
              <a:t>advanced features</a:t>
            </a:r>
            <a:r>
              <a:rPr lang="en" sz="800">
                <a:solidFill>
                  <a:srgbClr val="363F44"/>
                </a:solidFill>
                <a:highlight>
                  <a:srgbClr val="FFFFFF"/>
                </a:highlight>
              </a:rPr>
              <a:t>:</a:t>
            </a:r>
            <a:endParaRPr sz="800">
              <a:solidFill>
                <a:srgbClr val="363F44"/>
              </a:solidFill>
              <a:highlight>
                <a:srgbClr val="FFFFFF"/>
              </a:highlight>
            </a:endParaRPr>
          </a:p>
          <a:p>
            <a:pPr indent="-279400" lvl="0" marL="457200" rtl="0" algn="l">
              <a:lnSpc>
                <a:spcPct val="184000"/>
              </a:lnSpc>
              <a:spcBef>
                <a:spcPts val="900"/>
              </a:spcBef>
              <a:spcAft>
                <a:spcPts val="0"/>
              </a:spcAft>
              <a:buClr>
                <a:srgbClr val="363F44"/>
              </a:buClr>
              <a:buSzPts val="800"/>
              <a:buChar char="●"/>
            </a:pPr>
            <a:r>
              <a:rPr b="1" lang="en" sz="800">
                <a:solidFill>
                  <a:srgbClr val="363F44"/>
                </a:solidFill>
                <a:highlight>
                  <a:srgbClr val="FFFFFF"/>
                </a:highlight>
              </a:rPr>
              <a:t>Use Tidy (tolerant parser)</a:t>
            </a:r>
            <a:r>
              <a:rPr lang="en" sz="800">
                <a:solidFill>
                  <a:srgbClr val="363F44"/>
                </a:solidFill>
                <a:highlight>
                  <a:srgbClr val="FFFFFF"/>
                </a:highlight>
              </a:rPr>
              <a:t>: If checked use Tidy to parse HTML response into XHTML,</a:t>
            </a:r>
            <a:endParaRPr sz="800">
              <a:solidFill>
                <a:srgbClr val="363F44"/>
              </a:solidFill>
              <a:highlight>
                <a:srgbClr val="FFFFFF"/>
              </a:highlight>
            </a:endParaRPr>
          </a:p>
          <a:p>
            <a:pPr indent="-279400" lvl="1" marL="914400" rtl="0" algn="l">
              <a:lnSpc>
                <a:spcPct val="184000"/>
              </a:lnSpc>
              <a:spcBef>
                <a:spcPts val="0"/>
              </a:spcBef>
              <a:spcAft>
                <a:spcPts val="0"/>
              </a:spcAft>
              <a:buClr>
                <a:srgbClr val="363F44"/>
              </a:buClr>
              <a:buSzPts val="800"/>
              <a:buChar char="○"/>
            </a:pPr>
            <a:r>
              <a:rPr i="1" lang="en" sz="800">
                <a:solidFill>
                  <a:srgbClr val="363F44"/>
                </a:solidFill>
                <a:highlight>
                  <a:srgbClr val="FFFFFF"/>
                </a:highlight>
              </a:rPr>
              <a:t>Use Tidy</a:t>
            </a:r>
            <a:r>
              <a:rPr lang="en" sz="800">
                <a:solidFill>
                  <a:srgbClr val="363F44"/>
                </a:solidFill>
                <a:highlight>
                  <a:srgbClr val="FFFFFF"/>
                </a:highlight>
              </a:rPr>
              <a:t>” should be checked on for HTML response. Such response is converted to valid XHTML (XML compatible HTML) using Tidy,</a:t>
            </a:r>
            <a:endParaRPr sz="800">
              <a:solidFill>
                <a:srgbClr val="363F44"/>
              </a:solidFill>
              <a:highlight>
                <a:srgbClr val="FFFFFF"/>
              </a:highlight>
            </a:endParaRPr>
          </a:p>
          <a:p>
            <a:pPr indent="-279400" lvl="1" marL="914400" rtl="0" algn="l">
              <a:lnSpc>
                <a:spcPct val="184000"/>
              </a:lnSpc>
              <a:spcBef>
                <a:spcPts val="0"/>
              </a:spcBef>
              <a:spcAft>
                <a:spcPts val="0"/>
              </a:spcAft>
              <a:buClr>
                <a:srgbClr val="363F44"/>
              </a:buClr>
              <a:buSzPts val="800"/>
              <a:buChar char="○"/>
            </a:pPr>
            <a:r>
              <a:rPr i="1" lang="en" sz="800">
                <a:solidFill>
                  <a:srgbClr val="363F44"/>
                </a:solidFill>
                <a:highlight>
                  <a:srgbClr val="FFFFFF"/>
                </a:highlight>
              </a:rPr>
              <a:t>Use Tidy</a:t>
            </a:r>
            <a:r>
              <a:rPr lang="en" sz="800">
                <a:solidFill>
                  <a:srgbClr val="363F44"/>
                </a:solidFill>
                <a:highlight>
                  <a:srgbClr val="FFFFFF"/>
                </a:highlight>
              </a:rPr>
              <a:t>” should be unchecked for both XHTML or XML response (for example RSS).</a:t>
            </a:r>
            <a:endParaRPr sz="800">
              <a:solidFill>
                <a:srgbClr val="363F44"/>
              </a:solidFill>
              <a:highlight>
                <a:srgbClr val="FFFFFF"/>
              </a:highlight>
            </a:endParaRPr>
          </a:p>
          <a:p>
            <a:pPr indent="0" lvl="0" marL="228600" marR="228600" rtl="0" algn="l">
              <a:lnSpc>
                <a:spcPct val="184000"/>
              </a:lnSpc>
              <a:spcBef>
                <a:spcPts val="900"/>
              </a:spcBef>
              <a:spcAft>
                <a:spcPts val="0"/>
              </a:spcAft>
              <a:buClr>
                <a:schemeClr val="dk1"/>
              </a:buClr>
              <a:buSzPts val="1100"/>
              <a:buFont typeface="Arial"/>
              <a:buNone/>
            </a:pPr>
            <a:r>
              <a:rPr lang="en" sz="800">
                <a:solidFill>
                  <a:srgbClr val="363F44"/>
                </a:solidFill>
                <a:highlight>
                  <a:srgbClr val="FFFFFF"/>
                </a:highlight>
              </a:rPr>
              <a:t>For HTML, CSS/JQuery Extractor is the correct and performing solution. Don’t use XPath for HTML extractions.</a:t>
            </a:r>
            <a:endParaRPr sz="800">
              <a:solidFill>
                <a:srgbClr val="363F44"/>
              </a:solidFill>
              <a:highlight>
                <a:srgbClr val="FFFFFF"/>
              </a:highlight>
            </a:endParaRPr>
          </a:p>
          <a:p>
            <a:pPr indent="0" lvl="0" marL="0" rtl="0" algn="l">
              <a:lnSpc>
                <a:spcPct val="184000"/>
              </a:lnSpc>
              <a:spcBef>
                <a:spcPts val="0"/>
              </a:spcBef>
              <a:spcAft>
                <a:spcPts val="0"/>
              </a:spcAft>
              <a:buClr>
                <a:schemeClr val="dk1"/>
              </a:buClr>
              <a:buSzPts val="1100"/>
              <a:buFont typeface="Arial"/>
              <a:buNone/>
            </a:pPr>
            <a:r>
              <a:rPr lang="en" sz="800">
                <a:solidFill>
                  <a:srgbClr val="039BE5"/>
                </a:solidFill>
                <a:highlight>
                  <a:srgbClr val="FFFFFF"/>
                </a:highlight>
                <a:uFill>
                  <a:noFill/>
                </a:uFill>
                <a:hlinkClick r:id="rId4"/>
              </a:rPr>
              <a:t>Tidy</a:t>
            </a:r>
            <a:r>
              <a:rPr lang="en" sz="800">
                <a:solidFill>
                  <a:srgbClr val="363F44"/>
                </a:solidFill>
                <a:highlight>
                  <a:srgbClr val="FFFFFF"/>
                </a:highlight>
              </a:rPr>
              <a:t> should be used when receiving invalid XML responses. </a:t>
            </a:r>
            <a:r>
              <a:rPr b="1" lang="en" sz="800">
                <a:solidFill>
                  <a:srgbClr val="363F44"/>
                </a:solidFill>
                <a:highlight>
                  <a:srgbClr val="FFFFFF"/>
                </a:highlight>
              </a:rPr>
              <a:t>Tidy is much more tolerant</a:t>
            </a:r>
            <a:r>
              <a:rPr lang="en" sz="800">
                <a:solidFill>
                  <a:srgbClr val="363F44"/>
                </a:solidFill>
                <a:highlight>
                  <a:srgbClr val="FFFFFF"/>
                </a:highlight>
              </a:rPr>
              <a:t> than the built-in XML parser.</a:t>
            </a:r>
            <a:endParaRPr sz="800">
              <a:solidFill>
                <a:srgbClr val="363F44"/>
              </a:solidFill>
              <a:highlight>
                <a:srgbClr val="FFFFFF"/>
              </a:highlight>
            </a:endParaRPr>
          </a:p>
          <a:p>
            <a:pPr indent="0" lvl="0" marL="0" rtl="0" algn="l">
              <a:lnSpc>
                <a:spcPct val="184000"/>
              </a:lnSpc>
              <a:spcBef>
                <a:spcPts val="0"/>
              </a:spcBef>
              <a:spcAft>
                <a:spcPts val="0"/>
              </a:spcAft>
              <a:buClr>
                <a:schemeClr val="dk1"/>
              </a:buClr>
              <a:buSzPts val="1100"/>
              <a:buFont typeface="Arial"/>
              <a:buNone/>
            </a:pPr>
            <a:r>
              <a:rPr lang="en" sz="800">
                <a:solidFill>
                  <a:srgbClr val="363F44"/>
                </a:solidFill>
                <a:highlight>
                  <a:srgbClr val="FFFFFF"/>
                </a:highlight>
              </a:rPr>
              <a:t>When Tidy is selected:</a:t>
            </a:r>
            <a:endParaRPr sz="800">
              <a:solidFill>
                <a:srgbClr val="363F44"/>
              </a:solidFill>
              <a:highlight>
                <a:srgbClr val="FFFFFF"/>
              </a:highlight>
            </a:endParaRPr>
          </a:p>
          <a:p>
            <a:pPr indent="-279400" lvl="0" marL="457200" rtl="0" algn="l">
              <a:lnSpc>
                <a:spcPct val="184000"/>
              </a:lnSpc>
              <a:spcBef>
                <a:spcPts val="900"/>
              </a:spcBef>
              <a:spcAft>
                <a:spcPts val="0"/>
              </a:spcAft>
              <a:buClr>
                <a:srgbClr val="363F44"/>
              </a:buClr>
              <a:buSzPts val="800"/>
              <a:buChar char="●"/>
            </a:pPr>
            <a:r>
              <a:rPr b="1" lang="en" sz="800">
                <a:solidFill>
                  <a:srgbClr val="363F44"/>
                </a:solidFill>
                <a:highlight>
                  <a:srgbClr val="FFFFFF"/>
                </a:highlight>
              </a:rPr>
              <a:t>Quiet</a:t>
            </a:r>
            <a:r>
              <a:rPr lang="en" sz="800">
                <a:solidFill>
                  <a:srgbClr val="363F44"/>
                </a:solidFill>
                <a:highlight>
                  <a:srgbClr val="FFFFFF"/>
                </a:highlight>
              </a:rPr>
              <a:t>: Sets the Tidy Quiet flag ,</a:t>
            </a:r>
            <a:endParaRPr sz="800">
              <a:solidFill>
                <a:srgbClr val="363F44"/>
              </a:solidFill>
              <a:highlight>
                <a:srgbClr val="FFFFFF"/>
              </a:highlight>
            </a:endParaRPr>
          </a:p>
          <a:p>
            <a:pPr indent="-279400" lvl="0" marL="457200" rtl="0" algn="l">
              <a:lnSpc>
                <a:spcPct val="184000"/>
              </a:lnSpc>
              <a:spcBef>
                <a:spcPts val="0"/>
              </a:spcBef>
              <a:spcAft>
                <a:spcPts val="0"/>
              </a:spcAft>
              <a:buClr>
                <a:srgbClr val="363F44"/>
              </a:buClr>
              <a:buSzPts val="800"/>
              <a:buChar char="●"/>
            </a:pPr>
            <a:r>
              <a:rPr b="1" lang="en" sz="800">
                <a:solidFill>
                  <a:srgbClr val="363F44"/>
                </a:solidFill>
                <a:highlight>
                  <a:srgbClr val="FFFFFF"/>
                </a:highlight>
              </a:rPr>
              <a:t>Report Errors</a:t>
            </a:r>
            <a:r>
              <a:rPr lang="en" sz="800">
                <a:solidFill>
                  <a:srgbClr val="363F44"/>
                </a:solidFill>
                <a:highlight>
                  <a:srgbClr val="FFFFFF"/>
                </a:highlight>
              </a:rPr>
              <a:t> If a Tidy error occurs, then set the Assertion accordingly,</a:t>
            </a:r>
            <a:endParaRPr sz="800">
              <a:solidFill>
                <a:srgbClr val="363F44"/>
              </a:solidFill>
              <a:highlight>
                <a:srgbClr val="FFFFFF"/>
              </a:highlight>
            </a:endParaRPr>
          </a:p>
          <a:p>
            <a:pPr indent="-279400" lvl="0" marL="457200" rtl="0" algn="l">
              <a:lnSpc>
                <a:spcPct val="184000"/>
              </a:lnSpc>
              <a:spcBef>
                <a:spcPts val="0"/>
              </a:spcBef>
              <a:spcAft>
                <a:spcPts val="0"/>
              </a:spcAft>
              <a:buClr>
                <a:srgbClr val="363F44"/>
              </a:buClr>
              <a:buSzPts val="800"/>
              <a:buChar char="●"/>
            </a:pPr>
            <a:r>
              <a:rPr b="1" lang="en" sz="800">
                <a:solidFill>
                  <a:srgbClr val="363F44"/>
                </a:solidFill>
                <a:highlight>
                  <a:srgbClr val="FFFFFF"/>
                </a:highlight>
              </a:rPr>
              <a:t>Show warnings</a:t>
            </a:r>
            <a:r>
              <a:rPr lang="en" sz="800">
                <a:solidFill>
                  <a:srgbClr val="363F44"/>
                </a:solidFill>
                <a:highlight>
                  <a:srgbClr val="FFFFFF"/>
                </a:highlight>
              </a:rPr>
              <a:t>: Sets the Tidy showWarnings option.</a:t>
            </a:r>
            <a:endParaRPr sz="800">
              <a:solidFill>
                <a:srgbClr val="363F44"/>
              </a:solidFill>
              <a:highlight>
                <a:srgbClr val="FFFFFF"/>
              </a:highlight>
            </a:endParaRPr>
          </a:p>
          <a:p>
            <a:pPr indent="0" lvl="0" marL="0" rtl="0" algn="l">
              <a:lnSpc>
                <a:spcPct val="184000"/>
              </a:lnSpc>
              <a:spcBef>
                <a:spcPts val="900"/>
              </a:spcBef>
              <a:spcAft>
                <a:spcPts val="0"/>
              </a:spcAft>
              <a:buClr>
                <a:schemeClr val="dk1"/>
              </a:buClr>
              <a:buSzPts val="1100"/>
              <a:buFont typeface="Arial"/>
              <a:buNone/>
            </a:pPr>
            <a:r>
              <a:rPr lang="en" sz="800">
                <a:solidFill>
                  <a:srgbClr val="363F44"/>
                </a:solidFill>
                <a:highlight>
                  <a:srgbClr val="FFFFFF"/>
                </a:highlight>
              </a:rPr>
              <a:t>When Tidy is not selected:</a:t>
            </a:r>
            <a:endParaRPr sz="800">
              <a:solidFill>
                <a:srgbClr val="363F44"/>
              </a:solidFill>
              <a:highlight>
                <a:srgbClr val="FFFFFF"/>
              </a:highlight>
            </a:endParaRPr>
          </a:p>
          <a:p>
            <a:pPr indent="-279400" lvl="0" marL="457200" rtl="0" algn="l">
              <a:lnSpc>
                <a:spcPct val="184000"/>
              </a:lnSpc>
              <a:spcBef>
                <a:spcPts val="0"/>
              </a:spcBef>
              <a:spcAft>
                <a:spcPts val="0"/>
              </a:spcAft>
              <a:buClr>
                <a:srgbClr val="363F44"/>
              </a:buClr>
              <a:buSzPts val="800"/>
              <a:buChar char="●"/>
            </a:pPr>
            <a:r>
              <a:rPr b="1" lang="en" sz="800">
                <a:solidFill>
                  <a:srgbClr val="363F44"/>
                </a:solidFill>
                <a:highlight>
                  <a:srgbClr val="FFFFFF"/>
                </a:highlight>
              </a:rPr>
              <a:t>Use Namespaces</a:t>
            </a:r>
            <a:r>
              <a:rPr lang="en" sz="800">
                <a:solidFill>
                  <a:srgbClr val="363F44"/>
                </a:solidFill>
                <a:highlight>
                  <a:srgbClr val="FFFFFF"/>
                </a:highlight>
              </a:rPr>
              <a:t>: If checked, then the XML parser will use namespace resolution.(see note below on NAMESPACES) Note that currently only namespaces declared on the root element will be recognised. See below for user-definition of additional workspace names,</a:t>
            </a:r>
            <a:endParaRPr sz="800">
              <a:solidFill>
                <a:srgbClr val="363F44"/>
              </a:solidFill>
              <a:highlight>
                <a:srgbClr val="FFFFFF"/>
              </a:highlight>
            </a:endParaRPr>
          </a:p>
          <a:p>
            <a:pPr indent="-279400" lvl="0" marL="457200" rtl="0" algn="l">
              <a:lnSpc>
                <a:spcPct val="184000"/>
              </a:lnSpc>
              <a:spcBef>
                <a:spcPts val="0"/>
              </a:spcBef>
              <a:spcAft>
                <a:spcPts val="0"/>
              </a:spcAft>
              <a:buClr>
                <a:srgbClr val="363F44"/>
              </a:buClr>
              <a:buSzPts val="800"/>
              <a:buChar char="●"/>
            </a:pPr>
            <a:r>
              <a:rPr b="1" lang="en" sz="800">
                <a:solidFill>
                  <a:srgbClr val="363F44"/>
                </a:solidFill>
                <a:highlight>
                  <a:srgbClr val="FFFFFF"/>
                </a:highlight>
              </a:rPr>
              <a:t>Validate XML</a:t>
            </a:r>
            <a:r>
              <a:rPr lang="en" sz="800">
                <a:solidFill>
                  <a:srgbClr val="363F44"/>
                </a:solidFill>
                <a:highlight>
                  <a:srgbClr val="FFFFFF"/>
                </a:highlight>
              </a:rPr>
              <a:t>: Check the document against its schema,</a:t>
            </a:r>
            <a:endParaRPr sz="800">
              <a:solidFill>
                <a:srgbClr val="363F44"/>
              </a:solidFill>
              <a:highlight>
                <a:srgbClr val="FFFFFF"/>
              </a:highlight>
            </a:endParaRPr>
          </a:p>
          <a:p>
            <a:pPr indent="-279400" lvl="0" marL="457200" rtl="0" algn="l">
              <a:lnSpc>
                <a:spcPct val="184000"/>
              </a:lnSpc>
              <a:spcBef>
                <a:spcPts val="0"/>
              </a:spcBef>
              <a:spcAft>
                <a:spcPts val="0"/>
              </a:spcAft>
              <a:buClr>
                <a:srgbClr val="363F44"/>
              </a:buClr>
              <a:buSzPts val="800"/>
              <a:buChar char="●"/>
            </a:pPr>
            <a:r>
              <a:rPr b="1" lang="en" sz="800">
                <a:solidFill>
                  <a:srgbClr val="363F44"/>
                </a:solidFill>
                <a:highlight>
                  <a:srgbClr val="FFFFFF"/>
                </a:highlight>
              </a:rPr>
              <a:t>Ignore Whitespace</a:t>
            </a:r>
            <a:r>
              <a:rPr lang="en" sz="800">
                <a:solidFill>
                  <a:srgbClr val="363F44"/>
                </a:solidFill>
                <a:highlight>
                  <a:srgbClr val="FFFFFF"/>
                </a:highlight>
              </a:rPr>
              <a:t>: Ignore Element Whitespace,</a:t>
            </a:r>
            <a:endParaRPr sz="800">
              <a:solidFill>
                <a:srgbClr val="363F44"/>
              </a:solidFill>
              <a:highlight>
                <a:srgbClr val="FFFFFF"/>
              </a:highlight>
            </a:endParaRPr>
          </a:p>
          <a:p>
            <a:pPr indent="-279400" lvl="0" marL="457200" rtl="0" algn="l">
              <a:lnSpc>
                <a:spcPct val="184000"/>
              </a:lnSpc>
              <a:spcBef>
                <a:spcPts val="0"/>
              </a:spcBef>
              <a:spcAft>
                <a:spcPts val="0"/>
              </a:spcAft>
              <a:buClr>
                <a:srgbClr val="363F44"/>
              </a:buClr>
              <a:buSzPts val="800"/>
              <a:buChar char="●"/>
            </a:pPr>
            <a:r>
              <a:rPr b="1" lang="en" sz="800">
                <a:solidFill>
                  <a:srgbClr val="363F44"/>
                </a:solidFill>
                <a:highlight>
                  <a:srgbClr val="FFFFFF"/>
                </a:highlight>
              </a:rPr>
              <a:t>Fetch External DTDs</a:t>
            </a:r>
            <a:r>
              <a:rPr lang="en" sz="800">
                <a:solidFill>
                  <a:srgbClr val="363F44"/>
                </a:solidFill>
                <a:highlight>
                  <a:srgbClr val="FFFFFF"/>
                </a:highlight>
              </a:rPr>
              <a:t>: If selected, external DTDs are fetched,</a:t>
            </a:r>
            <a:endParaRPr sz="800">
              <a:solidFill>
                <a:srgbClr val="363F44"/>
              </a:solidFill>
              <a:highlight>
                <a:srgbClr val="FFFFFF"/>
              </a:highlight>
            </a:endParaRPr>
          </a:p>
          <a:p>
            <a:pPr indent="-311150" lvl="0" marL="457200" rtl="0" algn="l">
              <a:lnSpc>
                <a:spcPct val="184000"/>
              </a:lnSpc>
              <a:spcBef>
                <a:spcPts val="0"/>
              </a:spcBef>
              <a:spcAft>
                <a:spcPts val="0"/>
              </a:spcAft>
              <a:buClr>
                <a:srgbClr val="363F44"/>
              </a:buClr>
              <a:buSzPts val="1300"/>
              <a:buChar char="●"/>
            </a:pPr>
            <a:r>
              <a:rPr b="1" lang="en" sz="800">
                <a:solidFill>
                  <a:srgbClr val="363F44"/>
                </a:solidFill>
                <a:highlight>
                  <a:srgbClr val="FFFFFF"/>
                </a:highlight>
              </a:rPr>
              <a:t>Return entire XPath</a:t>
            </a:r>
            <a:r>
              <a:rPr lang="en" sz="800">
                <a:solidFill>
                  <a:srgbClr val="363F44"/>
                </a:solidFill>
                <a:highlight>
                  <a:srgbClr val="FFFFFF"/>
                </a:highlight>
              </a:rPr>
              <a:t> fragment instead of text content? If selected, the fragment will be returned rather than the text content. For example </a:t>
            </a:r>
            <a:r>
              <a:rPr lang="en" sz="650">
                <a:solidFill>
                  <a:srgbClr val="CC8006"/>
                </a:solidFill>
                <a:highlight>
                  <a:srgbClr val="F7F7F7"/>
                </a:highlight>
                <a:latin typeface="Courier New"/>
                <a:ea typeface="Courier New"/>
                <a:cs typeface="Courier New"/>
                <a:sym typeface="Courier New"/>
              </a:rPr>
              <a:t>//title</a:t>
            </a:r>
            <a:r>
              <a:rPr lang="en" sz="800">
                <a:solidFill>
                  <a:srgbClr val="363F44"/>
                </a:solidFill>
                <a:highlight>
                  <a:srgbClr val="FFFFFF"/>
                </a:highlight>
              </a:rPr>
              <a:t> would return </a:t>
            </a:r>
            <a:r>
              <a:rPr lang="en" sz="650">
                <a:solidFill>
                  <a:srgbClr val="CC8006"/>
                </a:solidFill>
                <a:highlight>
                  <a:srgbClr val="F7F7F7"/>
                </a:highlight>
                <a:latin typeface="Courier New"/>
                <a:ea typeface="Courier New"/>
                <a:cs typeface="Courier New"/>
                <a:sym typeface="Courier New"/>
              </a:rPr>
              <a:t>&lt;title&gt;Apache JMeter&lt;/title&gt;</a:t>
            </a:r>
            <a:r>
              <a:rPr lang="en" sz="800">
                <a:solidFill>
                  <a:srgbClr val="363F44"/>
                </a:solidFill>
                <a:highlight>
                  <a:srgbClr val="FFFFFF"/>
                </a:highlight>
              </a:rPr>
              <a:t> rather than </a:t>
            </a:r>
            <a:r>
              <a:rPr lang="en" sz="650">
                <a:solidFill>
                  <a:srgbClr val="CC8006"/>
                </a:solidFill>
                <a:highlight>
                  <a:srgbClr val="F7F7F7"/>
                </a:highlight>
                <a:latin typeface="Courier New"/>
                <a:ea typeface="Courier New"/>
                <a:cs typeface="Courier New"/>
                <a:sym typeface="Courier New"/>
              </a:rPr>
              <a:t>Apache JMeter</a:t>
            </a:r>
            <a:r>
              <a:rPr lang="en" sz="800">
                <a:solidFill>
                  <a:srgbClr val="363F44"/>
                </a:solidFill>
                <a:highlight>
                  <a:srgbClr val="FFFFFF"/>
                </a:highlight>
              </a:rPr>
              <a:t>. In this case, </a:t>
            </a:r>
            <a:r>
              <a:rPr lang="en" sz="650">
                <a:solidFill>
                  <a:srgbClr val="CC8006"/>
                </a:solidFill>
                <a:highlight>
                  <a:srgbClr val="F7F7F7"/>
                </a:highlight>
                <a:latin typeface="Courier New"/>
                <a:ea typeface="Courier New"/>
                <a:cs typeface="Courier New"/>
                <a:sym typeface="Courier New"/>
              </a:rPr>
              <a:t>//title/text()</a:t>
            </a:r>
            <a:r>
              <a:rPr lang="en" sz="800">
                <a:solidFill>
                  <a:srgbClr val="363F44"/>
                </a:solidFill>
                <a:highlight>
                  <a:srgbClr val="FFFFFF"/>
                </a:highlight>
              </a:rPr>
              <a:t> would return </a:t>
            </a:r>
            <a:r>
              <a:rPr lang="en" sz="650">
                <a:solidFill>
                  <a:srgbClr val="CC8006"/>
                </a:solidFill>
                <a:highlight>
                  <a:srgbClr val="F7F7F7"/>
                </a:highlight>
                <a:latin typeface="Courier New"/>
                <a:ea typeface="Courier New"/>
                <a:cs typeface="Courier New"/>
                <a:sym typeface="Courier New"/>
              </a:rPr>
              <a:t>Apache JMeter</a:t>
            </a:r>
            <a:r>
              <a:rPr lang="en" sz="800">
                <a:solidFill>
                  <a:srgbClr val="363F44"/>
                </a:solidFill>
                <a:highlight>
                  <a:srgbClr val="FFFFFF"/>
                </a:highlight>
              </a:rPr>
              <a:t>.</a:t>
            </a:r>
            <a:endParaRPr sz="800">
              <a:solidFill>
                <a:srgbClr val="363F44"/>
              </a:solidFill>
              <a:highlight>
                <a:srgbClr val="FFFFFF"/>
              </a:highlight>
            </a:endParaRPr>
          </a:p>
          <a:p>
            <a:pPr indent="0" lvl="0" marL="0" rtl="0" algn="l">
              <a:spcBef>
                <a:spcPts val="900"/>
              </a:spcBef>
              <a:spcAft>
                <a:spcPts val="16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Google Shape;124;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Jmeter Xpath extractor. Practical example #1</a:t>
            </a:r>
            <a:endParaRPr/>
          </a:p>
        </p:txBody>
      </p:sp>
      <p:sp>
        <p:nvSpPr>
          <p:cNvPr id="125" name="Google Shape;125;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26" name="Google Shape;126;p24"/>
          <p:cNvPicPr preferRelativeResize="0"/>
          <p:nvPr/>
        </p:nvPicPr>
        <p:blipFill>
          <a:blip r:embed="rId3">
            <a:alphaModFix/>
          </a:blip>
          <a:stretch>
            <a:fillRect/>
          </a:stretch>
        </p:blipFill>
        <p:spPr>
          <a:xfrm>
            <a:off x="311700" y="1196550"/>
            <a:ext cx="8392202" cy="206092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Google Shape;131;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Jmeter Xpath extractor. Practical example #2</a:t>
            </a:r>
            <a:endParaRPr/>
          </a:p>
        </p:txBody>
      </p:sp>
      <p:sp>
        <p:nvSpPr>
          <p:cNvPr id="132" name="Google Shape;132;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33" name="Google Shape;133;p25"/>
          <p:cNvPicPr preferRelativeResize="0"/>
          <p:nvPr/>
        </p:nvPicPr>
        <p:blipFill>
          <a:blip r:embed="rId3">
            <a:alphaModFix/>
          </a:blip>
          <a:stretch>
            <a:fillRect/>
          </a:stretch>
        </p:blipFill>
        <p:spPr>
          <a:xfrm>
            <a:off x="311700" y="1152475"/>
            <a:ext cx="8655376" cy="14880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Google Shape;138;p26"/>
          <p:cNvSpPr txBox="1"/>
          <p:nvPr>
            <p:ph type="title"/>
          </p:nvPr>
        </p:nvSpPr>
        <p:spPr>
          <a:xfrm>
            <a:off x="344275" y="3229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2400"/>
              <a:t>Jmeter Xpath extractor. Practical example #3. SAML (Security Assertion Markup Language) Authentication pt1.</a:t>
            </a:r>
            <a:endParaRPr sz="2400"/>
          </a:p>
        </p:txBody>
      </p:sp>
      <p:sp>
        <p:nvSpPr>
          <p:cNvPr id="139" name="Google Shape;139;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300">
                <a:solidFill>
                  <a:srgbClr val="4A4A62"/>
                </a:solidFill>
              </a:rPr>
              <a:t>SAML (Security Assertion Markup Language) Authentication</a:t>
            </a:r>
            <a:endParaRPr b="1" sz="1300">
              <a:solidFill>
                <a:srgbClr val="4A4A62"/>
              </a:solidFill>
            </a:endParaRPr>
          </a:p>
          <a:p>
            <a:pPr indent="0" lvl="0" marL="0" rtl="0" algn="l">
              <a:spcBef>
                <a:spcPts val="0"/>
              </a:spcBef>
              <a:spcAft>
                <a:spcPts val="0"/>
              </a:spcAft>
              <a:buClr>
                <a:schemeClr val="dk1"/>
              </a:buClr>
              <a:buSzPts val="1100"/>
              <a:buFont typeface="Arial"/>
              <a:buNone/>
            </a:pPr>
            <a:r>
              <a:rPr lang="en" sz="1300">
                <a:solidFill>
                  <a:srgbClr val="4A4A62"/>
                </a:solidFill>
              </a:rPr>
              <a:t> </a:t>
            </a:r>
            <a:endParaRPr sz="1300">
              <a:solidFill>
                <a:srgbClr val="4A4A62"/>
              </a:solidFill>
            </a:endParaRPr>
          </a:p>
          <a:p>
            <a:pPr indent="0" lvl="0" marL="0" rtl="0" algn="l">
              <a:spcBef>
                <a:spcPts val="0"/>
              </a:spcBef>
              <a:spcAft>
                <a:spcPts val="0"/>
              </a:spcAft>
              <a:buNone/>
            </a:pPr>
            <a:r>
              <a:rPr lang="en" sz="1300">
                <a:solidFill>
                  <a:srgbClr val="4A4A62"/>
                </a:solidFill>
              </a:rPr>
              <a:t>SAML, Security Assertion Markup Language, defines interoperability and protocol between the identity provider and the service provider, for exchanging authentication and authorization data, by the means of tokens.</a:t>
            </a:r>
            <a:endParaRPr sz="1300">
              <a:solidFill>
                <a:srgbClr val="4A4A62"/>
              </a:solidFill>
            </a:endParaRPr>
          </a:p>
          <a:p>
            <a:pPr indent="0" lvl="0" marL="0" rtl="0" algn="l">
              <a:spcBef>
                <a:spcPts val="0"/>
              </a:spcBef>
              <a:spcAft>
                <a:spcPts val="0"/>
              </a:spcAft>
              <a:buClr>
                <a:schemeClr val="dk1"/>
              </a:buClr>
              <a:buSzPts val="1100"/>
              <a:buFont typeface="Arial"/>
              <a:buNone/>
            </a:pPr>
            <a:r>
              <a:t/>
            </a:r>
            <a:endParaRPr sz="1300">
              <a:solidFill>
                <a:srgbClr val="4A4A62"/>
              </a:solidFill>
            </a:endParaRPr>
          </a:p>
          <a:p>
            <a:pPr indent="0" lvl="0" marL="0" rtl="0" algn="l">
              <a:spcBef>
                <a:spcPts val="0"/>
              </a:spcBef>
              <a:spcAft>
                <a:spcPts val="0"/>
              </a:spcAft>
              <a:buClr>
                <a:schemeClr val="dk1"/>
              </a:buClr>
              <a:buSzPts val="1100"/>
              <a:buFont typeface="Arial"/>
              <a:buNone/>
            </a:pPr>
            <a:r>
              <a:rPr lang="en" sz="1100"/>
              <a:t>Step 1 - The user attempts to access the Service Provider’s protected resource</a:t>
            </a:r>
            <a:endParaRPr sz="1100"/>
          </a:p>
          <a:p>
            <a:pPr indent="0" lvl="0" marL="0" rtl="0" algn="l">
              <a:spcBef>
                <a:spcPts val="0"/>
              </a:spcBef>
              <a:spcAft>
                <a:spcPts val="0"/>
              </a:spcAft>
              <a:buClr>
                <a:schemeClr val="dk1"/>
              </a:buClr>
              <a:buSzPts val="1100"/>
              <a:buFont typeface="Arial"/>
              <a:buNone/>
            </a:pPr>
            <a:r>
              <a:rPr lang="en" sz="1100"/>
              <a:t> As the user has not been authenticated, the SP redirects the user to the identity provider URL, to create a token. This identity provider URL is added by the SP from the SAML configuration. While redirecting, the application adds the SAMLRequest parameter to the query string. The IdP returns the HTML page, which has all required parameters to continue authentication. This is the step the user is usually presented with the login screen to enter user credentials (if user is authenticated via login / password) on the browser.</a:t>
            </a:r>
            <a:endParaRPr sz="1100"/>
          </a:p>
          <a:p>
            <a:pPr indent="0" lvl="0" marL="0" rtl="0" algn="l">
              <a:spcBef>
                <a:spcPts val="0"/>
              </a:spcBef>
              <a:spcAft>
                <a:spcPts val="16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 name="Shape 143"/>
        <p:cNvGrpSpPr/>
        <p:nvPr/>
      </p:nvGrpSpPr>
      <p:grpSpPr>
        <a:xfrm>
          <a:off x="0" y="0"/>
          <a:ext cx="0" cy="0"/>
          <a:chOff x="0" y="0"/>
          <a:chExt cx="0" cy="0"/>
        </a:xfrm>
      </p:grpSpPr>
      <p:sp>
        <p:nvSpPr>
          <p:cNvPr id="144" name="Google Shape;144;p27"/>
          <p:cNvSpPr txBox="1"/>
          <p:nvPr>
            <p:ph type="title"/>
          </p:nvPr>
        </p:nvSpPr>
        <p:spPr>
          <a:xfrm>
            <a:off x="311700" y="3473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2400"/>
              <a:t>Jmeter Xpath extractor. Practical example #3. SAML (Security Assertion Markup Language) Authentication pt2.</a:t>
            </a:r>
            <a:endParaRPr/>
          </a:p>
        </p:txBody>
      </p:sp>
      <p:sp>
        <p:nvSpPr>
          <p:cNvPr id="145" name="Google Shape;145;p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46" name="Google Shape;146;p27"/>
          <p:cNvPicPr preferRelativeResize="0"/>
          <p:nvPr/>
        </p:nvPicPr>
        <p:blipFill>
          <a:blip r:embed="rId3">
            <a:alphaModFix/>
          </a:blip>
          <a:stretch>
            <a:fillRect/>
          </a:stretch>
        </p:blipFill>
        <p:spPr>
          <a:xfrm>
            <a:off x="447875" y="1152476"/>
            <a:ext cx="7872602" cy="35218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Google Shape;151;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Json extractor. Json conditional extractor	</a:t>
            </a:r>
            <a:endParaRPr/>
          </a:p>
        </p:txBody>
      </p:sp>
      <p:sp>
        <p:nvSpPr>
          <p:cNvPr id="152" name="Google Shape;152;p2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00" u="sng">
                <a:solidFill>
                  <a:schemeClr val="hlink"/>
                </a:solidFill>
                <a:hlinkClick r:id="rId3"/>
              </a:rPr>
              <a:t>https://octoperf.com/blog/2017/03/09/how-to-extract-data-from-json-response-using-jmeter/</a:t>
            </a:r>
            <a:r>
              <a:rPr lang="en"/>
              <a:t> </a:t>
            </a:r>
            <a:endParaRPr/>
          </a:p>
          <a:p>
            <a:pPr indent="0" lvl="0" marL="0" rtl="0" algn="l">
              <a:spcBef>
                <a:spcPts val="0"/>
              </a:spcBef>
              <a:spcAft>
                <a:spcPts val="0"/>
              </a:spcAft>
              <a:buNone/>
            </a:pPr>
            <a:r>
              <a:t/>
            </a:r>
            <a:endParaRPr/>
          </a:p>
          <a:p>
            <a:pPr indent="0" lvl="0" marL="0" rtl="0" algn="l">
              <a:spcBef>
                <a:spcPts val="0"/>
              </a:spcBef>
              <a:spcAft>
                <a:spcPts val="1600"/>
              </a:spcAft>
              <a:buNone/>
            </a:pPr>
            <a:r>
              <a:t/>
            </a:r>
            <a:endParaRPr sz="700"/>
          </a:p>
        </p:txBody>
      </p:sp>
      <p:pic>
        <p:nvPicPr>
          <p:cNvPr id="153" name="Google Shape;153;p28"/>
          <p:cNvPicPr preferRelativeResize="0"/>
          <p:nvPr/>
        </p:nvPicPr>
        <p:blipFill>
          <a:blip r:embed="rId4">
            <a:alphaModFix/>
          </a:blip>
          <a:stretch>
            <a:fillRect/>
          </a:stretch>
        </p:blipFill>
        <p:spPr>
          <a:xfrm>
            <a:off x="311694" y="1590375"/>
            <a:ext cx="6331107" cy="34164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Google Shape;158;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Json extractor. Conditional formatting. Example</a:t>
            </a:r>
            <a:endParaRPr/>
          </a:p>
        </p:txBody>
      </p:sp>
      <p:sp>
        <p:nvSpPr>
          <p:cNvPr id="159" name="Google Shape;159;p2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60" name="Google Shape;160;p29"/>
          <p:cNvPicPr preferRelativeResize="0"/>
          <p:nvPr/>
        </p:nvPicPr>
        <p:blipFill>
          <a:blip r:embed="rId3">
            <a:alphaModFix/>
          </a:blip>
          <a:stretch>
            <a:fillRect/>
          </a:stretch>
        </p:blipFill>
        <p:spPr>
          <a:xfrm>
            <a:off x="452701" y="1180100"/>
            <a:ext cx="7757225" cy="4628651"/>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sp>
        <p:nvSpPr>
          <p:cNvPr id="165" name="Google Shape;165;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Jmeter CSV loader</a:t>
            </a:r>
            <a:endParaRPr/>
          </a:p>
        </p:txBody>
      </p:sp>
      <p:sp>
        <p:nvSpPr>
          <p:cNvPr id="166" name="Google Shape;166;p3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150">
                <a:solidFill>
                  <a:srgbClr val="242729"/>
                </a:solidFill>
                <a:highlight>
                  <a:srgbClr val="FFFFFF"/>
                </a:highlight>
              </a:rPr>
              <a:t>If your CSV file looks like:</a:t>
            </a:r>
            <a:endParaRPr sz="1150">
              <a:solidFill>
                <a:srgbClr val="242729"/>
              </a:solidFill>
              <a:highlight>
                <a:srgbClr val="FFFFFF"/>
              </a:highlight>
            </a:endParaRPr>
          </a:p>
          <a:p>
            <a:pPr indent="0" lvl="0" marL="76200" marR="76200" rtl="0" algn="l">
              <a:spcBef>
                <a:spcPts val="0"/>
              </a:spcBef>
              <a:spcAft>
                <a:spcPts val="0"/>
              </a:spcAft>
              <a:buNone/>
            </a:pPr>
            <a:r>
              <a:rPr lang="en" sz="500">
                <a:solidFill>
                  <a:srgbClr val="242729"/>
                </a:solidFill>
                <a:latin typeface="Consolas"/>
                <a:ea typeface="Consolas"/>
                <a:cs typeface="Consolas"/>
                <a:sym typeface="Consolas"/>
              </a:rPr>
              <a:t>9998885551,john25,azp25@gmail.com,ricky25,9820420420 </a:t>
            </a:r>
            <a:endParaRPr sz="500">
              <a:solidFill>
                <a:srgbClr val="242729"/>
              </a:solidFill>
              <a:latin typeface="Consolas"/>
              <a:ea typeface="Consolas"/>
              <a:cs typeface="Consolas"/>
              <a:sym typeface="Consolas"/>
            </a:endParaRPr>
          </a:p>
          <a:p>
            <a:pPr indent="0" lvl="0" marL="76200" marR="76200" rtl="0" algn="l">
              <a:spcBef>
                <a:spcPts val="0"/>
              </a:spcBef>
              <a:spcAft>
                <a:spcPts val="0"/>
              </a:spcAft>
              <a:buNone/>
            </a:pPr>
            <a:r>
              <a:rPr lang="en" sz="500">
                <a:solidFill>
                  <a:srgbClr val="242729"/>
                </a:solidFill>
                <a:latin typeface="Consolas"/>
                <a:ea typeface="Consolas"/>
                <a:cs typeface="Consolas"/>
                <a:sym typeface="Consolas"/>
              </a:rPr>
              <a:t>9998885552,john26,azp26@gmail.com,ricky26,9820420421 </a:t>
            </a:r>
            <a:endParaRPr sz="500">
              <a:solidFill>
                <a:srgbClr val="242729"/>
              </a:solidFill>
              <a:latin typeface="Consolas"/>
              <a:ea typeface="Consolas"/>
              <a:cs typeface="Consolas"/>
              <a:sym typeface="Consolas"/>
            </a:endParaRPr>
          </a:p>
          <a:p>
            <a:pPr indent="0" lvl="0" marL="76200" marR="76200" rtl="0" algn="l">
              <a:spcBef>
                <a:spcPts val="0"/>
              </a:spcBef>
              <a:spcAft>
                <a:spcPts val="0"/>
              </a:spcAft>
              <a:buClr>
                <a:schemeClr val="dk1"/>
              </a:buClr>
              <a:buSzPts val="1100"/>
              <a:buFont typeface="Arial"/>
              <a:buNone/>
            </a:pPr>
            <a:r>
              <a:rPr lang="en" sz="500">
                <a:solidFill>
                  <a:srgbClr val="242729"/>
                </a:solidFill>
                <a:latin typeface="Consolas"/>
                <a:ea typeface="Consolas"/>
                <a:cs typeface="Consolas"/>
                <a:sym typeface="Consolas"/>
              </a:rPr>
              <a:t>....</a:t>
            </a:r>
            <a:endParaRPr sz="500">
              <a:solidFill>
                <a:srgbClr val="242729"/>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650">
                <a:solidFill>
                  <a:srgbClr val="242729"/>
                </a:solidFill>
                <a:highlight>
                  <a:srgbClr val="FFFFFF"/>
                </a:highlight>
              </a:rPr>
              <a:t>Configuration should be the following:</a:t>
            </a:r>
            <a:endParaRPr sz="650">
              <a:solidFill>
                <a:srgbClr val="242729"/>
              </a:solidFill>
              <a:highlight>
                <a:srgbClr val="FFFFFF"/>
              </a:highlight>
            </a:endParaRPr>
          </a:p>
          <a:p>
            <a:pPr indent="-269875" lvl="0" marL="749300" rtl="0" algn="l">
              <a:spcBef>
                <a:spcPts val="0"/>
              </a:spcBef>
              <a:spcAft>
                <a:spcPts val="0"/>
              </a:spcAft>
              <a:buClr>
                <a:srgbClr val="242729"/>
              </a:buClr>
              <a:buSzPts val="650"/>
              <a:buChar char="●"/>
            </a:pPr>
            <a:r>
              <a:rPr lang="en" sz="650">
                <a:solidFill>
                  <a:srgbClr val="242729"/>
                </a:solidFill>
                <a:highlight>
                  <a:srgbClr val="FFFFFF"/>
                </a:highlight>
              </a:rPr>
              <a:t>Filename: full path to your source .csv file</a:t>
            </a:r>
            <a:endParaRPr sz="650">
              <a:solidFill>
                <a:srgbClr val="242729"/>
              </a:solidFill>
              <a:highlight>
                <a:srgbClr val="FFFFFF"/>
              </a:highlight>
            </a:endParaRPr>
          </a:p>
          <a:p>
            <a:pPr indent="-301625" lvl="0" marL="749300" rtl="0" algn="l">
              <a:spcBef>
                <a:spcPts val="0"/>
              </a:spcBef>
              <a:spcAft>
                <a:spcPts val="0"/>
              </a:spcAft>
              <a:buClr>
                <a:srgbClr val="242729"/>
              </a:buClr>
              <a:buSzPts val="1150"/>
              <a:buChar char="●"/>
            </a:pPr>
            <a:r>
              <a:rPr lang="en" sz="650">
                <a:solidFill>
                  <a:srgbClr val="242729"/>
                </a:solidFill>
                <a:highlight>
                  <a:srgbClr val="FFFFFF"/>
                </a:highlight>
              </a:rPr>
              <a:t>Variable Names: </a:t>
            </a:r>
            <a:r>
              <a:rPr lang="en" sz="500">
                <a:solidFill>
                  <a:srgbClr val="242729"/>
                </a:solidFill>
                <a:highlight>
                  <a:srgbClr val="FFFFFF"/>
                </a:highlight>
                <a:latin typeface="Consolas"/>
                <a:ea typeface="Consolas"/>
                <a:cs typeface="Consolas"/>
                <a:sym typeface="Consolas"/>
              </a:rPr>
              <a:t>phone,lastname,email,firstname,mobile</a:t>
            </a:r>
            <a:endParaRPr sz="500">
              <a:solidFill>
                <a:srgbClr val="242729"/>
              </a:solidFill>
              <a:highlight>
                <a:srgbClr val="FFFFFF"/>
              </a:highlight>
              <a:latin typeface="Consolas"/>
              <a:ea typeface="Consolas"/>
              <a:cs typeface="Consolas"/>
              <a:sym typeface="Consolas"/>
            </a:endParaRPr>
          </a:p>
          <a:p>
            <a:pPr indent="-301625" lvl="0" marL="749300" rtl="0" algn="l">
              <a:spcBef>
                <a:spcPts val="0"/>
              </a:spcBef>
              <a:spcAft>
                <a:spcPts val="0"/>
              </a:spcAft>
              <a:buClr>
                <a:srgbClr val="242729"/>
              </a:buClr>
              <a:buSzPts val="1150"/>
              <a:buChar char="●"/>
            </a:pPr>
            <a:r>
              <a:rPr lang="en" sz="650">
                <a:solidFill>
                  <a:srgbClr val="242729"/>
                </a:solidFill>
                <a:highlight>
                  <a:srgbClr val="FFFFFF"/>
                </a:highlight>
              </a:rPr>
              <a:t>Delimiter: </a:t>
            </a:r>
            <a:r>
              <a:rPr lang="en" sz="500">
                <a:solidFill>
                  <a:srgbClr val="242729"/>
                </a:solidFill>
                <a:highlight>
                  <a:srgbClr val="FFFFFF"/>
                </a:highlight>
                <a:latin typeface="Consolas"/>
                <a:ea typeface="Consolas"/>
                <a:cs typeface="Consolas"/>
                <a:sym typeface="Consolas"/>
              </a:rPr>
              <a:t>,</a:t>
            </a:r>
            <a:endParaRPr sz="500">
              <a:solidFill>
                <a:srgbClr val="242729"/>
              </a:solidFill>
              <a:highlight>
                <a:srgbClr val="FFFFFF"/>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850">
                <a:solidFill>
                  <a:srgbClr val="242729"/>
                </a:solidFill>
                <a:highlight>
                  <a:srgbClr val="FFFFFF"/>
                </a:highlight>
              </a:rPr>
              <a:t>Populate other values according to your test scenario i.e. whether you want test to stop on .csv file end or re-spin or whatever.</a:t>
            </a:r>
            <a:endParaRPr sz="850">
              <a:solidFill>
                <a:srgbClr val="242729"/>
              </a:solidFill>
              <a:highlight>
                <a:srgbClr val="FFFFFF"/>
              </a:highlight>
            </a:endParaRPr>
          </a:p>
          <a:p>
            <a:pPr indent="0" lvl="0" marL="0" rtl="0" algn="l">
              <a:spcBef>
                <a:spcPts val="0"/>
              </a:spcBef>
              <a:spcAft>
                <a:spcPts val="0"/>
              </a:spcAft>
              <a:buClr>
                <a:schemeClr val="dk1"/>
              </a:buClr>
              <a:buSzPts val="1100"/>
              <a:buFont typeface="Arial"/>
              <a:buNone/>
            </a:pPr>
            <a:r>
              <a:t/>
            </a:r>
            <a:endParaRPr sz="1100">
              <a:solidFill>
                <a:schemeClr val="dk1"/>
              </a:solidFill>
            </a:endParaRPr>
          </a:p>
          <a:p>
            <a:pPr indent="0" lvl="0" marL="0" rtl="0" algn="l">
              <a:spcBef>
                <a:spcPts val="0"/>
              </a:spcBef>
              <a:spcAft>
                <a:spcPts val="1600"/>
              </a:spcAft>
              <a:buNone/>
            </a:pPr>
            <a:r>
              <a:t/>
            </a:r>
            <a:endParaRPr/>
          </a:p>
        </p:txBody>
      </p:sp>
      <p:pic>
        <p:nvPicPr>
          <p:cNvPr id="167" name="Google Shape;167;p30"/>
          <p:cNvPicPr preferRelativeResize="0"/>
          <p:nvPr/>
        </p:nvPicPr>
        <p:blipFill>
          <a:blip r:embed="rId3">
            <a:alphaModFix/>
          </a:blip>
          <a:stretch>
            <a:fillRect/>
          </a:stretch>
        </p:blipFill>
        <p:spPr>
          <a:xfrm>
            <a:off x="348163" y="2495550"/>
            <a:ext cx="7820025" cy="26479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sp>
        <p:nvSpPr>
          <p:cNvPr id="172" name="Google Shape;172;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Jmeter CSV loader. Request</a:t>
            </a:r>
            <a:endParaRPr/>
          </a:p>
        </p:txBody>
      </p:sp>
      <p:sp>
        <p:nvSpPr>
          <p:cNvPr id="173" name="Google Shape;173;p3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950">
                <a:solidFill>
                  <a:srgbClr val="242729"/>
                </a:solidFill>
                <a:highlight>
                  <a:srgbClr val="FFFFFF"/>
                </a:highlight>
              </a:rPr>
              <a:t>The main point is that variables defined in the CSV Data Set Config need to match the ones in the HTTP Request.</a:t>
            </a:r>
            <a:endParaRPr sz="950">
              <a:solidFill>
                <a:srgbClr val="242729"/>
              </a:solidFill>
              <a:highlight>
                <a:srgbClr val="FFFFFF"/>
              </a:highlight>
            </a:endParaRPr>
          </a:p>
          <a:p>
            <a:pPr indent="0" lvl="0" marL="0" rtl="0" algn="l">
              <a:spcBef>
                <a:spcPts val="0"/>
              </a:spcBef>
              <a:spcAft>
                <a:spcPts val="0"/>
              </a:spcAft>
              <a:buClr>
                <a:schemeClr val="dk1"/>
              </a:buClr>
              <a:buSzPts val="1100"/>
              <a:buFont typeface="Arial"/>
              <a:buNone/>
            </a:pPr>
            <a:r>
              <a:rPr lang="en" sz="950">
                <a:solidFill>
                  <a:srgbClr val="242729"/>
                </a:solidFill>
                <a:highlight>
                  <a:srgbClr val="FFFFFF"/>
                </a:highlight>
              </a:rPr>
              <a:t>See </a:t>
            </a:r>
            <a:r>
              <a:rPr lang="en" sz="950" u="sng">
                <a:solidFill>
                  <a:schemeClr val="hlink"/>
                </a:solidFill>
                <a:highlight>
                  <a:srgbClr val="FFFFFF"/>
                </a:highlight>
                <a:hlinkClick r:id="rId3"/>
              </a:rPr>
              <a:t>Using CSV DATA SET CONFIG</a:t>
            </a:r>
            <a:r>
              <a:rPr lang="en" sz="950">
                <a:solidFill>
                  <a:srgbClr val="242729"/>
                </a:solidFill>
                <a:highlight>
                  <a:srgbClr val="FFFFFF"/>
                </a:highlight>
              </a:rPr>
              <a:t> guide for detailed instructions.</a:t>
            </a:r>
            <a:endParaRPr sz="950">
              <a:solidFill>
                <a:srgbClr val="242729"/>
              </a:solidFill>
              <a:highlight>
                <a:srgbClr val="FFFFFF"/>
              </a:highlight>
            </a:endParaRPr>
          </a:p>
          <a:p>
            <a:pPr indent="0" lvl="0" marL="0" rtl="0" algn="l">
              <a:spcBef>
                <a:spcPts val="0"/>
              </a:spcBef>
              <a:spcAft>
                <a:spcPts val="0"/>
              </a:spcAft>
              <a:buClr>
                <a:schemeClr val="dk1"/>
              </a:buClr>
              <a:buSzPts val="1100"/>
              <a:buFont typeface="Arial"/>
              <a:buNone/>
            </a:pPr>
            <a:r>
              <a:rPr lang="en" sz="950">
                <a:solidFill>
                  <a:srgbClr val="242729"/>
                </a:solidFill>
                <a:highlight>
                  <a:srgbClr val="FFFFFF"/>
                </a:highlight>
              </a:rPr>
              <a:t>I would also recommend adding the following entry to your HTTP Header Manager:</a:t>
            </a:r>
            <a:endParaRPr sz="950">
              <a:solidFill>
                <a:srgbClr val="242729"/>
              </a:solidFill>
              <a:highlight>
                <a:srgbClr val="FFFFFF"/>
              </a:highlight>
            </a:endParaRPr>
          </a:p>
          <a:p>
            <a:pPr indent="-301625" lvl="0" marL="749300" rtl="0" algn="l">
              <a:spcBef>
                <a:spcPts val="0"/>
              </a:spcBef>
              <a:spcAft>
                <a:spcPts val="0"/>
              </a:spcAft>
              <a:buClr>
                <a:srgbClr val="242729"/>
              </a:buClr>
              <a:buSzPts val="1150"/>
              <a:buChar char="●"/>
            </a:pPr>
            <a:r>
              <a:rPr lang="en" sz="950">
                <a:solidFill>
                  <a:srgbClr val="242729"/>
                </a:solidFill>
                <a:highlight>
                  <a:srgbClr val="FFFFFF"/>
                </a:highlight>
              </a:rPr>
              <a:t>Name: </a:t>
            </a:r>
            <a:r>
              <a:rPr lang="en" sz="800">
                <a:solidFill>
                  <a:srgbClr val="242729"/>
                </a:solidFill>
                <a:highlight>
                  <a:srgbClr val="FFFFFF"/>
                </a:highlight>
                <a:latin typeface="Consolas"/>
                <a:ea typeface="Consolas"/>
                <a:cs typeface="Consolas"/>
                <a:sym typeface="Consolas"/>
              </a:rPr>
              <a:t>Content-Type</a:t>
            </a:r>
            <a:endParaRPr sz="800">
              <a:solidFill>
                <a:srgbClr val="242729"/>
              </a:solidFill>
              <a:highlight>
                <a:srgbClr val="FFFFFF"/>
              </a:highlight>
              <a:latin typeface="Consolas"/>
              <a:ea typeface="Consolas"/>
              <a:cs typeface="Consolas"/>
              <a:sym typeface="Consolas"/>
            </a:endParaRPr>
          </a:p>
          <a:p>
            <a:pPr indent="-301625" lvl="0" marL="749300" rtl="0" algn="l">
              <a:spcBef>
                <a:spcPts val="0"/>
              </a:spcBef>
              <a:spcAft>
                <a:spcPts val="0"/>
              </a:spcAft>
              <a:buClr>
                <a:srgbClr val="242729"/>
              </a:buClr>
              <a:buSzPts val="1150"/>
              <a:buChar char="●"/>
            </a:pPr>
            <a:r>
              <a:rPr lang="en" sz="950">
                <a:solidFill>
                  <a:srgbClr val="242729"/>
                </a:solidFill>
                <a:highlight>
                  <a:srgbClr val="FFFFFF"/>
                </a:highlight>
              </a:rPr>
              <a:t>Value: </a:t>
            </a:r>
            <a:r>
              <a:rPr lang="en" sz="800">
                <a:solidFill>
                  <a:srgbClr val="242729"/>
                </a:solidFill>
                <a:highlight>
                  <a:srgbClr val="FFFFFF"/>
                </a:highlight>
                <a:latin typeface="Consolas"/>
                <a:ea typeface="Consolas"/>
                <a:cs typeface="Consolas"/>
                <a:sym typeface="Consolas"/>
              </a:rPr>
              <a:t>application/json</a:t>
            </a:r>
            <a:endParaRPr sz="800">
              <a:solidFill>
                <a:srgbClr val="242729"/>
              </a:solidFill>
              <a:highlight>
                <a:srgbClr val="FFFFFF"/>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950">
                <a:solidFill>
                  <a:srgbClr val="242729"/>
                </a:solidFill>
                <a:highlight>
                  <a:srgbClr val="FFFFFF"/>
                </a:highlight>
              </a:rPr>
              <a:t>elsewise your request will be treated like plain text and may fail.</a:t>
            </a:r>
            <a:endParaRPr sz="950">
              <a:solidFill>
                <a:srgbClr val="242729"/>
              </a:solidFill>
              <a:highlight>
                <a:srgbClr val="FFFFFF"/>
              </a:highlight>
            </a:endParaRPr>
          </a:p>
          <a:p>
            <a:pPr indent="0" lvl="0" marL="0" rtl="0" algn="l">
              <a:spcBef>
                <a:spcPts val="1100"/>
              </a:spcBef>
              <a:spcAft>
                <a:spcPts val="1600"/>
              </a:spcAft>
              <a:buNone/>
            </a:pPr>
            <a:r>
              <a:t/>
            </a:r>
            <a:endParaRPr/>
          </a:p>
        </p:txBody>
      </p:sp>
      <p:pic>
        <p:nvPicPr>
          <p:cNvPr id="174" name="Google Shape;174;p31"/>
          <p:cNvPicPr preferRelativeResize="0"/>
          <p:nvPr/>
        </p:nvPicPr>
        <p:blipFill>
          <a:blip r:embed="rId4">
            <a:alphaModFix/>
          </a:blip>
          <a:stretch>
            <a:fillRect/>
          </a:stretch>
        </p:blipFill>
        <p:spPr>
          <a:xfrm>
            <a:off x="539998" y="2423998"/>
            <a:ext cx="6695674" cy="32692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Google Shape;59;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Initial </a:t>
            </a:r>
            <a:r>
              <a:rPr lang="en"/>
              <a:t>instruments</a:t>
            </a:r>
            <a:r>
              <a:rPr lang="en"/>
              <a:t> to start with</a:t>
            </a:r>
            <a:endParaRPr/>
          </a:p>
        </p:txBody>
      </p:sp>
      <p:sp>
        <p:nvSpPr>
          <p:cNvPr id="60" name="Google Shape;60;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00" u="sng">
                <a:solidFill>
                  <a:srgbClr val="1155CC"/>
                </a:solidFill>
                <a:hlinkClick r:id="rId3"/>
              </a:rPr>
              <a:t>https://jmeter.apache.org/download_jmeter.cgi</a:t>
            </a:r>
            <a:r>
              <a:rPr lang="en"/>
              <a:t> =&gt; download jmeter of latest version</a:t>
            </a:r>
            <a:endParaRPr/>
          </a:p>
          <a:p>
            <a:pPr indent="0" lvl="0" marL="0" rtl="0" algn="l">
              <a:spcBef>
                <a:spcPts val="0"/>
              </a:spcBef>
              <a:spcAft>
                <a:spcPts val="0"/>
              </a:spcAft>
              <a:buNone/>
            </a:pPr>
            <a:r>
              <a:rPr lang="en" u="sng">
                <a:solidFill>
                  <a:schemeClr val="hlink"/>
                </a:solidFill>
                <a:hlinkClick r:id="rId4"/>
              </a:rPr>
              <a:t>http://chrome.google.com/webstore/detail/blazemeter-the-load-testi/mbopgmdnpcbohhpnfglgohlbhfongabi</a:t>
            </a:r>
            <a:r>
              <a:rPr lang="en"/>
              <a:t>  =&gt; Install blazemeter chrome plugin</a:t>
            </a:r>
            <a:endParaRPr/>
          </a:p>
          <a:p>
            <a:pPr indent="0" lvl="0" marL="0" rtl="0" algn="l">
              <a:spcBef>
                <a:spcPts val="0"/>
              </a:spcBef>
              <a:spcAft>
                <a:spcPts val="0"/>
              </a:spcAft>
              <a:buNone/>
            </a:pPr>
            <a:r>
              <a:rPr lang="en"/>
              <a:t>More about blazemeter chrome extension: </a:t>
            </a:r>
            <a:r>
              <a:rPr lang="en" sz="1100" u="sng">
                <a:solidFill>
                  <a:schemeClr val="hlink"/>
                </a:solidFill>
                <a:hlinkClick r:id="rId5"/>
              </a:rPr>
              <a:t>https://guide.blazemeter.com/hc/en-us/articles/206732579-The-BlazeMeter-Chrome-Extension-Record-JMeter-Selenium-or-Synchronized-JMeter-and-Selenium-The-BlazeMeter-Chrome-Extension:-Record-JMeter,-Selenium,-or-Synchronized-JMeter-and-Selenium</a:t>
            </a:r>
            <a:endParaRPr/>
          </a:p>
          <a:p>
            <a:pPr indent="0" lvl="0" marL="0" rtl="0" algn="l">
              <a:spcBef>
                <a:spcPts val="0"/>
              </a:spcBef>
              <a:spcAft>
                <a:spcPts val="0"/>
              </a:spcAft>
              <a:buNone/>
            </a:pPr>
            <a:r>
              <a:rPr lang="en" sz="1100" u="sng">
                <a:solidFill>
                  <a:schemeClr val="hlink"/>
                </a:solidFill>
                <a:hlinkClick r:id="rId6"/>
              </a:rPr>
              <a:t>https://jmeter-plugins.org/install/Install/</a:t>
            </a:r>
            <a:r>
              <a:rPr lang="en"/>
              <a:t>  =&gt; install plugins manager in jmeter</a:t>
            </a:r>
            <a:endParaRPr/>
          </a:p>
          <a:p>
            <a:pPr indent="0" lvl="0" marL="0" rtl="0" algn="l">
              <a:spcBef>
                <a:spcPts val="0"/>
              </a:spcBef>
              <a:spcAft>
                <a:spcPts val="0"/>
              </a:spcAft>
              <a:buClr>
                <a:schemeClr val="dk1"/>
              </a:buClr>
              <a:buSzPts val="1100"/>
              <a:buFont typeface="Arial"/>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Google Shape;179;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Jmeter CSV loader example </a:t>
            </a:r>
            <a:endParaRPr/>
          </a:p>
        </p:txBody>
      </p:sp>
      <p:sp>
        <p:nvSpPr>
          <p:cNvPr id="180" name="Google Shape;180;p3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External loader .jmx example</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 name="Shape 184"/>
        <p:cNvGrpSpPr/>
        <p:nvPr/>
      </p:nvGrpSpPr>
      <p:grpSpPr>
        <a:xfrm>
          <a:off x="0" y="0"/>
          <a:ext cx="0" cy="0"/>
          <a:chOff x="0" y="0"/>
          <a:chExt cx="0" cy="0"/>
        </a:xfrm>
      </p:grpSpPr>
      <p:sp>
        <p:nvSpPr>
          <p:cNvPr id="185" name="Google Shape;185;p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Jmeter. Populating .csv file with data via beanshell </a:t>
            </a:r>
            <a:endParaRPr/>
          </a:p>
        </p:txBody>
      </p:sp>
      <p:sp>
        <p:nvSpPr>
          <p:cNvPr id="186" name="Google Shape;186;p3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.jmx example</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0" name="Shape 190"/>
        <p:cNvGrpSpPr/>
        <p:nvPr/>
      </p:nvGrpSpPr>
      <p:grpSpPr>
        <a:xfrm>
          <a:off x="0" y="0"/>
          <a:ext cx="0" cy="0"/>
          <a:chOff x="0" y="0"/>
          <a:chExt cx="0" cy="0"/>
        </a:xfrm>
      </p:grpSpPr>
      <p:sp>
        <p:nvSpPr>
          <p:cNvPr id="191" name="Google Shape;191;p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Jmeter execution flow. Timers.Timers scope #1</a:t>
            </a:r>
            <a:endParaRPr/>
          </a:p>
          <a:p>
            <a:pPr indent="0" lvl="0" marL="0" rtl="0" algn="l">
              <a:spcBef>
                <a:spcPts val="0"/>
              </a:spcBef>
              <a:spcAft>
                <a:spcPts val="0"/>
              </a:spcAft>
              <a:buNone/>
            </a:pPr>
            <a:r>
              <a:t/>
            </a:r>
            <a:endParaRPr/>
          </a:p>
        </p:txBody>
      </p:sp>
      <p:sp>
        <p:nvSpPr>
          <p:cNvPr id="192" name="Google Shape;192;p3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00" u="sng">
                <a:solidFill>
                  <a:schemeClr val="hlink"/>
                </a:solidFill>
                <a:hlinkClick r:id="rId3"/>
              </a:rPr>
              <a:t>https://www.blazemeter.com/blog/comprehensive-guide-using-jmeter-timers</a:t>
            </a:r>
            <a:endParaRPr/>
          </a:p>
          <a:p>
            <a:pPr indent="0" lvl="0" marL="0" rtl="0" algn="l">
              <a:spcBef>
                <a:spcPts val="0"/>
              </a:spcBef>
              <a:spcAft>
                <a:spcPts val="0"/>
              </a:spcAft>
              <a:buNone/>
            </a:pPr>
            <a:r>
              <a:rPr lang="en" sz="1100" u="sng">
                <a:solidFill>
                  <a:schemeClr val="hlink"/>
                </a:solidFill>
                <a:hlinkClick r:id="rId4"/>
              </a:rPr>
              <a:t>https://www.flood.io/blog/jmeter-tutorial-how-to-use-jmeter-timers</a:t>
            </a:r>
            <a:endParaRPr/>
          </a:p>
          <a:p>
            <a:pPr indent="0" lvl="0" marL="0" rtl="0" algn="l">
              <a:lnSpc>
                <a:spcPct val="100000"/>
              </a:lnSpc>
              <a:spcBef>
                <a:spcPts val="0"/>
              </a:spcBef>
              <a:spcAft>
                <a:spcPts val="0"/>
              </a:spcAft>
              <a:buNone/>
            </a:pPr>
            <a:r>
              <a:rPr lang="en" sz="1000"/>
              <a:t>A high-level overview of how JMeter works looks as follows:</a:t>
            </a:r>
            <a:endParaRPr sz="1000"/>
          </a:p>
          <a:p>
            <a:pPr indent="0" lvl="0" marL="0" rtl="0" algn="l">
              <a:lnSpc>
                <a:spcPct val="100000"/>
              </a:lnSpc>
              <a:spcBef>
                <a:spcPts val="0"/>
              </a:spcBef>
              <a:spcAft>
                <a:spcPts val="0"/>
              </a:spcAft>
              <a:buClr>
                <a:schemeClr val="dk1"/>
              </a:buClr>
              <a:buSzPts val="1100"/>
              <a:buFont typeface="Arial"/>
              <a:buNone/>
            </a:pPr>
            <a:r>
              <a:rPr lang="en" sz="1000"/>
              <a:t>- When a Test Plan is started, JMeter kicks off a thread per virtual user</a:t>
            </a:r>
            <a:endParaRPr sz="1000"/>
          </a:p>
          <a:p>
            <a:pPr indent="0" lvl="0" marL="0" rtl="0" algn="l">
              <a:lnSpc>
                <a:spcPct val="100000"/>
              </a:lnSpc>
              <a:spcBef>
                <a:spcPts val="0"/>
              </a:spcBef>
              <a:spcAft>
                <a:spcPts val="0"/>
              </a:spcAft>
              <a:buClr>
                <a:schemeClr val="dk1"/>
              </a:buClr>
              <a:buSzPts val="1100"/>
              <a:buFont typeface="Arial"/>
              <a:buNone/>
            </a:pPr>
            <a:r>
              <a:rPr lang="en" sz="1000"/>
              <a:t>- Each thread starts executing samplers upside down (or according to the Logic Controllers, if any) as fast as it can</a:t>
            </a:r>
            <a:endParaRPr sz="1000"/>
          </a:p>
          <a:p>
            <a:pPr indent="0" lvl="0" marL="0" rtl="0" algn="l">
              <a:lnSpc>
                <a:spcPct val="100000"/>
              </a:lnSpc>
              <a:spcBef>
                <a:spcPts val="0"/>
              </a:spcBef>
              <a:spcAft>
                <a:spcPts val="0"/>
              </a:spcAft>
              <a:buNone/>
            </a:pPr>
            <a:r>
              <a:rPr lang="en" sz="1000"/>
              <a:t>- When no samplers are left to execute and no loops to iterate the thread is being shut down</a:t>
            </a:r>
            <a:endParaRPr sz="1000"/>
          </a:p>
          <a:p>
            <a:pPr indent="0" lvl="0" marL="0" rtl="0" algn="l">
              <a:lnSpc>
                <a:spcPct val="100000"/>
              </a:lnSpc>
              <a:spcBef>
                <a:spcPts val="0"/>
              </a:spcBef>
              <a:spcAft>
                <a:spcPts val="0"/>
              </a:spcAft>
              <a:buNone/>
            </a:pPr>
            <a:r>
              <a:t/>
            </a:r>
            <a:endParaRPr sz="1000"/>
          </a:p>
          <a:p>
            <a:pPr indent="0" lvl="0" marL="0" rtl="0" algn="l">
              <a:spcBef>
                <a:spcPts val="0"/>
              </a:spcBef>
              <a:spcAft>
                <a:spcPts val="0"/>
              </a:spcAft>
              <a:buClr>
                <a:schemeClr val="dk1"/>
              </a:buClr>
              <a:buSzPts val="1100"/>
              <a:buFont typeface="Arial"/>
              <a:buNone/>
            </a:pPr>
            <a:r>
              <a:rPr lang="en" sz="1000"/>
              <a:t>Think times may vary. For example, if the user is watching images, he/she takes seconds between performing actions (requesting next image). Or, for another example, If the user replies to a forum post, it may take minutes to compose the response and the amount of requests while the user’s typing will be minimal (i.e. periodical auto-save draft) or even zero. </a:t>
            </a:r>
            <a:endParaRPr sz="1000"/>
          </a:p>
          <a:p>
            <a:pPr indent="0" lvl="0" marL="0" rtl="0" algn="l">
              <a:spcBef>
                <a:spcPts val="0"/>
              </a:spcBef>
              <a:spcAft>
                <a:spcPts val="0"/>
              </a:spcAft>
              <a:buClr>
                <a:schemeClr val="dk1"/>
              </a:buClr>
              <a:buSzPts val="1100"/>
              <a:buFont typeface="Arial"/>
              <a:buNone/>
            </a:pPr>
            <a:r>
              <a:t/>
            </a:r>
            <a:endParaRPr sz="1000"/>
          </a:p>
          <a:p>
            <a:pPr indent="0" lvl="0" marL="0" rtl="0" algn="l">
              <a:spcBef>
                <a:spcPts val="0"/>
              </a:spcBef>
              <a:spcAft>
                <a:spcPts val="0"/>
              </a:spcAft>
              <a:buClr>
                <a:schemeClr val="dk1"/>
              </a:buClr>
              <a:buSzPts val="1100"/>
              <a:buFont typeface="Arial"/>
              <a:buNone/>
            </a:pPr>
            <a:r>
              <a:rPr lang="en" sz="1000"/>
              <a:t>Assuming all of the above, 2 conclusions can be made:</a:t>
            </a:r>
            <a:endParaRPr sz="1000"/>
          </a:p>
          <a:p>
            <a:pPr indent="-292100" lvl="0" marL="457200" rtl="0" algn="l">
              <a:spcBef>
                <a:spcPts val="0"/>
              </a:spcBef>
              <a:spcAft>
                <a:spcPts val="0"/>
              </a:spcAft>
              <a:buSzPts val="1000"/>
              <a:buChar char="●"/>
            </a:pPr>
            <a:r>
              <a:rPr lang="en" sz="1000"/>
              <a:t>Timers need to be used.</a:t>
            </a:r>
            <a:endParaRPr sz="1000"/>
          </a:p>
          <a:p>
            <a:pPr indent="-292100" lvl="0" marL="457200" rtl="0" algn="l">
              <a:spcBef>
                <a:spcPts val="0"/>
              </a:spcBef>
              <a:spcAft>
                <a:spcPts val="0"/>
              </a:spcAft>
              <a:buSzPts val="1000"/>
              <a:buChar char="●"/>
            </a:pPr>
            <a:r>
              <a:rPr lang="en" sz="1000"/>
              <a:t>There is no “recipe” or recommended think time values, as think times may vary from application to application.</a:t>
            </a:r>
            <a:endParaRPr sz="1000"/>
          </a:p>
          <a:p>
            <a:pPr indent="0" lvl="0" marL="0" rtl="0" algn="l">
              <a:spcBef>
                <a:spcPts val="0"/>
              </a:spcBef>
              <a:spcAft>
                <a:spcPts val="0"/>
              </a:spcAft>
              <a:buClr>
                <a:schemeClr val="dk1"/>
              </a:buClr>
              <a:buSzPts val="1100"/>
              <a:buFont typeface="Arial"/>
              <a:buNone/>
            </a:pPr>
            <a:r>
              <a:t/>
            </a:r>
            <a:endParaRPr sz="1000"/>
          </a:p>
          <a:p>
            <a:pPr indent="0" lvl="0" marL="0" rtl="0" algn="l">
              <a:spcBef>
                <a:spcPts val="0"/>
              </a:spcBef>
              <a:spcAft>
                <a:spcPts val="0"/>
              </a:spcAft>
              <a:buClr>
                <a:schemeClr val="dk1"/>
              </a:buClr>
              <a:buSzPts val="1100"/>
              <a:buFont typeface="Arial"/>
              <a:buNone/>
            </a:pPr>
            <a:r>
              <a:rPr lang="en" sz="1000"/>
              <a:t>Just like JMeter Assertions, JMeter Timers also have their scope, but unlike Assertions Timers, they are executed before each sampler in their scope. If there is more than one timer in the scope, all the timers will be processed before the sampler occurs. Additionally, timer execution time is not being recorded, so if the Timer pauses the thread for 1 second and the sampler execution time is 3 seconds, 3 seconds will be recorded as the sampler execution time. If you need to record the Timer execution time as well, you need to use Transaction Controller.</a:t>
            </a:r>
            <a:endParaRPr sz="1000"/>
          </a:p>
          <a:p>
            <a:pPr indent="0" lvl="0" marL="0" rtl="0" algn="l">
              <a:spcBef>
                <a:spcPts val="0"/>
              </a:spcBef>
              <a:spcAft>
                <a:spcPts val="160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6" name="Shape 196"/>
        <p:cNvGrpSpPr/>
        <p:nvPr/>
      </p:nvGrpSpPr>
      <p:grpSpPr>
        <a:xfrm>
          <a:off x="0" y="0"/>
          <a:ext cx="0" cy="0"/>
          <a:chOff x="0" y="0"/>
          <a:chExt cx="0" cy="0"/>
        </a:xfrm>
      </p:grpSpPr>
      <p:sp>
        <p:nvSpPr>
          <p:cNvPr id="197" name="Google Shape;197;p3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Jmeter execution flow. Timers.Timers scope #2</a:t>
            </a:r>
            <a:endParaRPr/>
          </a:p>
        </p:txBody>
      </p:sp>
      <p:sp>
        <p:nvSpPr>
          <p:cNvPr id="198" name="Google Shape;198;p3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200"/>
              <a:t>- Timer A - applicable to Sampler A only</a:t>
            </a:r>
            <a:endParaRPr sz="1200"/>
          </a:p>
          <a:p>
            <a:pPr indent="0" lvl="0" marL="0" rtl="0" algn="l">
              <a:spcBef>
                <a:spcPts val="0"/>
              </a:spcBef>
              <a:spcAft>
                <a:spcPts val="0"/>
              </a:spcAft>
              <a:buClr>
                <a:schemeClr val="dk1"/>
              </a:buClr>
              <a:buSzPts val="1100"/>
              <a:buFont typeface="Arial"/>
              <a:buNone/>
            </a:pPr>
            <a:r>
              <a:rPr lang="en" sz="1200"/>
              <a:t>- Timer B - applicable to Sampler A and Sampler B</a:t>
            </a:r>
            <a:endParaRPr sz="1200"/>
          </a:p>
          <a:p>
            <a:pPr indent="0" lvl="0" marL="0" rtl="0" algn="l">
              <a:spcBef>
                <a:spcPts val="0"/>
              </a:spcBef>
              <a:spcAft>
                <a:spcPts val="0"/>
              </a:spcAft>
              <a:buClr>
                <a:schemeClr val="dk1"/>
              </a:buClr>
              <a:buSzPts val="1100"/>
              <a:buFont typeface="Arial"/>
              <a:buNone/>
            </a:pPr>
            <a:r>
              <a:rPr lang="en" sz="1200"/>
              <a:t>- Timer C - applicable to Sampler A, Sampler B and Sampler C</a:t>
            </a:r>
            <a:endParaRPr sz="1200"/>
          </a:p>
          <a:p>
            <a:pPr indent="0" lvl="0" marL="0" rtl="0" algn="l">
              <a:spcBef>
                <a:spcPts val="0"/>
              </a:spcBef>
              <a:spcAft>
                <a:spcPts val="0"/>
              </a:spcAft>
              <a:buClr>
                <a:schemeClr val="dk1"/>
              </a:buClr>
              <a:buSzPts val="1100"/>
              <a:buFont typeface="Arial"/>
              <a:buNone/>
            </a:pPr>
            <a:r>
              <a:rPr lang="en" sz="1200"/>
              <a:t>- The Timers are executed before the sampler’s execution</a:t>
            </a:r>
            <a:endParaRPr sz="1200"/>
          </a:p>
          <a:p>
            <a:pPr indent="0" lvl="0" marL="0" rtl="0" algn="l">
              <a:spcBef>
                <a:spcPts val="0"/>
              </a:spcBef>
              <a:spcAft>
                <a:spcPts val="0"/>
              </a:spcAft>
              <a:buClr>
                <a:schemeClr val="dk1"/>
              </a:buClr>
              <a:buSzPts val="1100"/>
              <a:buFont typeface="Arial"/>
              <a:buNone/>
            </a:pPr>
            <a:r>
              <a:rPr lang="en" sz="1200"/>
              <a:t>- The Timer execution time is not added to the sampler execution time</a:t>
            </a:r>
            <a:endParaRPr sz="1200"/>
          </a:p>
          <a:p>
            <a:pPr indent="0" lvl="0" marL="0" rtl="0" algn="l">
              <a:spcBef>
                <a:spcPts val="0"/>
              </a:spcBef>
              <a:spcAft>
                <a:spcPts val="1600"/>
              </a:spcAft>
              <a:buNone/>
            </a:pPr>
            <a:r>
              <a:t/>
            </a:r>
            <a:endParaRPr/>
          </a:p>
        </p:txBody>
      </p:sp>
      <p:pic>
        <p:nvPicPr>
          <p:cNvPr id="199" name="Google Shape;199;p35"/>
          <p:cNvPicPr preferRelativeResize="0"/>
          <p:nvPr/>
        </p:nvPicPr>
        <p:blipFill>
          <a:blip r:embed="rId3">
            <a:alphaModFix/>
          </a:blip>
          <a:stretch>
            <a:fillRect/>
          </a:stretch>
        </p:blipFill>
        <p:spPr>
          <a:xfrm>
            <a:off x="5506595" y="1217625"/>
            <a:ext cx="3398775" cy="22802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3" name="Shape 203"/>
        <p:cNvGrpSpPr/>
        <p:nvPr/>
      </p:nvGrpSpPr>
      <p:grpSpPr>
        <a:xfrm>
          <a:off x="0" y="0"/>
          <a:ext cx="0" cy="0"/>
          <a:chOff x="0" y="0"/>
          <a:chExt cx="0" cy="0"/>
        </a:xfrm>
      </p:grpSpPr>
      <p:sp>
        <p:nvSpPr>
          <p:cNvPr id="204" name="Google Shape;204;p3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Jmeter Timers types.</a:t>
            </a:r>
            <a:endParaRPr/>
          </a:p>
        </p:txBody>
      </p:sp>
      <p:sp>
        <p:nvSpPr>
          <p:cNvPr id="205" name="Google Shape;205;p3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000">
                <a:solidFill>
                  <a:srgbClr val="4A4A62"/>
                </a:solidFill>
              </a:rPr>
              <a:t>There are the following Timer test elements available: </a:t>
            </a:r>
            <a:endParaRPr sz="1000">
              <a:solidFill>
                <a:srgbClr val="4A4A62"/>
              </a:solidFill>
            </a:endParaRPr>
          </a:p>
          <a:p>
            <a:pPr indent="0" lvl="0" marL="0" rtl="0" algn="l">
              <a:spcBef>
                <a:spcPts val="0"/>
              </a:spcBef>
              <a:spcAft>
                <a:spcPts val="0"/>
              </a:spcAft>
              <a:buClr>
                <a:schemeClr val="dk1"/>
              </a:buClr>
              <a:buSzPts val="1100"/>
              <a:buFont typeface="Arial"/>
              <a:buNone/>
            </a:pPr>
            <a:r>
              <a:rPr lang="en" sz="1000">
                <a:solidFill>
                  <a:srgbClr val="4A4A62"/>
                </a:solidFill>
              </a:rPr>
              <a:t>- Constant Timer</a:t>
            </a:r>
            <a:endParaRPr sz="1000">
              <a:solidFill>
                <a:srgbClr val="4A4A62"/>
              </a:solidFill>
            </a:endParaRPr>
          </a:p>
          <a:p>
            <a:pPr indent="0" lvl="0" marL="0" rtl="0" algn="l">
              <a:spcBef>
                <a:spcPts val="0"/>
              </a:spcBef>
              <a:spcAft>
                <a:spcPts val="0"/>
              </a:spcAft>
              <a:buClr>
                <a:schemeClr val="dk1"/>
              </a:buClr>
              <a:buSzPts val="1100"/>
              <a:buFont typeface="Arial"/>
              <a:buNone/>
            </a:pPr>
            <a:r>
              <a:rPr lang="en" sz="1000">
                <a:solidFill>
                  <a:srgbClr val="4A4A62"/>
                </a:solidFill>
              </a:rPr>
              <a:t>- Uniform Random Timer</a:t>
            </a:r>
            <a:endParaRPr sz="1000">
              <a:solidFill>
                <a:srgbClr val="4A4A62"/>
              </a:solidFill>
            </a:endParaRPr>
          </a:p>
          <a:p>
            <a:pPr indent="0" lvl="0" marL="0" rtl="0" algn="l">
              <a:spcBef>
                <a:spcPts val="0"/>
              </a:spcBef>
              <a:spcAft>
                <a:spcPts val="0"/>
              </a:spcAft>
              <a:buClr>
                <a:schemeClr val="dk1"/>
              </a:buClr>
              <a:buSzPts val="1100"/>
              <a:buFont typeface="Arial"/>
              <a:buNone/>
            </a:pPr>
            <a:r>
              <a:rPr lang="en" sz="1000">
                <a:solidFill>
                  <a:srgbClr val="4A4A62"/>
                </a:solidFill>
              </a:rPr>
              <a:t>- Gaussian Random Timer</a:t>
            </a:r>
            <a:endParaRPr sz="1000">
              <a:solidFill>
                <a:srgbClr val="4A4A62"/>
              </a:solidFill>
            </a:endParaRPr>
          </a:p>
          <a:p>
            <a:pPr indent="0" lvl="0" marL="0" rtl="0" algn="l">
              <a:spcBef>
                <a:spcPts val="0"/>
              </a:spcBef>
              <a:spcAft>
                <a:spcPts val="0"/>
              </a:spcAft>
              <a:buClr>
                <a:schemeClr val="dk1"/>
              </a:buClr>
              <a:buSzPts val="1100"/>
              <a:buFont typeface="Arial"/>
              <a:buNone/>
            </a:pPr>
            <a:r>
              <a:rPr lang="en" sz="1000">
                <a:solidFill>
                  <a:srgbClr val="4A4A62"/>
                </a:solidFill>
              </a:rPr>
              <a:t>- Poisson Random Timer</a:t>
            </a:r>
            <a:endParaRPr sz="1000">
              <a:solidFill>
                <a:srgbClr val="4A4A62"/>
              </a:solidFill>
            </a:endParaRPr>
          </a:p>
          <a:p>
            <a:pPr indent="0" lvl="0" marL="0" rtl="0" algn="l">
              <a:spcBef>
                <a:spcPts val="0"/>
              </a:spcBef>
              <a:spcAft>
                <a:spcPts val="0"/>
              </a:spcAft>
              <a:buClr>
                <a:schemeClr val="dk1"/>
              </a:buClr>
              <a:buSzPts val="1100"/>
              <a:buFont typeface="Arial"/>
              <a:buNone/>
            </a:pPr>
            <a:r>
              <a:rPr lang="en" sz="1000">
                <a:solidFill>
                  <a:srgbClr val="4A4A62"/>
                </a:solidFill>
              </a:rPr>
              <a:t>- Constant Throughput Timer</a:t>
            </a:r>
            <a:endParaRPr sz="1000">
              <a:solidFill>
                <a:srgbClr val="4A4A62"/>
              </a:solidFill>
            </a:endParaRPr>
          </a:p>
          <a:p>
            <a:pPr indent="0" lvl="0" marL="0" rtl="0" algn="l">
              <a:spcBef>
                <a:spcPts val="0"/>
              </a:spcBef>
              <a:spcAft>
                <a:spcPts val="0"/>
              </a:spcAft>
              <a:buClr>
                <a:schemeClr val="dk1"/>
              </a:buClr>
              <a:buSzPts val="1100"/>
              <a:buFont typeface="Arial"/>
              <a:buNone/>
            </a:pPr>
            <a:r>
              <a:rPr lang="en" sz="1000">
                <a:solidFill>
                  <a:srgbClr val="4A4A62"/>
                </a:solidFill>
              </a:rPr>
              <a:t>- Synchronizing Timer</a:t>
            </a:r>
            <a:endParaRPr sz="1000">
              <a:solidFill>
                <a:srgbClr val="4A4A62"/>
              </a:solidFill>
            </a:endParaRPr>
          </a:p>
          <a:p>
            <a:pPr indent="0" lvl="0" marL="0" rtl="0" algn="l">
              <a:spcBef>
                <a:spcPts val="0"/>
              </a:spcBef>
              <a:spcAft>
                <a:spcPts val="0"/>
              </a:spcAft>
              <a:buClr>
                <a:schemeClr val="dk1"/>
              </a:buClr>
              <a:buSzPts val="1100"/>
              <a:buFont typeface="Arial"/>
              <a:buNone/>
            </a:pPr>
            <a:r>
              <a:rPr lang="en" sz="1000">
                <a:solidFill>
                  <a:srgbClr val="4A4A62"/>
                </a:solidFill>
              </a:rPr>
              <a:t>- BeanShell Timer</a:t>
            </a:r>
            <a:endParaRPr sz="1000">
              <a:solidFill>
                <a:srgbClr val="4A4A62"/>
              </a:solidFill>
            </a:endParaRPr>
          </a:p>
          <a:p>
            <a:pPr indent="0" lvl="0" marL="0" rtl="0" algn="l">
              <a:spcBef>
                <a:spcPts val="0"/>
              </a:spcBef>
              <a:spcAft>
                <a:spcPts val="0"/>
              </a:spcAft>
              <a:buClr>
                <a:schemeClr val="dk1"/>
              </a:buClr>
              <a:buSzPts val="1100"/>
              <a:buFont typeface="Arial"/>
              <a:buNone/>
            </a:pPr>
            <a:r>
              <a:rPr lang="en" sz="1000">
                <a:solidFill>
                  <a:srgbClr val="4A4A62"/>
                </a:solidFill>
              </a:rPr>
              <a:t>- BSF Timer</a:t>
            </a:r>
            <a:endParaRPr sz="1000">
              <a:solidFill>
                <a:srgbClr val="4A4A62"/>
              </a:solidFill>
            </a:endParaRPr>
          </a:p>
          <a:p>
            <a:pPr indent="0" lvl="0" marL="0" rtl="0" algn="l">
              <a:spcBef>
                <a:spcPts val="0"/>
              </a:spcBef>
              <a:spcAft>
                <a:spcPts val="0"/>
              </a:spcAft>
              <a:buClr>
                <a:schemeClr val="dk1"/>
              </a:buClr>
              <a:buSzPts val="1100"/>
              <a:buFont typeface="Arial"/>
              <a:buNone/>
            </a:pPr>
            <a:r>
              <a:rPr lang="en" sz="1000">
                <a:solidFill>
                  <a:srgbClr val="4A4A62"/>
                </a:solidFill>
              </a:rPr>
              <a:t>- JSR223 Timer</a:t>
            </a:r>
            <a:endParaRPr sz="1000">
              <a:solidFill>
                <a:srgbClr val="4A4A62"/>
              </a:solidFill>
            </a:endParaRPr>
          </a:p>
          <a:p>
            <a:pPr indent="0" lvl="0" marL="0" rtl="0" algn="l">
              <a:spcBef>
                <a:spcPts val="0"/>
              </a:spcBef>
              <a:spcAft>
                <a:spcPts val="0"/>
              </a:spcAft>
              <a:buNone/>
            </a:pPr>
            <a:r>
              <a:rPr lang="en" sz="1300">
                <a:solidFill>
                  <a:srgbClr val="4A4A62"/>
                </a:solidFill>
              </a:rPr>
              <a:t>Constant Timer and Uniform Random Timer - sufficient to cover 99% of test situations and encourage you to use them in your scripts. However if your think time simulation requirements are based on more complex mathematical and statistical distributions, you’re very welcome to get familiarized with the others.</a:t>
            </a:r>
            <a:endParaRPr sz="1300">
              <a:solidFill>
                <a:srgbClr val="4A4A62"/>
              </a:solidFill>
            </a:endParaRPr>
          </a:p>
          <a:p>
            <a:pPr indent="0" lvl="0" marL="0" rtl="0" algn="l">
              <a:spcBef>
                <a:spcPts val="1600"/>
              </a:spcBef>
              <a:spcAft>
                <a:spcPts val="1600"/>
              </a:spcAft>
              <a:buNone/>
            </a:pPr>
            <a:r>
              <a:rPr lang="en" sz="1300">
                <a:solidFill>
                  <a:srgbClr val="4A4A62"/>
                </a:solidFill>
              </a:rPr>
              <a:t>The Constant Timer can be used to pause each thread for the same “think time” between requests.</a:t>
            </a:r>
            <a:endParaRPr sz="1300">
              <a:solidFill>
                <a:srgbClr val="4A4A62"/>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9" name="Shape 209"/>
        <p:cNvGrpSpPr/>
        <p:nvPr/>
      </p:nvGrpSpPr>
      <p:grpSpPr>
        <a:xfrm>
          <a:off x="0" y="0"/>
          <a:ext cx="0" cy="0"/>
          <a:chOff x="0" y="0"/>
          <a:chExt cx="0" cy="0"/>
        </a:xfrm>
      </p:grpSpPr>
      <p:sp>
        <p:nvSpPr>
          <p:cNvPr id="210" name="Google Shape;210;p3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Jmeter Timers types: constant timer</a:t>
            </a:r>
            <a:endParaRPr/>
          </a:p>
        </p:txBody>
      </p:sp>
      <p:sp>
        <p:nvSpPr>
          <p:cNvPr id="211" name="Google Shape;211;p3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12" name="Google Shape;212;p37"/>
          <p:cNvPicPr preferRelativeResize="0"/>
          <p:nvPr/>
        </p:nvPicPr>
        <p:blipFill>
          <a:blip r:embed="rId3">
            <a:alphaModFix/>
          </a:blip>
          <a:stretch>
            <a:fillRect/>
          </a:stretch>
        </p:blipFill>
        <p:spPr>
          <a:xfrm>
            <a:off x="285750" y="1262070"/>
            <a:ext cx="5251250" cy="1604525"/>
          </a:xfrm>
          <a:prstGeom prst="rect">
            <a:avLst/>
          </a:prstGeom>
          <a:noFill/>
          <a:ln>
            <a:noFill/>
          </a:ln>
        </p:spPr>
      </p:pic>
      <p:pic>
        <p:nvPicPr>
          <p:cNvPr id="213" name="Google Shape;213;p37"/>
          <p:cNvPicPr preferRelativeResize="0"/>
          <p:nvPr/>
        </p:nvPicPr>
        <p:blipFill>
          <a:blip r:embed="rId4">
            <a:alphaModFix/>
          </a:blip>
          <a:stretch>
            <a:fillRect/>
          </a:stretch>
        </p:blipFill>
        <p:spPr>
          <a:xfrm>
            <a:off x="285750" y="3023738"/>
            <a:ext cx="8572500" cy="145732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7" name="Shape 217"/>
        <p:cNvGrpSpPr/>
        <p:nvPr/>
      </p:nvGrpSpPr>
      <p:grpSpPr>
        <a:xfrm>
          <a:off x="0" y="0"/>
          <a:ext cx="0" cy="0"/>
          <a:chOff x="0" y="0"/>
          <a:chExt cx="0" cy="0"/>
        </a:xfrm>
      </p:grpSpPr>
      <p:sp>
        <p:nvSpPr>
          <p:cNvPr id="218" name="Google Shape;218;p3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Jmeter timers types: Uniform Random Timer</a:t>
            </a:r>
            <a:endParaRPr/>
          </a:p>
        </p:txBody>
      </p:sp>
      <p:sp>
        <p:nvSpPr>
          <p:cNvPr id="219" name="Google Shape;219;p3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800">
                <a:solidFill>
                  <a:srgbClr val="4A4A62"/>
                </a:solidFill>
              </a:rPr>
              <a:t>The Uniform Random Timer pauses the thread by a factor of: </a:t>
            </a:r>
            <a:endParaRPr sz="800">
              <a:solidFill>
                <a:srgbClr val="4A4A62"/>
              </a:solidFill>
            </a:endParaRPr>
          </a:p>
          <a:p>
            <a:pPr indent="0" lvl="0" marL="0" rtl="0" algn="l">
              <a:spcBef>
                <a:spcPts val="0"/>
              </a:spcBef>
              <a:spcAft>
                <a:spcPts val="0"/>
              </a:spcAft>
              <a:buClr>
                <a:schemeClr val="dk1"/>
              </a:buClr>
              <a:buSzPts val="1100"/>
              <a:buFont typeface="Arial"/>
              <a:buNone/>
            </a:pPr>
            <a:r>
              <a:rPr lang="en" sz="800">
                <a:solidFill>
                  <a:srgbClr val="4A4A62"/>
                </a:solidFill>
              </a:rPr>
              <a:t>- The next pseudorandom uniformly-distributed value in range between 0.0 (inclusive) and 1.0 (exclusive)</a:t>
            </a:r>
            <a:endParaRPr sz="800">
              <a:solidFill>
                <a:srgbClr val="4A4A62"/>
              </a:solidFill>
            </a:endParaRPr>
          </a:p>
          <a:p>
            <a:pPr indent="0" lvl="0" marL="0" rtl="0" algn="l">
              <a:spcBef>
                <a:spcPts val="0"/>
              </a:spcBef>
              <a:spcAft>
                <a:spcPts val="0"/>
              </a:spcAft>
              <a:buClr>
                <a:schemeClr val="dk1"/>
              </a:buClr>
              <a:buSzPts val="1100"/>
              <a:buFont typeface="Arial"/>
              <a:buNone/>
            </a:pPr>
            <a:r>
              <a:rPr lang="en" sz="800">
                <a:solidFill>
                  <a:srgbClr val="4A4A62"/>
                </a:solidFill>
              </a:rPr>
              <a:t>- Multiplied by “Random Delay Maximum”</a:t>
            </a:r>
            <a:endParaRPr sz="800">
              <a:solidFill>
                <a:srgbClr val="4A4A62"/>
              </a:solidFill>
            </a:endParaRPr>
          </a:p>
          <a:p>
            <a:pPr indent="0" lvl="0" marL="0" rtl="0" algn="l">
              <a:spcBef>
                <a:spcPts val="0"/>
              </a:spcBef>
              <a:spcAft>
                <a:spcPts val="0"/>
              </a:spcAft>
              <a:buClr>
                <a:schemeClr val="dk1"/>
              </a:buClr>
              <a:buSzPts val="1100"/>
              <a:buFont typeface="Arial"/>
              <a:buNone/>
            </a:pPr>
            <a:r>
              <a:rPr lang="en" sz="800">
                <a:solidFill>
                  <a:srgbClr val="4A4A62"/>
                </a:solidFill>
              </a:rPr>
              <a:t>- Plus “Constant Delay Offset” </a:t>
            </a:r>
            <a:endParaRPr sz="800">
              <a:solidFill>
                <a:srgbClr val="4A4A62"/>
              </a:solidFill>
            </a:endParaRPr>
          </a:p>
          <a:p>
            <a:pPr indent="0" lvl="0" marL="0" rtl="0" algn="l">
              <a:spcBef>
                <a:spcPts val="0"/>
              </a:spcBef>
              <a:spcAft>
                <a:spcPts val="0"/>
              </a:spcAft>
              <a:buClr>
                <a:schemeClr val="dk1"/>
              </a:buClr>
              <a:buSzPts val="1100"/>
              <a:buFont typeface="Arial"/>
              <a:buNone/>
            </a:pPr>
            <a:r>
              <a:rPr lang="en" sz="800">
                <a:solidFill>
                  <a:srgbClr val="4A4A62"/>
                </a:solidFill>
              </a:rPr>
              <a:t>So the default configuration is: </a:t>
            </a:r>
            <a:endParaRPr sz="800">
              <a:solidFill>
                <a:srgbClr val="4A4A62"/>
              </a:solidFill>
            </a:endParaRPr>
          </a:p>
          <a:p>
            <a:pPr indent="0" lvl="0" marL="0" rtl="0" algn="l">
              <a:spcBef>
                <a:spcPts val="0"/>
              </a:spcBef>
              <a:spcAft>
                <a:spcPts val="0"/>
              </a:spcAft>
              <a:buClr>
                <a:schemeClr val="dk1"/>
              </a:buClr>
              <a:buSzPts val="1100"/>
              <a:buFont typeface="Arial"/>
              <a:buNone/>
            </a:pPr>
            <a:r>
              <a:rPr lang="en" sz="800">
                <a:solidFill>
                  <a:srgbClr val="4A4A62"/>
                </a:solidFill>
              </a:rPr>
              <a:t>- 100 Random Delay Maximum</a:t>
            </a:r>
            <a:endParaRPr sz="800">
              <a:solidFill>
                <a:srgbClr val="4A4A62"/>
              </a:solidFill>
            </a:endParaRPr>
          </a:p>
          <a:p>
            <a:pPr indent="0" lvl="0" marL="0" rtl="0" algn="l">
              <a:spcBef>
                <a:spcPts val="0"/>
              </a:spcBef>
              <a:spcAft>
                <a:spcPts val="0"/>
              </a:spcAft>
              <a:buClr>
                <a:schemeClr val="dk1"/>
              </a:buClr>
              <a:buSzPts val="1100"/>
              <a:buFont typeface="Arial"/>
              <a:buNone/>
            </a:pPr>
            <a:r>
              <a:rPr lang="en" sz="800">
                <a:solidFill>
                  <a:srgbClr val="4A4A62"/>
                </a:solidFill>
              </a:rPr>
              <a:t>- and 0 Constant Delay Offset</a:t>
            </a:r>
            <a:endParaRPr sz="800">
              <a:solidFill>
                <a:srgbClr val="4A4A62"/>
              </a:solidFill>
            </a:endParaRPr>
          </a:p>
          <a:p>
            <a:pPr indent="0" lvl="0" marL="0" rtl="0" algn="l">
              <a:spcBef>
                <a:spcPts val="0"/>
              </a:spcBef>
              <a:spcAft>
                <a:spcPts val="0"/>
              </a:spcAft>
              <a:buNone/>
            </a:pPr>
            <a:r>
              <a:t/>
            </a:r>
            <a:endParaRPr/>
          </a:p>
          <a:p>
            <a:pPr indent="0" lvl="0" marL="0" rtl="0" algn="l">
              <a:spcBef>
                <a:spcPts val="1600"/>
              </a:spcBef>
              <a:spcAft>
                <a:spcPts val="1600"/>
              </a:spcAft>
              <a:buNone/>
            </a:pPr>
            <a:r>
              <a:t/>
            </a:r>
            <a:endParaRPr/>
          </a:p>
        </p:txBody>
      </p:sp>
      <p:pic>
        <p:nvPicPr>
          <p:cNvPr id="220" name="Google Shape;220;p38"/>
          <p:cNvPicPr preferRelativeResize="0"/>
          <p:nvPr/>
        </p:nvPicPr>
        <p:blipFill>
          <a:blip r:embed="rId3">
            <a:alphaModFix/>
          </a:blip>
          <a:stretch>
            <a:fillRect/>
          </a:stretch>
        </p:blipFill>
        <p:spPr>
          <a:xfrm>
            <a:off x="415375" y="2270174"/>
            <a:ext cx="7604199" cy="24080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4" name="Shape 224"/>
        <p:cNvGrpSpPr/>
        <p:nvPr/>
      </p:nvGrpSpPr>
      <p:grpSpPr>
        <a:xfrm>
          <a:off x="0" y="0"/>
          <a:ext cx="0" cy="0"/>
          <a:chOff x="0" y="0"/>
          <a:chExt cx="0" cy="0"/>
        </a:xfrm>
      </p:grpSpPr>
      <p:sp>
        <p:nvSpPr>
          <p:cNvPr id="225" name="Google Shape;225;p3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Jmeter test plan structure</a:t>
            </a:r>
            <a:endParaRPr/>
          </a:p>
          <a:p>
            <a:pPr indent="0" lvl="0" marL="0" rtl="0" algn="l">
              <a:spcBef>
                <a:spcPts val="0"/>
              </a:spcBef>
              <a:spcAft>
                <a:spcPts val="0"/>
              </a:spcAft>
              <a:buNone/>
            </a:pPr>
            <a:r>
              <a:t/>
            </a:r>
            <a:endParaRPr/>
          </a:p>
        </p:txBody>
      </p:sp>
      <p:sp>
        <p:nvSpPr>
          <p:cNvPr id="226" name="Google Shape;226;p3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27" name="Google Shape;227;p39"/>
          <p:cNvPicPr preferRelativeResize="0"/>
          <p:nvPr/>
        </p:nvPicPr>
        <p:blipFill>
          <a:blip r:embed="rId3">
            <a:alphaModFix/>
          </a:blip>
          <a:stretch>
            <a:fillRect/>
          </a:stretch>
        </p:blipFill>
        <p:spPr>
          <a:xfrm>
            <a:off x="232675" y="946450"/>
            <a:ext cx="6722877" cy="408777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1" name="Shape 231"/>
        <p:cNvGrpSpPr/>
        <p:nvPr/>
      </p:nvGrpSpPr>
      <p:grpSpPr>
        <a:xfrm>
          <a:off x="0" y="0"/>
          <a:ext cx="0" cy="0"/>
          <a:chOff x="0" y="0"/>
          <a:chExt cx="0" cy="0"/>
        </a:xfrm>
      </p:grpSpPr>
      <p:sp>
        <p:nvSpPr>
          <p:cNvPr id="232" name="Google Shape;232;p4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Jmeter simple http request VS transaction controller</a:t>
            </a:r>
            <a:endParaRPr/>
          </a:p>
          <a:p>
            <a:pPr indent="0" lvl="0" marL="0" rtl="0" algn="l">
              <a:spcBef>
                <a:spcPts val="0"/>
              </a:spcBef>
              <a:spcAft>
                <a:spcPts val="0"/>
              </a:spcAft>
              <a:buNone/>
            </a:pPr>
            <a:r>
              <a:t/>
            </a:r>
            <a:endParaRPr/>
          </a:p>
        </p:txBody>
      </p:sp>
      <p:sp>
        <p:nvSpPr>
          <p:cNvPr id="233" name="Google Shape;233;p4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350">
                <a:solidFill>
                  <a:srgbClr val="222222"/>
                </a:solidFill>
                <a:highlight>
                  <a:srgbClr val="FFFFFF"/>
                </a:highlight>
              </a:rPr>
              <a:t>Transaction </a:t>
            </a:r>
            <a:r>
              <a:rPr lang="en" sz="1350">
                <a:solidFill>
                  <a:srgbClr val="222222"/>
                </a:solidFill>
                <a:highlight>
                  <a:srgbClr val="FFFFFF"/>
                </a:highlight>
              </a:rPr>
              <a:t>Controller: measures the </a:t>
            </a:r>
            <a:r>
              <a:rPr b="1" lang="en" sz="1350">
                <a:solidFill>
                  <a:srgbClr val="222222"/>
                </a:solidFill>
                <a:highlight>
                  <a:srgbClr val="FFFFFF"/>
                </a:highlight>
              </a:rPr>
              <a:t>overall time</a:t>
            </a:r>
            <a:r>
              <a:rPr lang="en" sz="1350">
                <a:solidFill>
                  <a:srgbClr val="222222"/>
                </a:solidFill>
                <a:highlight>
                  <a:srgbClr val="FFFFFF"/>
                </a:highlight>
              </a:rPr>
              <a:t> taken to </a:t>
            </a:r>
            <a:r>
              <a:rPr b="1" lang="en" sz="1350">
                <a:solidFill>
                  <a:srgbClr val="222222"/>
                </a:solidFill>
                <a:highlight>
                  <a:srgbClr val="FFFFFF"/>
                </a:highlight>
              </a:rPr>
              <a:t>finish</a:t>
            </a:r>
            <a:r>
              <a:rPr lang="en" sz="1350">
                <a:solidFill>
                  <a:srgbClr val="222222"/>
                </a:solidFill>
                <a:highlight>
                  <a:srgbClr val="FFFFFF"/>
                </a:highlight>
              </a:rPr>
              <a:t> a test execution</a:t>
            </a:r>
            <a:endParaRPr sz="1350">
              <a:solidFill>
                <a:srgbClr val="222222"/>
              </a:solidFill>
              <a:highlight>
                <a:srgbClr val="FFFFFF"/>
              </a:highlight>
            </a:endParaRPr>
          </a:p>
          <a:p>
            <a:pPr indent="0" lvl="0" marL="0" rtl="0" algn="l">
              <a:spcBef>
                <a:spcPts val="1600"/>
              </a:spcBef>
              <a:spcAft>
                <a:spcPts val="0"/>
              </a:spcAft>
              <a:buNone/>
            </a:pPr>
            <a:r>
              <a:t/>
            </a:r>
            <a:endParaRPr sz="1350">
              <a:solidFill>
                <a:srgbClr val="222222"/>
              </a:solidFill>
              <a:highlight>
                <a:srgbClr val="FFFFFF"/>
              </a:highlight>
            </a:endParaRPr>
          </a:p>
          <a:p>
            <a:pPr indent="0" lvl="0" marL="0" rtl="0" algn="l">
              <a:spcBef>
                <a:spcPts val="1600"/>
              </a:spcBef>
              <a:spcAft>
                <a:spcPts val="1600"/>
              </a:spcAft>
              <a:buNone/>
            </a:pPr>
            <a:r>
              <a:rPr lang="en" sz="1350">
                <a:solidFill>
                  <a:srgbClr val="222222"/>
                </a:solidFill>
                <a:highlight>
                  <a:srgbClr val="FFFFFF"/>
                </a:highlight>
              </a:rPr>
              <a:t>Simple http request: implies execution of a single HTTP request and measurement of this executed request</a:t>
            </a:r>
            <a:endParaRPr sz="1350">
              <a:solidFill>
                <a:srgbClr val="222222"/>
              </a:solidFill>
              <a:highlight>
                <a:srgbClr val="FFFFFF"/>
              </a:highlight>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7" name="Shape 237"/>
        <p:cNvGrpSpPr/>
        <p:nvPr/>
      </p:nvGrpSpPr>
      <p:grpSpPr>
        <a:xfrm>
          <a:off x="0" y="0"/>
          <a:ext cx="0" cy="0"/>
          <a:chOff x="0" y="0"/>
          <a:chExt cx="0" cy="0"/>
        </a:xfrm>
      </p:grpSpPr>
      <p:sp>
        <p:nvSpPr>
          <p:cNvPr id="238" name="Google Shape;238;p4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Jmeter. Different ways to debug scenario</a:t>
            </a:r>
            <a:endParaRPr/>
          </a:p>
        </p:txBody>
      </p:sp>
      <p:sp>
        <p:nvSpPr>
          <p:cNvPr id="239" name="Google Shape;239;p4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00" u="sng">
                <a:solidFill>
                  <a:schemeClr val="hlink"/>
                </a:solidFill>
                <a:hlinkClick r:id="rId3"/>
              </a:rPr>
              <a:t>https://octoperf.com/blog/2018/05/04/debug-jmeter-script/</a:t>
            </a:r>
            <a:endParaRPr/>
          </a:p>
          <a:p>
            <a:pPr indent="0" lvl="0" marL="0" rtl="0" algn="l">
              <a:spcBef>
                <a:spcPts val="1600"/>
              </a:spcBef>
              <a:spcAft>
                <a:spcPts val="0"/>
              </a:spcAft>
              <a:buNone/>
            </a:pPr>
            <a:r>
              <a:rPr lang="en" sz="1000"/>
              <a:t>Key debug components: </a:t>
            </a:r>
            <a:endParaRPr sz="1000"/>
          </a:p>
          <a:p>
            <a:pPr indent="-292100" lvl="0" marL="457200" rtl="0" algn="l">
              <a:lnSpc>
                <a:spcPct val="130000"/>
              </a:lnSpc>
              <a:spcBef>
                <a:spcPts val="1800"/>
              </a:spcBef>
              <a:spcAft>
                <a:spcPts val="0"/>
              </a:spcAft>
              <a:buClr>
                <a:srgbClr val="455A64"/>
              </a:buClr>
              <a:buSzPts val="1000"/>
              <a:buFont typeface="Montserrat"/>
              <a:buChar char="●"/>
            </a:pPr>
            <a:r>
              <a:rPr lang="en" sz="1000">
                <a:solidFill>
                  <a:srgbClr val="455A64"/>
                </a:solidFill>
                <a:highlight>
                  <a:srgbClr val="FFFFFF"/>
                </a:highlight>
                <a:latin typeface="Montserrat"/>
                <a:ea typeface="Montserrat"/>
                <a:cs typeface="Montserrat"/>
                <a:sym typeface="Montserrat"/>
              </a:rPr>
              <a:t>View Results Tree (</a:t>
            </a:r>
            <a:r>
              <a:rPr lang="en" sz="1150">
                <a:solidFill>
                  <a:srgbClr val="CC8006"/>
                </a:solidFill>
                <a:highlight>
                  <a:srgbClr val="F7F7F7"/>
                </a:highlight>
                <a:latin typeface="Courier New"/>
                <a:ea typeface="Courier New"/>
                <a:cs typeface="Courier New"/>
                <a:sym typeface="Courier New"/>
              </a:rPr>
              <a:t>Add &gt; Listener &gt; View Results Tree)</a:t>
            </a:r>
            <a:endParaRPr sz="1000">
              <a:solidFill>
                <a:srgbClr val="455A64"/>
              </a:solidFill>
              <a:highlight>
                <a:srgbClr val="FFFFFF"/>
              </a:highlight>
              <a:latin typeface="Montserrat"/>
              <a:ea typeface="Montserrat"/>
              <a:cs typeface="Montserrat"/>
              <a:sym typeface="Montserrat"/>
            </a:endParaRPr>
          </a:p>
          <a:p>
            <a:pPr indent="-292100" lvl="0" marL="457200" rtl="0" algn="l">
              <a:lnSpc>
                <a:spcPct val="130000"/>
              </a:lnSpc>
              <a:spcBef>
                <a:spcPts val="0"/>
              </a:spcBef>
              <a:spcAft>
                <a:spcPts val="0"/>
              </a:spcAft>
              <a:buClr>
                <a:srgbClr val="455A64"/>
              </a:buClr>
              <a:buSzPts val="1000"/>
              <a:buFont typeface="Montserrat"/>
              <a:buChar char="●"/>
            </a:pPr>
            <a:r>
              <a:rPr lang="en" sz="1000">
                <a:solidFill>
                  <a:srgbClr val="455A64"/>
                </a:solidFill>
                <a:highlight>
                  <a:srgbClr val="FFFFFF"/>
                </a:highlight>
                <a:latin typeface="Montserrat"/>
                <a:ea typeface="Montserrat"/>
                <a:cs typeface="Montserrat"/>
                <a:sym typeface="Montserrat"/>
              </a:rPr>
              <a:t>Debug Sampler </a:t>
            </a:r>
            <a:r>
              <a:rPr lang="en" sz="1150">
                <a:solidFill>
                  <a:srgbClr val="CC8006"/>
                </a:solidFill>
                <a:highlight>
                  <a:srgbClr val="F7F7F7"/>
                </a:highlight>
                <a:latin typeface="Courier New"/>
                <a:ea typeface="Courier New"/>
                <a:cs typeface="Courier New"/>
                <a:sym typeface="Courier New"/>
              </a:rPr>
              <a:t>Add &gt; Sampler &gt; Debug Sampler</a:t>
            </a:r>
            <a:endParaRPr sz="1000">
              <a:solidFill>
                <a:srgbClr val="455A64"/>
              </a:solidFill>
              <a:highlight>
                <a:srgbClr val="FFFFFF"/>
              </a:highlight>
              <a:latin typeface="Montserrat"/>
              <a:ea typeface="Montserrat"/>
              <a:cs typeface="Montserrat"/>
              <a:sym typeface="Montserrat"/>
            </a:endParaRPr>
          </a:p>
          <a:p>
            <a:pPr indent="-292100" lvl="0" marL="457200" rtl="0" algn="l">
              <a:lnSpc>
                <a:spcPct val="130000"/>
              </a:lnSpc>
              <a:spcBef>
                <a:spcPts val="0"/>
              </a:spcBef>
              <a:spcAft>
                <a:spcPts val="0"/>
              </a:spcAft>
              <a:buClr>
                <a:srgbClr val="455A64"/>
              </a:buClr>
              <a:buSzPts val="1000"/>
              <a:buFont typeface="Montserrat"/>
              <a:buChar char="●"/>
            </a:pPr>
            <a:r>
              <a:rPr lang="en" sz="1000">
                <a:solidFill>
                  <a:srgbClr val="455A64"/>
                </a:solidFill>
                <a:highlight>
                  <a:srgbClr val="FFFFFF"/>
                </a:highlight>
                <a:latin typeface="Montserrat"/>
                <a:ea typeface="Montserrat"/>
                <a:cs typeface="Montserrat"/>
                <a:sym typeface="Montserrat"/>
              </a:rPr>
              <a:t>JMeter Logs Viewer</a:t>
            </a:r>
            <a:endParaRPr sz="1000">
              <a:solidFill>
                <a:srgbClr val="455A64"/>
              </a:solidFill>
              <a:highlight>
                <a:srgbClr val="FFFFFF"/>
              </a:highlight>
              <a:latin typeface="Montserrat"/>
              <a:ea typeface="Montserrat"/>
              <a:cs typeface="Montserrat"/>
              <a:sym typeface="Montserrat"/>
            </a:endParaRPr>
          </a:p>
          <a:p>
            <a:pPr indent="-292100" lvl="0" marL="457200" rtl="0" algn="l">
              <a:lnSpc>
                <a:spcPct val="130000"/>
              </a:lnSpc>
              <a:spcBef>
                <a:spcPts val="0"/>
              </a:spcBef>
              <a:spcAft>
                <a:spcPts val="0"/>
              </a:spcAft>
              <a:buClr>
                <a:srgbClr val="455A64"/>
              </a:buClr>
              <a:buSzPts val="1000"/>
              <a:buFont typeface="Montserrat"/>
              <a:buChar char="●"/>
            </a:pPr>
            <a:r>
              <a:rPr lang="en" sz="1000">
                <a:solidFill>
                  <a:srgbClr val="455A64"/>
                </a:solidFill>
                <a:highlight>
                  <a:srgbClr val="FFFFFF"/>
                </a:highlight>
                <a:latin typeface="Montserrat"/>
                <a:ea typeface="Montserrat"/>
                <a:cs typeface="Montserrat"/>
                <a:sym typeface="Montserrat"/>
              </a:rPr>
              <a:t>Dummy Sampler (The Dummy Sampler is a powerful sampler: it can generate fake results with the content user wants.)</a:t>
            </a:r>
            <a:endParaRPr sz="1000">
              <a:solidFill>
                <a:srgbClr val="455A64"/>
              </a:solidFill>
              <a:highlight>
                <a:srgbClr val="FFFFFF"/>
              </a:highlight>
              <a:latin typeface="Montserrat"/>
              <a:ea typeface="Montserrat"/>
              <a:cs typeface="Montserrat"/>
              <a:sym typeface="Montserrat"/>
            </a:endParaRPr>
          </a:p>
          <a:p>
            <a:pPr indent="0" lvl="0" marL="457200" rtl="0" algn="l">
              <a:lnSpc>
                <a:spcPct val="130000"/>
              </a:lnSpc>
              <a:spcBef>
                <a:spcPts val="1800"/>
              </a:spcBef>
              <a:spcAft>
                <a:spcPts val="0"/>
              </a:spcAft>
              <a:buNone/>
            </a:pPr>
            <a:r>
              <a:t/>
            </a:r>
            <a:endParaRPr sz="1000">
              <a:solidFill>
                <a:srgbClr val="455A64"/>
              </a:solidFill>
              <a:highlight>
                <a:srgbClr val="FFFFFF"/>
              </a:highlight>
              <a:latin typeface="Montserrat"/>
              <a:ea typeface="Montserrat"/>
              <a:cs typeface="Montserrat"/>
              <a:sym typeface="Montserrat"/>
            </a:endParaRPr>
          </a:p>
          <a:p>
            <a:pPr indent="0" lvl="0" marL="0" rtl="0" algn="l">
              <a:spcBef>
                <a:spcPts val="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 name="Shape 64"/>
        <p:cNvGrpSpPr/>
        <p:nvPr/>
      </p:nvGrpSpPr>
      <p:grpSpPr>
        <a:xfrm>
          <a:off x="0" y="0"/>
          <a:ext cx="0" cy="0"/>
          <a:chOff x="0" y="0"/>
          <a:chExt cx="0" cy="0"/>
        </a:xfrm>
      </p:grpSpPr>
      <p:sp>
        <p:nvSpPr>
          <p:cNvPr id="65" name="Google Shape;65;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Jmeter distributive .zip	</a:t>
            </a:r>
            <a:endParaRPr/>
          </a:p>
        </p:txBody>
      </p:sp>
      <p:sp>
        <p:nvSpPr>
          <p:cNvPr id="66" name="Google Shape;66;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Download .zip archive and extract</a:t>
            </a:r>
            <a:endParaRPr/>
          </a:p>
          <a:p>
            <a:pPr indent="0" lvl="0" marL="0" rtl="0" algn="l">
              <a:spcBef>
                <a:spcPts val="1600"/>
              </a:spcBef>
              <a:spcAft>
                <a:spcPts val="1600"/>
              </a:spcAft>
              <a:buNone/>
            </a:pPr>
            <a:r>
              <a:t/>
            </a:r>
            <a:endParaRPr/>
          </a:p>
        </p:txBody>
      </p:sp>
      <p:pic>
        <p:nvPicPr>
          <p:cNvPr id="67" name="Google Shape;67;p15"/>
          <p:cNvPicPr preferRelativeResize="0"/>
          <p:nvPr/>
        </p:nvPicPr>
        <p:blipFill>
          <a:blip r:embed="rId3">
            <a:alphaModFix/>
          </a:blip>
          <a:stretch>
            <a:fillRect/>
          </a:stretch>
        </p:blipFill>
        <p:spPr>
          <a:xfrm>
            <a:off x="441174" y="1054750"/>
            <a:ext cx="6455627" cy="377365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3" name="Shape 243"/>
        <p:cNvGrpSpPr/>
        <p:nvPr/>
      </p:nvGrpSpPr>
      <p:grpSpPr>
        <a:xfrm>
          <a:off x="0" y="0"/>
          <a:ext cx="0" cy="0"/>
          <a:chOff x="0" y="0"/>
          <a:chExt cx="0" cy="0"/>
        </a:xfrm>
      </p:grpSpPr>
      <p:sp>
        <p:nvSpPr>
          <p:cNvPr id="244" name="Google Shape;244;p4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Jmeter Cookie Manager. Overview</a:t>
            </a:r>
            <a:endParaRPr/>
          </a:p>
        </p:txBody>
      </p:sp>
      <p:sp>
        <p:nvSpPr>
          <p:cNvPr id="245" name="Google Shape;245;p4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00" u="sng">
                <a:solidFill>
                  <a:schemeClr val="hlink"/>
                </a:solidFill>
                <a:hlinkClick r:id="rId3"/>
              </a:rPr>
              <a:t>https://www.blazemeter.com/blog/modifying-cookies-in-jmeter-with-groovy</a:t>
            </a:r>
            <a:endParaRPr/>
          </a:p>
          <a:p>
            <a:pPr indent="0" lvl="0" marL="0" rtl="0" algn="l">
              <a:spcBef>
                <a:spcPts val="0"/>
              </a:spcBef>
              <a:spcAft>
                <a:spcPts val="0"/>
              </a:spcAft>
              <a:buNone/>
            </a:pPr>
            <a:r>
              <a:rPr lang="en" sz="1100" u="sng">
                <a:solidFill>
                  <a:schemeClr val="hlink"/>
                </a:solidFill>
                <a:hlinkClick r:id="rId4"/>
              </a:rPr>
              <a:t>https://stackoverflow.com/questions/29615847/jmeter-changing-a-cookies-value-during-a-test</a:t>
            </a:r>
            <a:endParaRPr/>
          </a:p>
          <a:p>
            <a:pPr indent="0" lvl="0" marL="0" rtl="0" algn="l">
              <a:spcBef>
                <a:spcPts val="0"/>
              </a:spcBef>
              <a:spcAft>
                <a:spcPts val="0"/>
              </a:spcAft>
              <a:buNone/>
            </a:pPr>
            <a:r>
              <a:rPr lang="en" sz="1100" u="sng">
                <a:solidFill>
                  <a:schemeClr val="hlink"/>
                </a:solidFill>
                <a:hlinkClick r:id="rId5"/>
              </a:rPr>
              <a:t>https://jmeter.apache.org/api/org/apache/jmeter/protocol/http/control/CookieManager.html</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sz="1200"/>
              <a:t>The HTTP Cookie Manager element has three functions:</a:t>
            </a:r>
            <a:endParaRPr sz="1200"/>
          </a:p>
          <a:p>
            <a:pPr indent="0" lvl="0" marL="0" rtl="0" algn="l">
              <a:spcBef>
                <a:spcPts val="0"/>
              </a:spcBef>
              <a:spcAft>
                <a:spcPts val="0"/>
              </a:spcAft>
              <a:buNone/>
            </a:pPr>
            <a:r>
              <a:rPr lang="en" sz="1200"/>
              <a:t>1. The cookie manager stores and sends cookies just like a web browser.</a:t>
            </a:r>
            <a:endParaRPr sz="1200"/>
          </a:p>
          <a:p>
            <a:pPr indent="0" lvl="0" marL="0" rtl="0" algn="l">
              <a:spcBef>
                <a:spcPts val="0"/>
              </a:spcBef>
              <a:spcAft>
                <a:spcPts val="0"/>
              </a:spcAft>
              <a:buClr>
                <a:schemeClr val="dk1"/>
              </a:buClr>
              <a:buSzPts val="1100"/>
              <a:buFont typeface="Arial"/>
              <a:buNone/>
            </a:pPr>
            <a:r>
              <a:rPr lang="en" sz="1200"/>
              <a:t> Each JMeter thread has its own "cookie storage area". So, if you are testing a web site that uses a cookie for storing information for particular sessions then each JMeter thread will have its own session. **Note that such cookies do not appear on the Cookie Manager display, but they can be seen using the View Results Tree Listener.</a:t>
            </a:r>
            <a:endParaRPr sz="1200"/>
          </a:p>
          <a:p>
            <a:pPr indent="0" lvl="0" marL="0" rtl="0" algn="l">
              <a:spcBef>
                <a:spcPts val="0"/>
              </a:spcBef>
              <a:spcAft>
                <a:spcPts val="0"/>
              </a:spcAft>
              <a:buClr>
                <a:schemeClr val="dk1"/>
              </a:buClr>
              <a:buSzPts val="1100"/>
              <a:buFont typeface="Arial"/>
              <a:buNone/>
            </a:pPr>
            <a:r>
              <a:rPr lang="en" sz="1200"/>
              <a:t>2. Received Cookies can be stored as JMeter thread variables (versions of JMeter 2.3.2+ no longer do this by default). </a:t>
            </a:r>
            <a:endParaRPr sz="1200"/>
          </a:p>
          <a:p>
            <a:pPr indent="0" lvl="0" marL="0" rtl="0" algn="l">
              <a:spcBef>
                <a:spcPts val="0"/>
              </a:spcBef>
              <a:spcAft>
                <a:spcPts val="0"/>
              </a:spcAft>
              <a:buClr>
                <a:schemeClr val="dk1"/>
              </a:buClr>
              <a:buSzPts val="1100"/>
              <a:buFont typeface="Arial"/>
              <a:buNone/>
            </a:pPr>
            <a:r>
              <a:rPr lang="en" sz="1200"/>
              <a:t>To save cookies as variables, define the property "CookieManager.save.cookies=true".  The names of the cookies contain the prefix "COOKIE_" before they are stored (this avoids accidental corruption of local variables). To revert to the original behavior, define the property "CookieManager.name.prefix= " (with one or more spaces). If enabled, the value of a cookie with the name TEST can be referred to as ${COOKIE_TEST}.</a:t>
            </a:r>
            <a:endParaRPr sz="1200"/>
          </a:p>
          <a:p>
            <a:pPr indent="0" lvl="0" marL="0" rtl="0" algn="l">
              <a:spcBef>
                <a:spcPts val="0"/>
              </a:spcBef>
              <a:spcAft>
                <a:spcPts val="0"/>
              </a:spcAft>
              <a:buClr>
                <a:schemeClr val="dk1"/>
              </a:buClr>
              <a:buSzPts val="1100"/>
              <a:buFont typeface="Arial"/>
              <a:buNone/>
            </a:pPr>
            <a:r>
              <a:rPr lang="en" sz="1200"/>
              <a:t>3. Manually add a cookie to the Cookie Manager.</a:t>
            </a:r>
            <a:endParaRPr sz="1200"/>
          </a:p>
          <a:p>
            <a:pPr indent="0" lvl="0" marL="0" rtl="0" algn="l">
              <a:spcBef>
                <a:spcPts val="0"/>
              </a:spcBef>
              <a:spcAft>
                <a:spcPts val="0"/>
              </a:spcAft>
              <a:buNone/>
            </a:pPr>
            <a:r>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9" name="Shape 249"/>
        <p:cNvGrpSpPr/>
        <p:nvPr/>
      </p:nvGrpSpPr>
      <p:grpSpPr>
        <a:xfrm>
          <a:off x="0" y="0"/>
          <a:ext cx="0" cy="0"/>
          <a:chOff x="0" y="0"/>
          <a:chExt cx="0" cy="0"/>
        </a:xfrm>
      </p:grpSpPr>
      <p:sp>
        <p:nvSpPr>
          <p:cNvPr id="250" name="Google Shape;250;p4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2200"/>
              <a:t>Jmeter Cookie Manager. Custom cookie added via Beanshell</a:t>
            </a:r>
            <a:endParaRPr sz="2200"/>
          </a:p>
        </p:txBody>
      </p:sp>
      <p:sp>
        <p:nvSpPr>
          <p:cNvPr id="251" name="Google Shape;251;p4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50">
                <a:solidFill>
                  <a:srgbClr val="242729"/>
                </a:solidFill>
                <a:highlight>
                  <a:srgbClr val="FFFFFF"/>
                </a:highlight>
              </a:rPr>
              <a:t>One </a:t>
            </a:r>
            <a:r>
              <a:rPr lang="en" sz="1150">
                <a:solidFill>
                  <a:srgbClr val="242729"/>
                </a:solidFill>
                <a:highlight>
                  <a:srgbClr val="FFFFFF"/>
                </a:highlight>
              </a:rPr>
              <a:t>can use Beanshell scripting for cookies manipulation as:</a:t>
            </a:r>
            <a:endParaRPr sz="1150">
              <a:solidFill>
                <a:srgbClr val="242729"/>
              </a:solidFill>
              <a:highlight>
                <a:srgbClr val="FFFFFF"/>
              </a:highlight>
            </a:endParaRPr>
          </a:p>
          <a:p>
            <a:pPr indent="-301625" lvl="0" marL="749300" rtl="0" algn="l">
              <a:spcBef>
                <a:spcPts val="1600"/>
              </a:spcBef>
              <a:spcAft>
                <a:spcPts val="0"/>
              </a:spcAft>
              <a:buClr>
                <a:srgbClr val="242729"/>
              </a:buClr>
              <a:buSzPts val="1150"/>
              <a:buAutoNum type="arabicPeriod"/>
            </a:pPr>
            <a:r>
              <a:rPr lang="en" sz="1150">
                <a:solidFill>
                  <a:srgbClr val="242729"/>
                </a:solidFill>
                <a:highlight>
                  <a:srgbClr val="FFFFFF"/>
                </a:highlight>
              </a:rPr>
              <a:t>Add a </a:t>
            </a:r>
            <a:r>
              <a:rPr lang="en" sz="1150" u="sng">
                <a:solidFill>
                  <a:schemeClr val="hlink"/>
                </a:solidFill>
                <a:highlight>
                  <a:srgbClr val="FFFFFF"/>
                </a:highlight>
                <a:hlinkClick r:id="rId3"/>
              </a:rPr>
              <a:t>Beanshell PreProcessor</a:t>
            </a:r>
            <a:r>
              <a:rPr lang="en" sz="1150">
                <a:solidFill>
                  <a:srgbClr val="242729"/>
                </a:solidFill>
                <a:highlight>
                  <a:srgbClr val="FFFFFF"/>
                </a:highlight>
              </a:rPr>
              <a:t> to your HTTP Request</a:t>
            </a:r>
            <a:endParaRPr sz="1150">
              <a:solidFill>
                <a:srgbClr val="242729"/>
              </a:solidFill>
              <a:highlight>
                <a:srgbClr val="FFFFFF"/>
              </a:highlight>
            </a:endParaRPr>
          </a:p>
          <a:p>
            <a:pPr indent="-301625" lvl="0" marL="749300" rtl="0" algn="l">
              <a:spcBef>
                <a:spcPts val="0"/>
              </a:spcBef>
              <a:spcAft>
                <a:spcPts val="0"/>
              </a:spcAft>
              <a:buClr>
                <a:srgbClr val="242729"/>
              </a:buClr>
              <a:buSzPts val="1150"/>
              <a:buAutoNum type="arabicPeriod"/>
            </a:pPr>
            <a:r>
              <a:rPr lang="en" sz="1150">
                <a:solidFill>
                  <a:srgbClr val="242729"/>
                </a:solidFill>
                <a:highlight>
                  <a:srgbClr val="FFFFFF"/>
                </a:highlight>
              </a:rPr>
              <a:t>Put the following code into the PreProcessor's "Script" area:</a:t>
            </a:r>
            <a:br>
              <a:rPr lang="en" sz="1150">
                <a:solidFill>
                  <a:srgbClr val="242729"/>
                </a:solidFill>
                <a:highlight>
                  <a:srgbClr val="FFFFFF"/>
                </a:highlight>
              </a:rPr>
            </a:br>
            <a:r>
              <a:rPr lang="en" sz="1000">
                <a:solidFill>
                  <a:srgbClr val="242729"/>
                </a:solidFill>
                <a:highlight>
                  <a:srgbClr val="FFFFFF"/>
                </a:highlight>
                <a:latin typeface="Consolas"/>
                <a:ea typeface="Consolas"/>
                <a:cs typeface="Consolas"/>
                <a:sym typeface="Consolas"/>
              </a:rPr>
              <a:t>import org.apache.jmeter.protocol.http.control.Cookie; import org.apache.jmeter.protocol.http.control.CookieManager; CookieManager manager = sampler.getCookieManager(); for (int i = 0; i &lt; manager.getCookieCount(); i++) { Cookie cookie = manager.get(i); if (cookie.getName().equals("MYID")) { cookie.setValue(vars.get("foo")); manager.remove(i); manager.add(cookie); break; } }</a:t>
            </a:r>
            <a:endParaRPr sz="1000">
              <a:solidFill>
                <a:srgbClr val="242729"/>
              </a:solidFill>
              <a:highlight>
                <a:srgbClr val="FFFFFF"/>
              </a:highlight>
              <a:latin typeface="Consolas"/>
              <a:ea typeface="Consolas"/>
              <a:cs typeface="Consolas"/>
              <a:sym typeface="Consolas"/>
            </a:endParaRPr>
          </a:p>
          <a:p>
            <a:pPr indent="0" lvl="0" marL="0" rtl="0" algn="l">
              <a:spcBef>
                <a:spcPts val="2200"/>
              </a:spcBef>
              <a:spcAft>
                <a:spcPts val="0"/>
              </a:spcAft>
              <a:buClr>
                <a:schemeClr val="dk1"/>
              </a:buClr>
              <a:buSzPts val="1100"/>
              <a:buFont typeface="Arial"/>
              <a:buNone/>
            </a:pPr>
            <a:r>
              <a:rPr lang="en" sz="1150">
                <a:solidFill>
                  <a:srgbClr val="242729"/>
                </a:solidFill>
                <a:highlight>
                  <a:srgbClr val="FFFFFF"/>
                </a:highlight>
              </a:rPr>
              <a:t>Above code will substitute "MYID" cookie value with "foo" JMeter Variable value via direct calls to </a:t>
            </a:r>
            <a:r>
              <a:rPr lang="en" sz="1150" u="sng">
                <a:solidFill>
                  <a:schemeClr val="hlink"/>
                </a:solidFill>
                <a:highlight>
                  <a:srgbClr val="FFFFFF"/>
                </a:highlight>
                <a:hlinkClick r:id="rId4"/>
              </a:rPr>
              <a:t>CookieManager</a:t>
            </a:r>
            <a:r>
              <a:rPr lang="en" sz="1150">
                <a:solidFill>
                  <a:srgbClr val="242729"/>
                </a:solidFill>
                <a:highlight>
                  <a:srgbClr val="FFFFFF"/>
                </a:highlight>
              </a:rPr>
              <a:t> class (see API documentation for all possible methods and fields)</a:t>
            </a:r>
            <a:endParaRPr sz="1150">
              <a:solidFill>
                <a:srgbClr val="242729"/>
              </a:solidFill>
              <a:highlight>
                <a:srgbClr val="FFFFFF"/>
              </a:highlight>
            </a:endParaRPr>
          </a:p>
          <a:p>
            <a:pPr indent="0" lvl="0" marL="0" rtl="0" algn="l">
              <a:spcBef>
                <a:spcPts val="1100"/>
              </a:spcBef>
              <a:spcAft>
                <a:spcPts val="0"/>
              </a:spcAft>
              <a:buClr>
                <a:schemeClr val="dk1"/>
              </a:buClr>
              <a:buSzPts val="1100"/>
              <a:buFont typeface="Arial"/>
              <a:buNone/>
            </a:pPr>
            <a:r>
              <a:rPr lang="en" sz="1150">
                <a:solidFill>
                  <a:srgbClr val="242729"/>
                </a:solidFill>
                <a:highlight>
                  <a:srgbClr val="FFFFFF"/>
                </a:highlight>
              </a:rPr>
              <a:t>Check out </a:t>
            </a:r>
            <a:r>
              <a:rPr lang="en" sz="1100" u="sng">
                <a:solidFill>
                  <a:schemeClr val="hlink"/>
                </a:solidFill>
                <a:hlinkClick r:id="rId5"/>
              </a:rPr>
              <a:t>https://www.blazemeter.com/blog/how-use-beanshell-jmeters-favorite-built-component</a:t>
            </a:r>
            <a:r>
              <a:rPr lang="en" sz="1150">
                <a:solidFill>
                  <a:srgbClr val="242729"/>
                </a:solidFill>
                <a:highlight>
                  <a:srgbClr val="FFFFFF"/>
                </a:highlight>
              </a:rPr>
              <a:t> guide for advanced information on Beanshell scripting in Apache JMeter.</a:t>
            </a:r>
            <a:endParaRPr sz="1150">
              <a:solidFill>
                <a:srgbClr val="242729"/>
              </a:solidFill>
              <a:highlight>
                <a:srgbClr val="FFFFFF"/>
              </a:highlight>
            </a:endParaRPr>
          </a:p>
          <a:p>
            <a:pPr indent="0" lvl="0" marL="0" rtl="0" algn="l">
              <a:spcBef>
                <a:spcPts val="1100"/>
              </a:spcBef>
              <a:spcAft>
                <a:spcPts val="1600"/>
              </a:spcAft>
              <a:buNone/>
            </a:pPr>
            <a:r>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5" name="Shape 255"/>
        <p:cNvGrpSpPr/>
        <p:nvPr/>
      </p:nvGrpSpPr>
      <p:grpSpPr>
        <a:xfrm>
          <a:off x="0" y="0"/>
          <a:ext cx="0" cy="0"/>
          <a:chOff x="0" y="0"/>
          <a:chExt cx="0" cy="0"/>
        </a:xfrm>
      </p:grpSpPr>
      <p:sp>
        <p:nvSpPr>
          <p:cNvPr id="256" name="Google Shape;256;p4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2200"/>
              <a:t>Jmeter Cookie Manager. Cookie manager init (extraction)</a:t>
            </a:r>
            <a:endParaRPr/>
          </a:p>
        </p:txBody>
      </p:sp>
      <p:sp>
        <p:nvSpPr>
          <p:cNvPr id="257" name="Google Shape;257;p4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150">
                <a:solidFill>
                  <a:srgbClr val="242729"/>
                </a:solidFill>
                <a:highlight>
                  <a:srgbClr val="FFFFFF"/>
                </a:highlight>
              </a:rPr>
              <a:t>If you trying to get cookie manager from the parent sampler in the Beanshell </a:t>
            </a:r>
            <a:r>
              <a:rPr b="1" lang="en" sz="1150">
                <a:solidFill>
                  <a:srgbClr val="242729"/>
                </a:solidFill>
                <a:highlight>
                  <a:srgbClr val="FFFFFF"/>
                </a:highlight>
              </a:rPr>
              <a:t>PostProcessor</a:t>
            </a:r>
            <a:r>
              <a:rPr lang="en" sz="1150">
                <a:solidFill>
                  <a:srgbClr val="242729"/>
                </a:solidFill>
                <a:highlight>
                  <a:srgbClr val="FFFFFF"/>
                </a:highlight>
              </a:rPr>
              <a:t> - you need to use </a:t>
            </a:r>
            <a:r>
              <a:rPr b="1" lang="en" sz="1150">
                <a:solidFill>
                  <a:srgbClr val="242729"/>
                </a:solidFill>
                <a:highlight>
                  <a:srgbClr val="FFFFFF"/>
                </a:highlight>
              </a:rPr>
              <a:t>ctx.getCurrentSampler()</a:t>
            </a:r>
            <a:r>
              <a:rPr lang="en" sz="1150">
                <a:solidFill>
                  <a:srgbClr val="242729"/>
                </a:solidFill>
                <a:highlight>
                  <a:srgbClr val="FFFFFF"/>
                </a:highlight>
              </a:rPr>
              <a:t>, not "sampler" as it is not exposed in script variables.</a:t>
            </a:r>
            <a:endParaRPr sz="1150">
              <a:solidFill>
                <a:srgbClr val="242729"/>
              </a:solidFill>
              <a:highlight>
                <a:srgbClr val="FFFFFF"/>
              </a:highlight>
            </a:endParaRPr>
          </a:p>
          <a:p>
            <a:pPr indent="0" lvl="0" marL="0" rtl="0" algn="l">
              <a:spcBef>
                <a:spcPts val="1100"/>
              </a:spcBef>
              <a:spcAft>
                <a:spcPts val="0"/>
              </a:spcAft>
              <a:buClr>
                <a:schemeClr val="dk1"/>
              </a:buClr>
              <a:buSzPts val="1100"/>
              <a:buFont typeface="Arial"/>
              <a:buNone/>
            </a:pPr>
            <a:r>
              <a:rPr lang="en" sz="1150">
                <a:solidFill>
                  <a:srgbClr val="242729"/>
                </a:solidFill>
                <a:highlight>
                  <a:srgbClr val="FFFFFF"/>
                </a:highlight>
              </a:rPr>
              <a:t>So just change this line:</a:t>
            </a:r>
            <a:endParaRPr sz="1150">
              <a:solidFill>
                <a:srgbClr val="242729"/>
              </a:solidFill>
              <a:highlight>
                <a:srgbClr val="FFFFFF"/>
              </a:highlight>
            </a:endParaRPr>
          </a:p>
          <a:p>
            <a:pPr indent="0" lvl="0" marL="76200" marR="76200" rtl="0" algn="l">
              <a:spcBef>
                <a:spcPts val="1100"/>
              </a:spcBef>
              <a:spcAft>
                <a:spcPts val="0"/>
              </a:spcAft>
              <a:buClr>
                <a:schemeClr val="dk1"/>
              </a:buClr>
              <a:buSzPts val="1100"/>
              <a:buFont typeface="Arial"/>
              <a:buNone/>
            </a:pPr>
            <a:r>
              <a:rPr lang="en" sz="1000">
                <a:solidFill>
                  <a:srgbClr val="242729"/>
                </a:solidFill>
                <a:latin typeface="Consolas"/>
                <a:ea typeface="Consolas"/>
                <a:cs typeface="Consolas"/>
                <a:sym typeface="Consolas"/>
              </a:rPr>
              <a:t>CookieManager manager = sampler.getCookieManager();</a:t>
            </a:r>
            <a:endParaRPr sz="1000">
              <a:solidFill>
                <a:srgbClr val="242729"/>
              </a:solidFill>
              <a:latin typeface="Consolas"/>
              <a:ea typeface="Consolas"/>
              <a:cs typeface="Consolas"/>
              <a:sym typeface="Consolas"/>
            </a:endParaRPr>
          </a:p>
          <a:p>
            <a:pPr indent="0" lvl="0" marL="0" rtl="0" algn="l">
              <a:spcBef>
                <a:spcPts val="1100"/>
              </a:spcBef>
              <a:spcAft>
                <a:spcPts val="0"/>
              </a:spcAft>
              <a:buClr>
                <a:schemeClr val="dk1"/>
              </a:buClr>
              <a:buSzPts val="1100"/>
              <a:buFont typeface="Arial"/>
              <a:buNone/>
            </a:pPr>
            <a:r>
              <a:rPr lang="en" sz="1150">
                <a:solidFill>
                  <a:srgbClr val="242729"/>
                </a:solidFill>
                <a:highlight>
                  <a:srgbClr val="FFFFFF"/>
                </a:highlight>
              </a:rPr>
              <a:t>to</a:t>
            </a:r>
            <a:endParaRPr sz="1150">
              <a:solidFill>
                <a:srgbClr val="242729"/>
              </a:solidFill>
              <a:highlight>
                <a:srgbClr val="FFFFFF"/>
              </a:highlight>
            </a:endParaRPr>
          </a:p>
          <a:p>
            <a:pPr indent="0" lvl="0" marL="76200" marR="76200" rtl="0" algn="l">
              <a:spcBef>
                <a:spcPts val="1100"/>
              </a:spcBef>
              <a:spcAft>
                <a:spcPts val="0"/>
              </a:spcAft>
              <a:buClr>
                <a:schemeClr val="dk1"/>
              </a:buClr>
              <a:buSzPts val="1100"/>
              <a:buFont typeface="Arial"/>
              <a:buNone/>
            </a:pPr>
            <a:r>
              <a:rPr lang="en" sz="1000">
                <a:solidFill>
                  <a:srgbClr val="242729"/>
                </a:solidFill>
                <a:latin typeface="Consolas"/>
                <a:ea typeface="Consolas"/>
                <a:cs typeface="Consolas"/>
                <a:sym typeface="Consolas"/>
              </a:rPr>
              <a:t>CookieManager manager = ctx.getCurrentSampler().getCookieManager();</a:t>
            </a:r>
            <a:endParaRPr sz="1000">
              <a:solidFill>
                <a:srgbClr val="242729"/>
              </a:solidFill>
              <a:latin typeface="Consolas"/>
              <a:ea typeface="Consolas"/>
              <a:cs typeface="Consolas"/>
              <a:sym typeface="Consolas"/>
            </a:endParaRPr>
          </a:p>
          <a:p>
            <a:pPr indent="0" lvl="0" marL="0" rtl="0" algn="l">
              <a:spcBef>
                <a:spcPts val="1100"/>
              </a:spcBef>
              <a:spcAft>
                <a:spcPts val="0"/>
              </a:spcAft>
              <a:buClr>
                <a:schemeClr val="dk1"/>
              </a:buClr>
              <a:buSzPts val="1100"/>
              <a:buFont typeface="Arial"/>
              <a:buNone/>
            </a:pPr>
            <a:r>
              <a:rPr lang="en" sz="1150">
                <a:solidFill>
                  <a:srgbClr val="242729"/>
                </a:solidFill>
                <a:highlight>
                  <a:srgbClr val="FFFFFF"/>
                </a:highlight>
              </a:rPr>
              <a:t>And your script should start working as you expect.</a:t>
            </a:r>
            <a:endParaRPr sz="1150">
              <a:solidFill>
                <a:srgbClr val="242729"/>
              </a:solidFill>
              <a:highlight>
                <a:srgbClr val="FFFFFF"/>
              </a:highlight>
            </a:endParaRPr>
          </a:p>
          <a:p>
            <a:pPr indent="0" lvl="0" marL="0" rtl="0" algn="l">
              <a:spcBef>
                <a:spcPts val="1100"/>
              </a:spcBef>
              <a:spcAft>
                <a:spcPts val="0"/>
              </a:spcAft>
              <a:buClr>
                <a:schemeClr val="dk1"/>
              </a:buClr>
              <a:buSzPts val="1100"/>
              <a:buFont typeface="Arial"/>
              <a:buNone/>
            </a:pPr>
            <a:r>
              <a:rPr lang="en" sz="1000">
                <a:solidFill>
                  <a:srgbClr val="242729"/>
                </a:solidFill>
                <a:highlight>
                  <a:srgbClr val="FFFFFF"/>
                </a:highlight>
                <a:latin typeface="Consolas"/>
                <a:ea typeface="Consolas"/>
                <a:cs typeface="Consolas"/>
                <a:sym typeface="Consolas"/>
              </a:rPr>
              <a:t>ctx</a:t>
            </a:r>
            <a:r>
              <a:rPr lang="en" sz="1150">
                <a:solidFill>
                  <a:srgbClr val="242729"/>
                </a:solidFill>
                <a:highlight>
                  <a:srgbClr val="FFFFFF"/>
                </a:highlight>
              </a:rPr>
              <a:t> is a shorthand to </a:t>
            </a:r>
            <a:r>
              <a:rPr lang="en" sz="1150" u="sng">
                <a:solidFill>
                  <a:schemeClr val="hlink"/>
                </a:solidFill>
                <a:highlight>
                  <a:srgbClr val="FFFFFF"/>
                </a:highlight>
                <a:hlinkClick r:id="rId3"/>
              </a:rPr>
              <a:t>JMeterContext</a:t>
            </a:r>
            <a:r>
              <a:rPr lang="en" sz="1150">
                <a:solidFill>
                  <a:srgbClr val="242729"/>
                </a:solidFill>
                <a:highlight>
                  <a:srgbClr val="FFFFFF"/>
                </a:highlight>
              </a:rPr>
              <a:t> instance and </a:t>
            </a:r>
            <a:r>
              <a:rPr lang="en" sz="1000">
                <a:solidFill>
                  <a:srgbClr val="242729"/>
                </a:solidFill>
                <a:highlight>
                  <a:srgbClr val="FFFFFF"/>
                </a:highlight>
                <a:latin typeface="Consolas"/>
                <a:ea typeface="Consolas"/>
                <a:cs typeface="Consolas"/>
                <a:sym typeface="Consolas"/>
              </a:rPr>
              <a:t>getCurrentSampler()</a:t>
            </a:r>
            <a:r>
              <a:rPr lang="en" sz="1150">
                <a:solidFill>
                  <a:srgbClr val="242729"/>
                </a:solidFill>
                <a:highlight>
                  <a:srgbClr val="FFFFFF"/>
                </a:highlight>
              </a:rPr>
              <a:t> method name is self-explanatory.</a:t>
            </a:r>
            <a:endParaRPr sz="1150">
              <a:solidFill>
                <a:srgbClr val="242729"/>
              </a:solidFill>
              <a:highlight>
                <a:srgbClr val="FFFFFF"/>
              </a:highlight>
            </a:endParaRPr>
          </a:p>
          <a:p>
            <a:pPr indent="0" lvl="0" marL="0" rtl="0" algn="l">
              <a:spcBef>
                <a:spcPts val="1100"/>
              </a:spcBef>
              <a:spcAft>
                <a:spcPts val="1600"/>
              </a:spcAft>
              <a:buNone/>
            </a:pPr>
            <a:r>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1" name="Shape 261"/>
        <p:cNvGrpSpPr/>
        <p:nvPr/>
      </p:nvGrpSpPr>
      <p:grpSpPr>
        <a:xfrm>
          <a:off x="0" y="0"/>
          <a:ext cx="0" cy="0"/>
          <a:chOff x="0" y="0"/>
          <a:chExt cx="0" cy="0"/>
        </a:xfrm>
      </p:grpSpPr>
      <p:sp>
        <p:nvSpPr>
          <p:cNvPr id="262" name="Google Shape;262;p4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Jmeter: operation with specific data/vars in different threads (using cookie save and load operation)</a:t>
            </a:r>
            <a:endParaRPr sz="1800"/>
          </a:p>
        </p:txBody>
      </p:sp>
      <p:sp>
        <p:nvSpPr>
          <p:cNvPr id="263" name="Google Shape;263;p4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BeanShell post-processor</a:t>
            </a:r>
            <a:endParaRPr/>
          </a:p>
          <a:p>
            <a:pPr indent="0" lvl="0" marL="0" rtl="0" algn="l">
              <a:spcBef>
                <a:spcPts val="0"/>
              </a:spcBef>
              <a:spcAft>
                <a:spcPts val="0"/>
              </a:spcAft>
              <a:buClr>
                <a:schemeClr val="dk1"/>
              </a:buClr>
              <a:buSzPts val="1100"/>
              <a:buFont typeface="Arial"/>
              <a:buNone/>
            </a:pPr>
            <a:r>
              <a:rPr lang="en" sz="800"/>
              <a:t>import org.apache.jmeter.protocol.http.control.CookieManager;</a:t>
            </a:r>
            <a:endParaRPr sz="800"/>
          </a:p>
          <a:p>
            <a:pPr indent="0" lvl="0" marL="0" rtl="0" algn="l">
              <a:spcBef>
                <a:spcPts val="0"/>
              </a:spcBef>
              <a:spcAft>
                <a:spcPts val="0"/>
              </a:spcAft>
              <a:buClr>
                <a:schemeClr val="dk1"/>
              </a:buClr>
              <a:buSzPts val="1100"/>
              <a:buFont typeface="Arial"/>
              <a:buNone/>
            </a:pPr>
            <a:r>
              <a:rPr lang="en" sz="800"/>
              <a:t>import org.apache.jmeter.protocol.http.control.Cookie;</a:t>
            </a:r>
            <a:endParaRPr sz="800"/>
          </a:p>
          <a:p>
            <a:pPr indent="0" lvl="0" marL="0" rtl="0" algn="l">
              <a:spcBef>
                <a:spcPts val="0"/>
              </a:spcBef>
              <a:spcAft>
                <a:spcPts val="0"/>
              </a:spcAft>
              <a:buClr>
                <a:schemeClr val="dk1"/>
              </a:buClr>
              <a:buSzPts val="1100"/>
              <a:buFont typeface="Arial"/>
              <a:buNone/>
            </a:pPr>
            <a:r>
              <a:rPr lang="en" sz="800"/>
              <a:t>import org.apache.jmeter.testelement.property.PropertyIterator;</a:t>
            </a:r>
            <a:endParaRPr sz="800"/>
          </a:p>
          <a:p>
            <a:pPr indent="0" lvl="0" marL="0" rtl="0" algn="l">
              <a:spcBef>
                <a:spcPts val="0"/>
              </a:spcBef>
              <a:spcAft>
                <a:spcPts val="0"/>
              </a:spcAft>
              <a:buClr>
                <a:schemeClr val="dk1"/>
              </a:buClr>
              <a:buSzPts val="1100"/>
              <a:buFont typeface="Arial"/>
              <a:buNone/>
            </a:pPr>
            <a:r>
              <a:rPr lang="en" sz="800"/>
              <a:t>import org.apache.jmeter.testelement.property.JMeterProperty;</a:t>
            </a:r>
            <a:endParaRPr sz="800"/>
          </a:p>
          <a:p>
            <a:pPr indent="0" lvl="0" marL="0" rtl="0" algn="l">
              <a:spcBef>
                <a:spcPts val="0"/>
              </a:spcBef>
              <a:spcAft>
                <a:spcPts val="0"/>
              </a:spcAft>
              <a:buClr>
                <a:schemeClr val="dk1"/>
              </a:buClr>
              <a:buSzPts val="1100"/>
              <a:buFont typeface="Arial"/>
              <a:buNone/>
            </a:pPr>
            <a:r>
              <a:rPr lang="en" sz="800"/>
              <a:t>//import java.util.ArrayList;</a:t>
            </a:r>
            <a:endParaRPr sz="800"/>
          </a:p>
          <a:p>
            <a:pPr indent="0" lvl="0" marL="0" rtl="0" algn="l">
              <a:spcBef>
                <a:spcPts val="0"/>
              </a:spcBef>
              <a:spcAft>
                <a:spcPts val="0"/>
              </a:spcAft>
              <a:buClr>
                <a:schemeClr val="dk1"/>
              </a:buClr>
              <a:buSzPts val="1100"/>
              <a:buFont typeface="Arial"/>
              <a:buNone/>
            </a:pPr>
            <a:r>
              <a:rPr lang="en" sz="800"/>
              <a:t>//import java.util.List;</a:t>
            </a:r>
            <a:endParaRPr sz="800"/>
          </a:p>
          <a:p>
            <a:pPr indent="0" lvl="0" marL="0" rtl="0" algn="l">
              <a:spcBef>
                <a:spcPts val="0"/>
              </a:spcBef>
              <a:spcAft>
                <a:spcPts val="0"/>
              </a:spcAft>
              <a:buClr>
                <a:schemeClr val="dk1"/>
              </a:buClr>
              <a:buSzPts val="1100"/>
              <a:buFont typeface="Arial"/>
              <a:buNone/>
            </a:pPr>
            <a:r>
              <a:rPr lang="en" sz="800"/>
              <a:t>import java.util.stream.Collectors;</a:t>
            </a:r>
            <a:endParaRPr sz="800"/>
          </a:p>
          <a:p>
            <a:pPr indent="0" lvl="0" marL="0" rtl="0" algn="l">
              <a:spcBef>
                <a:spcPts val="0"/>
              </a:spcBef>
              <a:spcAft>
                <a:spcPts val="0"/>
              </a:spcAft>
              <a:buClr>
                <a:schemeClr val="dk1"/>
              </a:buClr>
              <a:buSzPts val="1100"/>
              <a:buFont typeface="Arial"/>
              <a:buNone/>
            </a:pPr>
            <a:r>
              <a:t/>
            </a:r>
            <a:endParaRPr sz="800"/>
          </a:p>
          <a:p>
            <a:pPr indent="0" lvl="0" marL="0" rtl="0" algn="l">
              <a:spcBef>
                <a:spcPts val="0"/>
              </a:spcBef>
              <a:spcAft>
                <a:spcPts val="0"/>
              </a:spcAft>
              <a:buClr>
                <a:schemeClr val="dk1"/>
              </a:buClr>
              <a:buSzPts val="1100"/>
              <a:buFont typeface="Arial"/>
              <a:buNone/>
            </a:pPr>
            <a:r>
              <a:rPr lang="en" sz="800"/>
              <a:t>CookieManager manager = ctx.getCurrentSampler().getCookieManager();</a:t>
            </a:r>
            <a:endParaRPr sz="800"/>
          </a:p>
          <a:p>
            <a:pPr indent="0" lvl="0" marL="0" rtl="0" algn="l">
              <a:spcBef>
                <a:spcPts val="0"/>
              </a:spcBef>
              <a:spcAft>
                <a:spcPts val="0"/>
              </a:spcAft>
              <a:buClr>
                <a:schemeClr val="dk1"/>
              </a:buClr>
              <a:buSzPts val="1100"/>
              <a:buFont typeface="Arial"/>
              <a:buNone/>
            </a:pPr>
            <a:r>
              <a:rPr lang="en" sz="800"/>
              <a:t>PropertyIterator iter = manager.getCookies().iterator();</a:t>
            </a:r>
            <a:endParaRPr sz="800"/>
          </a:p>
          <a:p>
            <a:pPr indent="0" lvl="0" marL="0" rtl="0" algn="l">
              <a:spcBef>
                <a:spcPts val="0"/>
              </a:spcBef>
              <a:spcAft>
                <a:spcPts val="0"/>
              </a:spcAft>
              <a:buClr>
                <a:schemeClr val="dk1"/>
              </a:buClr>
              <a:buSzPts val="1100"/>
              <a:buFont typeface="Arial"/>
              <a:buNone/>
            </a:pPr>
            <a:r>
              <a:t/>
            </a:r>
            <a:endParaRPr sz="800"/>
          </a:p>
          <a:p>
            <a:pPr indent="0" lvl="0" marL="0" rtl="0" algn="l">
              <a:spcBef>
                <a:spcPts val="0"/>
              </a:spcBef>
              <a:spcAft>
                <a:spcPts val="0"/>
              </a:spcAft>
              <a:buClr>
                <a:schemeClr val="dk1"/>
              </a:buClr>
              <a:buSzPts val="1100"/>
              <a:buFont typeface="Arial"/>
              <a:buNone/>
            </a:pPr>
            <a:r>
              <a:rPr lang="en" sz="800"/>
              <a:t>ArrayList cookiesDump = new ArrayList();	</a:t>
            </a:r>
            <a:endParaRPr sz="800"/>
          </a:p>
          <a:p>
            <a:pPr indent="0" lvl="0" marL="0" rtl="0" algn="l">
              <a:spcBef>
                <a:spcPts val="0"/>
              </a:spcBef>
              <a:spcAft>
                <a:spcPts val="0"/>
              </a:spcAft>
              <a:buClr>
                <a:schemeClr val="dk1"/>
              </a:buClr>
              <a:buSzPts val="1100"/>
              <a:buFont typeface="Arial"/>
              <a:buNone/>
            </a:pPr>
            <a:r>
              <a:rPr lang="en" sz="800"/>
              <a:t>	while (iter.hasNext()) {</a:t>
            </a:r>
            <a:endParaRPr sz="800"/>
          </a:p>
          <a:p>
            <a:pPr indent="0" lvl="0" marL="0" rtl="0" algn="l">
              <a:spcBef>
                <a:spcPts val="0"/>
              </a:spcBef>
              <a:spcAft>
                <a:spcPts val="0"/>
              </a:spcAft>
              <a:buClr>
                <a:schemeClr val="dk1"/>
              </a:buClr>
              <a:buSzPts val="1100"/>
              <a:buFont typeface="Arial"/>
              <a:buNone/>
            </a:pPr>
            <a:r>
              <a:rPr lang="en" sz="800"/>
              <a:t>         JMeterProperty prop = iter.next();</a:t>
            </a:r>
            <a:endParaRPr sz="800"/>
          </a:p>
          <a:p>
            <a:pPr indent="0" lvl="0" marL="0" rtl="0" algn="l">
              <a:spcBef>
                <a:spcPts val="0"/>
              </a:spcBef>
              <a:spcAft>
                <a:spcPts val="0"/>
              </a:spcAft>
              <a:buClr>
                <a:schemeClr val="dk1"/>
              </a:buClr>
              <a:buSzPts val="1100"/>
              <a:buFont typeface="Arial"/>
              <a:buNone/>
            </a:pPr>
            <a:r>
              <a:rPr lang="en" sz="800"/>
              <a:t>          Cookie cookie = prop.getObjectValue();</a:t>
            </a:r>
            <a:endParaRPr sz="800"/>
          </a:p>
          <a:p>
            <a:pPr indent="0" lvl="0" marL="0" rtl="0" algn="l">
              <a:spcBef>
                <a:spcPts val="0"/>
              </a:spcBef>
              <a:spcAft>
                <a:spcPts val="0"/>
              </a:spcAft>
              <a:buClr>
                <a:schemeClr val="dk1"/>
              </a:buClr>
              <a:buSzPts val="1100"/>
              <a:buFont typeface="Arial"/>
              <a:buNone/>
            </a:pPr>
            <a:r>
              <a:rPr lang="en" sz="800"/>
              <a:t>		cookiesDump.add(cookie);</a:t>
            </a:r>
            <a:endParaRPr sz="800"/>
          </a:p>
          <a:p>
            <a:pPr indent="0" lvl="0" marL="0" rtl="0" algn="l">
              <a:spcBef>
                <a:spcPts val="0"/>
              </a:spcBef>
              <a:spcAft>
                <a:spcPts val="0"/>
              </a:spcAft>
              <a:buClr>
                <a:schemeClr val="dk1"/>
              </a:buClr>
              <a:buSzPts val="1100"/>
              <a:buFont typeface="Arial"/>
              <a:buNone/>
            </a:pPr>
            <a:r>
              <a:rPr lang="en" sz="800"/>
              <a:t>         //if (cookie.getName().equals("JSESSIONID")) {</a:t>
            </a:r>
            <a:endParaRPr sz="800"/>
          </a:p>
          <a:p>
            <a:pPr indent="0" lvl="0" marL="0" rtl="0" algn="l">
              <a:spcBef>
                <a:spcPts val="0"/>
              </a:spcBef>
              <a:spcAft>
                <a:spcPts val="0"/>
              </a:spcAft>
              <a:buClr>
                <a:schemeClr val="dk1"/>
              </a:buClr>
              <a:buSzPts val="1100"/>
              <a:buFont typeface="Arial"/>
              <a:buNone/>
            </a:pPr>
            <a:r>
              <a:rPr lang="en" sz="800"/>
              <a:t>         //             props.put("MySessionCookie" + ${__threadNum}, cookie);  </a:t>
            </a:r>
            <a:endParaRPr sz="800"/>
          </a:p>
          <a:p>
            <a:pPr indent="0" lvl="0" marL="0" rtl="0" algn="l">
              <a:spcBef>
                <a:spcPts val="0"/>
              </a:spcBef>
              <a:spcAft>
                <a:spcPts val="0"/>
              </a:spcAft>
              <a:buClr>
                <a:schemeClr val="dk1"/>
              </a:buClr>
              <a:buSzPts val="1100"/>
              <a:buFont typeface="Arial"/>
              <a:buNone/>
            </a:pPr>
            <a:r>
              <a:rPr lang="en" sz="800"/>
              <a:t>         //             print("cookie values have been set for thread NUM:  " + ${__threadNum});</a:t>
            </a:r>
            <a:endParaRPr sz="800"/>
          </a:p>
          <a:p>
            <a:pPr indent="0" lvl="0" marL="0" rtl="0" algn="l">
              <a:spcBef>
                <a:spcPts val="0"/>
              </a:spcBef>
              <a:spcAft>
                <a:spcPts val="0"/>
              </a:spcAft>
              <a:buClr>
                <a:schemeClr val="dk1"/>
              </a:buClr>
              <a:buSzPts val="1100"/>
              <a:buFont typeface="Arial"/>
              <a:buNone/>
            </a:pPr>
            <a:r>
              <a:rPr lang="en" sz="800"/>
              <a:t>        //              break;</a:t>
            </a:r>
            <a:endParaRPr sz="800"/>
          </a:p>
          <a:p>
            <a:pPr indent="0" lvl="0" marL="0" rtl="0" algn="l">
              <a:spcBef>
                <a:spcPts val="0"/>
              </a:spcBef>
              <a:spcAft>
                <a:spcPts val="0"/>
              </a:spcAft>
              <a:buClr>
                <a:schemeClr val="dk1"/>
              </a:buClr>
              <a:buSzPts val="1100"/>
              <a:buFont typeface="Arial"/>
              <a:buNone/>
            </a:pPr>
            <a:r>
              <a:rPr lang="en" sz="800"/>
              <a:t>        // }</a:t>
            </a:r>
            <a:endParaRPr sz="800"/>
          </a:p>
          <a:p>
            <a:pPr indent="0" lvl="0" marL="0" rtl="0" algn="l">
              <a:spcBef>
                <a:spcPts val="0"/>
              </a:spcBef>
              <a:spcAft>
                <a:spcPts val="0"/>
              </a:spcAft>
              <a:buClr>
                <a:schemeClr val="dk1"/>
              </a:buClr>
              <a:buSzPts val="1100"/>
              <a:buFont typeface="Arial"/>
              <a:buNone/>
            </a:pPr>
            <a:r>
              <a:rPr lang="en" sz="800"/>
              <a:t>     }	</a:t>
            </a:r>
            <a:endParaRPr sz="800"/>
          </a:p>
          <a:p>
            <a:pPr indent="0" lvl="0" marL="0" rtl="0" algn="l">
              <a:spcBef>
                <a:spcPts val="0"/>
              </a:spcBef>
              <a:spcAft>
                <a:spcPts val="0"/>
              </a:spcAft>
              <a:buClr>
                <a:schemeClr val="dk1"/>
              </a:buClr>
              <a:buSzPts val="1100"/>
              <a:buFont typeface="Arial"/>
              <a:buNone/>
            </a:pPr>
            <a:r>
              <a:rPr lang="en" sz="800"/>
              <a:t>		props.put("MySessionCookie" + ${__threadNum}, cookiesDump);  </a:t>
            </a:r>
            <a:endParaRPr sz="800"/>
          </a:p>
          <a:p>
            <a:pPr indent="0" lvl="0" marL="0" rtl="0" algn="l">
              <a:spcBef>
                <a:spcPts val="0"/>
              </a:spcBef>
              <a:spcAft>
                <a:spcPts val="0"/>
              </a:spcAft>
              <a:buClr>
                <a:schemeClr val="dk1"/>
              </a:buClr>
              <a:buSzPts val="1100"/>
              <a:buFont typeface="Arial"/>
              <a:buNone/>
            </a:pPr>
            <a:r>
              <a:rPr lang="en" sz="800"/>
              <a:t>	     print("cookie values have been set for thread NUM:  " + ${__threadNum});</a:t>
            </a:r>
            <a:endParaRPr sz="800"/>
          </a:p>
          <a:p>
            <a:pPr indent="0" lvl="0" marL="0" rtl="0" algn="l">
              <a:spcBef>
                <a:spcPts val="0"/>
              </a:spcBef>
              <a:spcAft>
                <a:spcPts val="0"/>
              </a:spcAft>
              <a:buClr>
                <a:schemeClr val="dk1"/>
              </a:buClr>
              <a:buSzPts val="1100"/>
              <a:buFont typeface="Arial"/>
              <a:buNone/>
            </a:pPr>
            <a:r>
              <a:t/>
            </a:r>
            <a:endParaRPr sz="800"/>
          </a:p>
          <a:p>
            <a:pPr indent="0" lvl="0" marL="0" rtl="0" algn="l">
              <a:spcBef>
                <a:spcPts val="0"/>
              </a:spcBef>
              <a:spcAft>
                <a:spcPts val="0"/>
              </a:spcAft>
              <a:buClr>
                <a:schemeClr val="dk1"/>
              </a:buClr>
              <a:buSzPts val="1100"/>
              <a:buFont typeface="Arial"/>
              <a:buNone/>
            </a:pPr>
            <a:r>
              <a:t/>
            </a:r>
            <a:endParaRPr sz="800"/>
          </a:p>
          <a:p>
            <a:pPr indent="0" lvl="0" marL="0" rtl="0" algn="l">
              <a:spcBef>
                <a:spcPts val="0"/>
              </a:spcBef>
              <a:spcAft>
                <a:spcPts val="1600"/>
              </a:spcAft>
              <a:buNone/>
            </a:pPr>
            <a:r>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7" name="Shape 267"/>
        <p:cNvGrpSpPr/>
        <p:nvPr/>
      </p:nvGrpSpPr>
      <p:grpSpPr>
        <a:xfrm>
          <a:off x="0" y="0"/>
          <a:ext cx="0" cy="0"/>
          <a:chOff x="0" y="0"/>
          <a:chExt cx="0" cy="0"/>
        </a:xfrm>
      </p:grpSpPr>
      <p:sp>
        <p:nvSpPr>
          <p:cNvPr id="268" name="Google Shape;268;p4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800"/>
              <a:t>Jmeter: operation with specific data/vars in different threads (using cookie load operation)</a:t>
            </a:r>
            <a:endParaRPr/>
          </a:p>
        </p:txBody>
      </p:sp>
      <p:sp>
        <p:nvSpPr>
          <p:cNvPr id="269" name="Google Shape;269;p4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Beanshell Pre-processor</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sz="1000"/>
              <a:t>import org.apache.jmeter.protocol.http.control.CookieManager;</a:t>
            </a:r>
            <a:endParaRPr sz="1000"/>
          </a:p>
          <a:p>
            <a:pPr indent="0" lvl="0" marL="0" rtl="0" algn="l">
              <a:spcBef>
                <a:spcPts val="0"/>
              </a:spcBef>
              <a:spcAft>
                <a:spcPts val="0"/>
              </a:spcAft>
              <a:buClr>
                <a:schemeClr val="dk1"/>
              </a:buClr>
              <a:buSzPts val="1100"/>
              <a:buFont typeface="Arial"/>
              <a:buNone/>
            </a:pPr>
            <a:r>
              <a:rPr lang="en" sz="1000"/>
              <a:t>import org.apache.jmeter.protocol.http.control.Cookie;</a:t>
            </a:r>
            <a:endParaRPr sz="1000"/>
          </a:p>
          <a:p>
            <a:pPr indent="0" lvl="0" marL="0" rtl="0" algn="l">
              <a:spcBef>
                <a:spcPts val="0"/>
              </a:spcBef>
              <a:spcAft>
                <a:spcPts val="0"/>
              </a:spcAft>
              <a:buClr>
                <a:schemeClr val="dk1"/>
              </a:buClr>
              <a:buSzPts val="1100"/>
              <a:buFont typeface="Arial"/>
              <a:buNone/>
            </a:pPr>
            <a:r>
              <a:rPr lang="en" sz="1000"/>
              <a:t>      CookieManager manager = sampler.getCookieManager();</a:t>
            </a:r>
            <a:endParaRPr sz="1000"/>
          </a:p>
          <a:p>
            <a:pPr indent="0" lvl="0" marL="0" rtl="0" algn="l">
              <a:spcBef>
                <a:spcPts val="0"/>
              </a:spcBef>
              <a:spcAft>
                <a:spcPts val="0"/>
              </a:spcAft>
              <a:buClr>
                <a:schemeClr val="dk1"/>
              </a:buClr>
              <a:buSzPts val="1100"/>
              <a:buFont typeface="Arial"/>
              <a:buNone/>
            </a:pPr>
            <a:r>
              <a:t/>
            </a:r>
            <a:endParaRPr sz="1000"/>
          </a:p>
          <a:p>
            <a:pPr indent="0" lvl="0" marL="0" rtl="0" algn="l">
              <a:spcBef>
                <a:spcPts val="0"/>
              </a:spcBef>
              <a:spcAft>
                <a:spcPts val="0"/>
              </a:spcAft>
              <a:buClr>
                <a:schemeClr val="dk1"/>
              </a:buClr>
              <a:buSzPts val="1100"/>
              <a:buFont typeface="Arial"/>
              <a:buNone/>
            </a:pPr>
            <a:r>
              <a:rPr lang="en" sz="1000"/>
              <a:t>ArrayList cookiesDumpLoaded = props.get("MySessionCookie" + (${__threadNum})) ;  </a:t>
            </a:r>
            <a:endParaRPr sz="1000"/>
          </a:p>
          <a:p>
            <a:pPr indent="0" lvl="0" marL="0" rtl="0" algn="l">
              <a:spcBef>
                <a:spcPts val="0"/>
              </a:spcBef>
              <a:spcAft>
                <a:spcPts val="0"/>
              </a:spcAft>
              <a:buClr>
                <a:schemeClr val="dk1"/>
              </a:buClr>
              <a:buSzPts val="1100"/>
              <a:buFont typeface="Arial"/>
              <a:buNone/>
            </a:pPr>
            <a:r>
              <a:rPr lang="en" sz="1000"/>
              <a:t>log.info("DEBUG, loading the cookie for thread NUM: " + ${__threadNum});</a:t>
            </a:r>
            <a:endParaRPr sz="1000"/>
          </a:p>
          <a:p>
            <a:pPr indent="0" lvl="0" marL="0" rtl="0" algn="l">
              <a:spcBef>
                <a:spcPts val="0"/>
              </a:spcBef>
              <a:spcAft>
                <a:spcPts val="0"/>
              </a:spcAft>
              <a:buClr>
                <a:schemeClr val="dk1"/>
              </a:buClr>
              <a:buSzPts val="1100"/>
              <a:buFont typeface="Arial"/>
              <a:buNone/>
            </a:pPr>
            <a:r>
              <a:rPr lang="en" sz="1000"/>
              <a:t>log.info("DEBUG, loading the cookie for thread NUM: " + props.get("MySessionCookie" + (${__threadNum})) );</a:t>
            </a:r>
            <a:endParaRPr sz="1000"/>
          </a:p>
          <a:p>
            <a:pPr indent="0" lvl="0" marL="0" rtl="0" algn="l">
              <a:spcBef>
                <a:spcPts val="0"/>
              </a:spcBef>
              <a:spcAft>
                <a:spcPts val="0"/>
              </a:spcAft>
              <a:buClr>
                <a:schemeClr val="dk1"/>
              </a:buClr>
              <a:buSzPts val="1100"/>
              <a:buFont typeface="Arial"/>
              <a:buNone/>
            </a:pPr>
            <a:r>
              <a:rPr lang="en" sz="1000"/>
              <a:t>for (int i = 0; i &lt; cookiesDumpLoaded.size(); i++) {</a:t>
            </a:r>
            <a:endParaRPr sz="1000"/>
          </a:p>
          <a:p>
            <a:pPr indent="0" lvl="0" marL="0" rtl="0" algn="l">
              <a:spcBef>
                <a:spcPts val="0"/>
              </a:spcBef>
              <a:spcAft>
                <a:spcPts val="0"/>
              </a:spcAft>
              <a:buClr>
                <a:schemeClr val="dk1"/>
              </a:buClr>
              <a:buSzPts val="1100"/>
              <a:buFont typeface="Arial"/>
              <a:buNone/>
            </a:pPr>
            <a:r>
              <a:rPr lang="en" sz="1000"/>
              <a:t>     Cookie cookie = cookiesDumpLoaded.get(i); 	</a:t>
            </a:r>
            <a:endParaRPr sz="1000"/>
          </a:p>
          <a:p>
            <a:pPr indent="0" lvl="0" marL="0" rtl="0" algn="l">
              <a:spcBef>
                <a:spcPts val="0"/>
              </a:spcBef>
              <a:spcAft>
                <a:spcPts val="0"/>
              </a:spcAft>
              <a:buClr>
                <a:schemeClr val="dk1"/>
              </a:buClr>
              <a:buSzPts val="1100"/>
              <a:buFont typeface="Arial"/>
              <a:buNone/>
            </a:pPr>
            <a:r>
              <a:rPr lang="en" sz="1000"/>
              <a:t>            manager.add(cookie);</a:t>
            </a:r>
            <a:endParaRPr sz="1000"/>
          </a:p>
          <a:p>
            <a:pPr indent="0" lvl="0" marL="0" rtl="0" algn="l">
              <a:spcBef>
                <a:spcPts val="0"/>
              </a:spcBef>
              <a:spcAft>
                <a:spcPts val="0"/>
              </a:spcAft>
              <a:buClr>
                <a:schemeClr val="dk1"/>
              </a:buClr>
              <a:buSzPts val="1100"/>
              <a:buFont typeface="Arial"/>
              <a:buNone/>
            </a:pPr>
            <a:r>
              <a:rPr lang="en" sz="1000"/>
              <a:t>	}</a:t>
            </a:r>
            <a:endParaRPr sz="1000"/>
          </a:p>
          <a:p>
            <a:pPr indent="0" lvl="0" marL="0" rtl="0" algn="l">
              <a:spcBef>
                <a:spcPts val="0"/>
              </a:spcBef>
              <a:spcAft>
                <a:spcPts val="0"/>
              </a:spcAft>
              <a:buNone/>
            </a:pPr>
            <a:r>
              <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3" name="Shape 273"/>
        <p:cNvGrpSpPr/>
        <p:nvPr/>
      </p:nvGrpSpPr>
      <p:grpSpPr>
        <a:xfrm>
          <a:off x="0" y="0"/>
          <a:ext cx="0" cy="0"/>
          <a:chOff x="0" y="0"/>
          <a:chExt cx="0" cy="0"/>
        </a:xfrm>
      </p:grpSpPr>
      <p:sp>
        <p:nvSpPr>
          <p:cNvPr id="274" name="Google Shape;274;p4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Jmeter save/load between thread1 -&gt; thread2</a:t>
            </a:r>
            <a:endParaRPr/>
          </a:p>
        </p:txBody>
      </p:sp>
      <p:sp>
        <p:nvSpPr>
          <p:cNvPr id="275" name="Google Shape;275;p4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00"/>
              <a:t>Thread1</a:t>
            </a:r>
            <a:endParaRPr sz="1300"/>
          </a:p>
          <a:p>
            <a:pPr indent="0" lvl="0" marL="0" rtl="0" algn="l">
              <a:spcBef>
                <a:spcPts val="1600"/>
              </a:spcBef>
              <a:spcAft>
                <a:spcPts val="0"/>
              </a:spcAft>
              <a:buNone/>
            </a:pPr>
            <a:r>
              <a:rPr lang="en" sz="1300"/>
              <a:t>${__setProperty(first_url, ${first_url})};</a:t>
            </a:r>
            <a:endParaRPr sz="1300"/>
          </a:p>
          <a:p>
            <a:pPr indent="0" lvl="0" marL="0" rtl="0" algn="l">
              <a:spcBef>
                <a:spcPts val="1600"/>
              </a:spcBef>
              <a:spcAft>
                <a:spcPts val="0"/>
              </a:spcAft>
              <a:buNone/>
            </a:pPr>
            <a:r>
              <a:rPr lang="en" sz="1300"/>
              <a:t>Thread2:</a:t>
            </a:r>
            <a:endParaRPr sz="1300"/>
          </a:p>
          <a:p>
            <a:pPr indent="0" lvl="0" marL="0" rtl="0" algn="l">
              <a:spcBef>
                <a:spcPts val="1600"/>
              </a:spcBef>
              <a:spcAft>
                <a:spcPts val="0"/>
              </a:spcAft>
              <a:buNone/>
            </a:pPr>
            <a:r>
              <a:rPr lang="en" sz="1300"/>
              <a:t>${__property(first_url)} </a:t>
            </a:r>
            <a:endParaRPr sz="800">
              <a:solidFill>
                <a:srgbClr val="0A0A23"/>
              </a:solidFill>
              <a:highlight>
                <a:srgbClr val="D0D0D5"/>
              </a:highlight>
              <a:latin typeface="Roboto Mono"/>
              <a:ea typeface="Roboto Mono"/>
              <a:cs typeface="Roboto Mono"/>
              <a:sym typeface="Roboto Mono"/>
            </a:endParaRPr>
          </a:p>
          <a:p>
            <a:pPr indent="0" lvl="0" marL="0" rtl="0" algn="l">
              <a:spcBef>
                <a:spcPts val="1600"/>
              </a:spcBef>
              <a:spcAft>
                <a:spcPts val="0"/>
              </a:spcAft>
              <a:buNone/>
            </a:pPr>
            <a:r>
              <a:t/>
            </a:r>
            <a:endParaRPr sz="1300">
              <a:solidFill>
                <a:srgbClr val="0A0A23"/>
              </a:solidFill>
              <a:highlight>
                <a:srgbClr val="D0D0D5"/>
              </a:highlight>
              <a:latin typeface="Roboto Mono"/>
              <a:ea typeface="Roboto Mono"/>
              <a:cs typeface="Roboto Mono"/>
              <a:sym typeface="Roboto Mono"/>
            </a:endParaRPr>
          </a:p>
          <a:p>
            <a:pPr indent="0" lvl="0" marL="0" rtl="0" algn="l">
              <a:spcBef>
                <a:spcPts val="1600"/>
              </a:spcBef>
              <a:spcAft>
                <a:spcPts val="1600"/>
              </a:spcAft>
              <a:buNone/>
            </a:pPr>
            <a:r>
              <a:t/>
            </a:r>
            <a:endParaRPr sz="1300">
              <a:solidFill>
                <a:srgbClr val="0A0A23"/>
              </a:solidFill>
              <a:highlight>
                <a:srgbClr val="D0D0D5"/>
              </a:highlight>
              <a:latin typeface="Roboto Mono"/>
              <a:ea typeface="Roboto Mono"/>
              <a:cs typeface="Roboto Mono"/>
              <a:sym typeface="Roboto Mono"/>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9" name="Shape 279"/>
        <p:cNvGrpSpPr/>
        <p:nvPr/>
      </p:nvGrpSpPr>
      <p:grpSpPr>
        <a:xfrm>
          <a:off x="0" y="0"/>
          <a:ext cx="0" cy="0"/>
          <a:chOff x="0" y="0"/>
          <a:chExt cx="0" cy="0"/>
        </a:xfrm>
      </p:grpSpPr>
      <p:sp>
        <p:nvSpPr>
          <p:cNvPr id="280" name="Google Shape;280;p4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Jmeter save/load between thread1 -&gt; thread2</a:t>
            </a:r>
            <a:endParaRPr/>
          </a:p>
          <a:p>
            <a:pPr indent="0" lvl="0" marL="0" rtl="0" algn="l">
              <a:spcBef>
                <a:spcPts val="0"/>
              </a:spcBef>
              <a:spcAft>
                <a:spcPts val="0"/>
              </a:spcAft>
              <a:buNone/>
            </a:pPr>
            <a:r>
              <a:t/>
            </a:r>
            <a:endParaRPr/>
          </a:p>
        </p:txBody>
      </p:sp>
      <p:sp>
        <p:nvSpPr>
          <p:cNvPr id="281" name="Google Shape;281;p4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82" name="Google Shape;282;p48"/>
          <p:cNvPicPr preferRelativeResize="0"/>
          <p:nvPr/>
        </p:nvPicPr>
        <p:blipFill>
          <a:blip r:embed="rId3">
            <a:alphaModFix/>
          </a:blip>
          <a:stretch>
            <a:fillRect/>
          </a:stretch>
        </p:blipFill>
        <p:spPr>
          <a:xfrm>
            <a:off x="311700" y="1206325"/>
            <a:ext cx="5966549" cy="2793326"/>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6" name="Shape 286"/>
        <p:cNvGrpSpPr/>
        <p:nvPr/>
      </p:nvGrpSpPr>
      <p:grpSpPr>
        <a:xfrm>
          <a:off x="0" y="0"/>
          <a:ext cx="0" cy="0"/>
          <a:chOff x="0" y="0"/>
          <a:chExt cx="0" cy="0"/>
        </a:xfrm>
      </p:grpSpPr>
      <p:sp>
        <p:nvSpPr>
          <p:cNvPr id="287" name="Google Shape;287;p4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Jmeter: alter http headers during the test</a:t>
            </a:r>
            <a:endParaRPr/>
          </a:p>
          <a:p>
            <a:pPr indent="0" lvl="0" marL="0" rtl="0" algn="l">
              <a:spcBef>
                <a:spcPts val="0"/>
              </a:spcBef>
              <a:spcAft>
                <a:spcPts val="0"/>
              </a:spcAft>
              <a:buNone/>
            </a:pPr>
            <a:r>
              <a:t/>
            </a:r>
            <a:endParaRPr/>
          </a:p>
        </p:txBody>
      </p:sp>
      <p:sp>
        <p:nvSpPr>
          <p:cNvPr id="288" name="Google Shape;288;p4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150">
                <a:solidFill>
                  <a:srgbClr val="242729"/>
                </a:solidFill>
                <a:highlight>
                  <a:srgbClr val="FFFFFF"/>
                </a:highlight>
              </a:rPr>
              <a:t>You can dynamically construct your authorization header using </a:t>
            </a:r>
            <a:r>
              <a:rPr lang="en" sz="1150" u="sng">
                <a:solidFill>
                  <a:schemeClr val="hlink"/>
                </a:solidFill>
                <a:highlight>
                  <a:srgbClr val="FFFFFF"/>
                </a:highlight>
                <a:hlinkClick r:id="rId3"/>
              </a:rPr>
              <a:t>Beanshell PreProcessor</a:t>
            </a:r>
            <a:r>
              <a:rPr lang="en" sz="1150">
                <a:solidFill>
                  <a:srgbClr val="242729"/>
                </a:solidFill>
                <a:highlight>
                  <a:srgbClr val="FFFFFF"/>
                </a:highlight>
              </a:rPr>
              <a:t> as follows:</a:t>
            </a:r>
            <a:endParaRPr sz="1150">
              <a:solidFill>
                <a:srgbClr val="242729"/>
              </a:solidFill>
              <a:highlight>
                <a:srgbClr val="FFFFFF"/>
              </a:highlight>
            </a:endParaRPr>
          </a:p>
          <a:p>
            <a:pPr indent="-301625" lvl="0" marL="749300" rtl="0" algn="l">
              <a:spcBef>
                <a:spcPts val="1100"/>
              </a:spcBef>
              <a:spcAft>
                <a:spcPts val="0"/>
              </a:spcAft>
              <a:buClr>
                <a:srgbClr val="242729"/>
              </a:buClr>
              <a:buSzPts val="1150"/>
              <a:buAutoNum type="arabicPeriod"/>
            </a:pPr>
            <a:r>
              <a:rPr lang="en" sz="1150">
                <a:solidFill>
                  <a:srgbClr val="242729"/>
                </a:solidFill>
                <a:highlight>
                  <a:srgbClr val="FFFFFF"/>
                </a:highlight>
              </a:rPr>
              <a:t>Add </a:t>
            </a:r>
            <a:r>
              <a:rPr b="1" lang="en" sz="1150">
                <a:solidFill>
                  <a:srgbClr val="242729"/>
                </a:solidFill>
                <a:highlight>
                  <a:srgbClr val="FFFFFF"/>
                </a:highlight>
              </a:rPr>
              <a:t>empty</a:t>
            </a:r>
            <a:r>
              <a:rPr lang="en" sz="1150">
                <a:solidFill>
                  <a:srgbClr val="242729"/>
                </a:solidFill>
                <a:highlight>
                  <a:srgbClr val="FFFFFF"/>
                </a:highlight>
              </a:rPr>
              <a:t> HTTP Header Manager as a child of your request which requires authorization</a:t>
            </a:r>
            <a:endParaRPr sz="1150">
              <a:solidFill>
                <a:srgbClr val="242729"/>
              </a:solidFill>
              <a:highlight>
                <a:srgbClr val="FFFFFF"/>
              </a:highlight>
            </a:endParaRPr>
          </a:p>
          <a:p>
            <a:pPr indent="-301625" lvl="0" marL="749300" rtl="0" algn="l">
              <a:spcBef>
                <a:spcPts val="0"/>
              </a:spcBef>
              <a:spcAft>
                <a:spcPts val="0"/>
              </a:spcAft>
              <a:buClr>
                <a:srgbClr val="242729"/>
              </a:buClr>
              <a:buSzPts val="1150"/>
              <a:buAutoNum type="arabicPeriod"/>
            </a:pPr>
            <a:r>
              <a:rPr lang="en" sz="1150">
                <a:solidFill>
                  <a:srgbClr val="242729"/>
                </a:solidFill>
                <a:highlight>
                  <a:srgbClr val="FFFFFF"/>
                </a:highlight>
              </a:rPr>
              <a:t>Add Beanshell PreProcessor as a child of the same request with the following code:</a:t>
            </a:r>
            <a:br>
              <a:rPr lang="en" sz="1150">
                <a:solidFill>
                  <a:srgbClr val="242729"/>
                </a:solidFill>
                <a:highlight>
                  <a:srgbClr val="FFFFFF"/>
                </a:highlight>
              </a:rPr>
            </a:br>
            <a:r>
              <a:rPr lang="en" sz="1000">
                <a:solidFill>
                  <a:srgbClr val="242729"/>
                </a:solidFill>
                <a:highlight>
                  <a:srgbClr val="FFFFFF"/>
                </a:highlight>
                <a:latin typeface="Consolas"/>
                <a:ea typeface="Consolas"/>
                <a:cs typeface="Consolas"/>
                <a:sym typeface="Consolas"/>
              </a:rPr>
              <a:t>import org.apache.jmeter.protocol.http.control.Header; sampler.getHeaderManager().add(new Header("Authorization","Bearer " + vars.get("BEARER")));</a:t>
            </a:r>
            <a:endParaRPr sz="1000">
              <a:solidFill>
                <a:srgbClr val="242729"/>
              </a:solidFill>
              <a:highlight>
                <a:srgbClr val="FFFFFF"/>
              </a:highlight>
              <a:latin typeface="Consolas"/>
              <a:ea typeface="Consolas"/>
              <a:cs typeface="Consolas"/>
              <a:sym typeface="Consolas"/>
            </a:endParaRPr>
          </a:p>
          <a:p>
            <a:pPr indent="0" lvl="0" marL="0" rtl="0" algn="l">
              <a:spcBef>
                <a:spcPts val="2200"/>
              </a:spcBef>
              <a:spcAft>
                <a:spcPts val="0"/>
              </a:spcAft>
              <a:buClr>
                <a:schemeClr val="dk1"/>
              </a:buClr>
              <a:buSzPts val="1100"/>
              <a:buFont typeface="Arial"/>
              <a:buNone/>
            </a:pPr>
            <a:r>
              <a:rPr lang="en" sz="1150">
                <a:solidFill>
                  <a:srgbClr val="242729"/>
                </a:solidFill>
                <a:highlight>
                  <a:srgbClr val="FFFFFF"/>
                </a:highlight>
              </a:rPr>
              <a:t>This will construct fully dynamic header using </a:t>
            </a:r>
            <a:r>
              <a:rPr lang="en" sz="1000">
                <a:solidFill>
                  <a:srgbClr val="242729"/>
                </a:solidFill>
                <a:highlight>
                  <a:srgbClr val="FFFFFF"/>
                </a:highlight>
                <a:latin typeface="Consolas"/>
                <a:ea typeface="Consolas"/>
                <a:cs typeface="Consolas"/>
                <a:sym typeface="Consolas"/>
              </a:rPr>
              <a:t>BEARER</a:t>
            </a:r>
            <a:r>
              <a:rPr lang="en" sz="1150">
                <a:solidFill>
                  <a:srgbClr val="242729"/>
                </a:solidFill>
                <a:highlight>
                  <a:srgbClr val="FFFFFF"/>
                </a:highlight>
              </a:rPr>
              <a:t> variable.</a:t>
            </a:r>
            <a:endParaRPr sz="1150">
              <a:solidFill>
                <a:srgbClr val="242729"/>
              </a:solidFill>
              <a:highlight>
                <a:srgbClr val="FFFFFF"/>
              </a:highlight>
            </a:endParaRPr>
          </a:p>
          <a:p>
            <a:pPr indent="-301625" lvl="0" marL="749300" rtl="0" algn="l">
              <a:spcBef>
                <a:spcPts val="1100"/>
              </a:spcBef>
              <a:spcAft>
                <a:spcPts val="0"/>
              </a:spcAft>
              <a:buClr>
                <a:srgbClr val="242729"/>
              </a:buClr>
              <a:buSzPts val="1150"/>
              <a:buChar char="●"/>
            </a:pPr>
            <a:r>
              <a:rPr lang="en" sz="1000">
                <a:solidFill>
                  <a:srgbClr val="242729"/>
                </a:solidFill>
                <a:highlight>
                  <a:srgbClr val="FFFFFF"/>
                </a:highlight>
                <a:latin typeface="Consolas"/>
                <a:ea typeface="Consolas"/>
                <a:cs typeface="Consolas"/>
                <a:sym typeface="Consolas"/>
              </a:rPr>
              <a:t>sampler</a:t>
            </a:r>
            <a:r>
              <a:rPr lang="en" sz="1150">
                <a:solidFill>
                  <a:srgbClr val="242729"/>
                </a:solidFill>
                <a:highlight>
                  <a:srgbClr val="FFFFFF"/>
                </a:highlight>
              </a:rPr>
              <a:t> is a shorthand to </a:t>
            </a:r>
            <a:r>
              <a:rPr lang="en" sz="1150" u="sng">
                <a:solidFill>
                  <a:schemeClr val="hlink"/>
                </a:solidFill>
                <a:highlight>
                  <a:srgbClr val="FFFFFF"/>
                </a:highlight>
                <a:hlinkClick r:id="rId4"/>
              </a:rPr>
              <a:t>HTTPSamplerProxy</a:t>
            </a:r>
            <a:r>
              <a:rPr lang="en" sz="1150">
                <a:solidFill>
                  <a:srgbClr val="242729"/>
                </a:solidFill>
                <a:highlight>
                  <a:srgbClr val="FFFFFF"/>
                </a:highlight>
              </a:rPr>
              <a:t> class which gives access to parent Sampler instance</a:t>
            </a:r>
            <a:endParaRPr sz="1150">
              <a:solidFill>
                <a:srgbClr val="242729"/>
              </a:solidFill>
              <a:highlight>
                <a:srgbClr val="FFFFFF"/>
              </a:highlight>
            </a:endParaRPr>
          </a:p>
          <a:p>
            <a:pPr indent="-301625" lvl="0" marL="749300" rtl="0" algn="l">
              <a:spcBef>
                <a:spcPts val="0"/>
              </a:spcBef>
              <a:spcAft>
                <a:spcPts val="0"/>
              </a:spcAft>
              <a:buClr>
                <a:srgbClr val="242729"/>
              </a:buClr>
              <a:buSzPts val="1150"/>
              <a:buChar char="●"/>
            </a:pPr>
            <a:r>
              <a:rPr lang="en" sz="1000">
                <a:solidFill>
                  <a:srgbClr val="242729"/>
                </a:solidFill>
                <a:highlight>
                  <a:srgbClr val="FFFFFF"/>
                </a:highlight>
                <a:latin typeface="Consolas"/>
                <a:ea typeface="Consolas"/>
                <a:cs typeface="Consolas"/>
                <a:sym typeface="Consolas"/>
              </a:rPr>
              <a:t>vars</a:t>
            </a:r>
            <a:r>
              <a:rPr lang="en" sz="1150">
                <a:solidFill>
                  <a:srgbClr val="242729"/>
                </a:solidFill>
                <a:highlight>
                  <a:srgbClr val="FFFFFF"/>
                </a:highlight>
              </a:rPr>
              <a:t> is the instance of </a:t>
            </a:r>
            <a:r>
              <a:rPr lang="en" sz="1150" u="sng">
                <a:solidFill>
                  <a:schemeClr val="hlink"/>
                </a:solidFill>
                <a:highlight>
                  <a:srgbClr val="FFFFFF"/>
                </a:highlight>
                <a:hlinkClick r:id="rId5"/>
              </a:rPr>
              <a:t>JMeterVariables</a:t>
            </a:r>
            <a:r>
              <a:rPr lang="en" sz="1150">
                <a:solidFill>
                  <a:srgbClr val="242729"/>
                </a:solidFill>
                <a:highlight>
                  <a:srgbClr val="FFFFFF"/>
                </a:highlight>
              </a:rPr>
              <a:t> class which allows read/write access to all JMeter variables available within the bounds of current context (usually current Thread Group)</a:t>
            </a:r>
            <a:endParaRPr sz="1150">
              <a:solidFill>
                <a:srgbClr val="242729"/>
              </a:solidFill>
              <a:highlight>
                <a:srgbClr val="FFFFFF"/>
              </a:highlight>
            </a:endParaRPr>
          </a:p>
          <a:p>
            <a:pPr indent="0" lvl="0" marL="0" rtl="0" algn="l">
              <a:spcBef>
                <a:spcPts val="2200"/>
              </a:spcBef>
              <a:spcAft>
                <a:spcPts val="1600"/>
              </a:spcAft>
              <a:buNone/>
            </a:pPr>
            <a:r>
              <a:t/>
            </a:r>
            <a:endParaRPr sz="1100"/>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2" name="Shape 292"/>
        <p:cNvGrpSpPr/>
        <p:nvPr/>
      </p:nvGrpSpPr>
      <p:grpSpPr>
        <a:xfrm>
          <a:off x="0" y="0"/>
          <a:ext cx="0" cy="0"/>
          <a:chOff x="0" y="0"/>
          <a:chExt cx="0" cy="0"/>
        </a:xfrm>
      </p:grpSpPr>
      <p:sp>
        <p:nvSpPr>
          <p:cNvPr id="293" name="Google Shape;293;p5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2400"/>
              <a:t>Jmeter: alter http headers during the test (alternative way)</a:t>
            </a:r>
            <a:endParaRPr sz="2200"/>
          </a:p>
          <a:p>
            <a:pPr indent="0" lvl="0" marL="0" rtl="0" algn="l">
              <a:spcBef>
                <a:spcPts val="0"/>
              </a:spcBef>
              <a:spcAft>
                <a:spcPts val="0"/>
              </a:spcAft>
              <a:buClr>
                <a:schemeClr val="dk1"/>
              </a:buClr>
              <a:buSzPts val="1100"/>
              <a:buFont typeface="Arial"/>
              <a:buNone/>
            </a:pPr>
            <a:r>
              <a:t/>
            </a:r>
            <a:endParaRPr sz="2400"/>
          </a:p>
          <a:p>
            <a:pPr indent="0" lvl="0" marL="0" rtl="0" algn="l">
              <a:spcBef>
                <a:spcPts val="0"/>
              </a:spcBef>
              <a:spcAft>
                <a:spcPts val="0"/>
              </a:spcAft>
              <a:buNone/>
            </a:pPr>
            <a:r>
              <a:t/>
            </a:r>
            <a:endParaRPr sz="2400"/>
          </a:p>
        </p:txBody>
      </p:sp>
      <p:sp>
        <p:nvSpPr>
          <p:cNvPr id="294" name="Google Shape;294;p5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t>One </a:t>
            </a:r>
            <a:r>
              <a:rPr lang="en" sz="1000"/>
              <a:t>need to move your login under a controller. In my case, may be used an Only Once Controller. Then after the controller you can add the HTTP Header Manager with the Authorization header as "Bearer ${BEARER}" and it will read your variable. This is better because then you don't need to duplicate the BeanShell PreProcessor under every request. Tree looks like this:</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t/>
            </a:r>
            <a:endParaRPr sz="1000"/>
          </a:p>
        </p:txBody>
      </p:sp>
      <p:pic>
        <p:nvPicPr>
          <p:cNvPr id="295" name="Google Shape;295;p50"/>
          <p:cNvPicPr preferRelativeResize="0"/>
          <p:nvPr/>
        </p:nvPicPr>
        <p:blipFill>
          <a:blip r:embed="rId3">
            <a:alphaModFix/>
          </a:blip>
          <a:stretch>
            <a:fillRect/>
          </a:stretch>
        </p:blipFill>
        <p:spPr>
          <a:xfrm>
            <a:off x="440863" y="2030138"/>
            <a:ext cx="3038475" cy="2352675"/>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9" name="Shape 299"/>
        <p:cNvGrpSpPr/>
        <p:nvPr/>
      </p:nvGrpSpPr>
      <p:grpSpPr>
        <a:xfrm>
          <a:off x="0" y="0"/>
          <a:ext cx="0" cy="0"/>
          <a:chOff x="0" y="0"/>
          <a:chExt cx="0" cy="0"/>
        </a:xfrm>
      </p:grpSpPr>
      <p:sp>
        <p:nvSpPr>
          <p:cNvPr id="300" name="Google Shape;300;p5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Jmeter nogui execution #1</a:t>
            </a:r>
            <a:endParaRPr/>
          </a:p>
        </p:txBody>
      </p:sp>
      <p:sp>
        <p:nvSpPr>
          <p:cNvPr id="301" name="Google Shape;301;p5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650">
                <a:solidFill>
                  <a:srgbClr val="242729"/>
                </a:solidFill>
                <a:highlight>
                  <a:srgbClr val="FFFFFF"/>
                </a:highlight>
              </a:rPr>
              <a:t>JMeter can be launched in non-GUI mode as follows:</a:t>
            </a:r>
            <a:endParaRPr sz="1650">
              <a:solidFill>
                <a:srgbClr val="242729"/>
              </a:solidFill>
              <a:highlight>
                <a:srgbClr val="FFFFFF"/>
              </a:highlight>
            </a:endParaRPr>
          </a:p>
          <a:p>
            <a:pPr indent="0" lvl="0" marL="76200" marR="76200" rtl="0" algn="l">
              <a:spcBef>
                <a:spcPts val="1100"/>
              </a:spcBef>
              <a:spcAft>
                <a:spcPts val="0"/>
              </a:spcAft>
              <a:buClr>
                <a:schemeClr val="dk1"/>
              </a:buClr>
              <a:buSzPts val="1100"/>
              <a:buFont typeface="Arial"/>
              <a:buNone/>
            </a:pPr>
            <a:r>
              <a:rPr b="1" lang="en" sz="1500">
                <a:solidFill>
                  <a:srgbClr val="242729"/>
                </a:solidFill>
                <a:latin typeface="Consolas"/>
                <a:ea typeface="Consolas"/>
                <a:cs typeface="Consolas"/>
                <a:sym typeface="Consolas"/>
              </a:rPr>
              <a:t>jmeter -n -t /path/to/your/test.jmx -l /path/to/results/file.jtl</a:t>
            </a:r>
            <a:endParaRPr b="1" sz="1500">
              <a:solidFill>
                <a:srgbClr val="242729"/>
              </a:solidFill>
              <a:latin typeface="Consolas"/>
              <a:ea typeface="Consolas"/>
              <a:cs typeface="Consolas"/>
              <a:sym typeface="Consolas"/>
            </a:endParaRPr>
          </a:p>
          <a:p>
            <a:pPr indent="0" lvl="0" marL="0" rtl="0" algn="l">
              <a:spcBef>
                <a:spcPts val="1100"/>
              </a:spcBef>
              <a:spcAft>
                <a:spcPts val="0"/>
              </a:spcAft>
              <a:buClr>
                <a:schemeClr val="dk1"/>
              </a:buClr>
              <a:buSzPts val="1100"/>
              <a:buFont typeface="Arial"/>
              <a:buNone/>
            </a:pPr>
            <a:r>
              <a:rPr lang="en" sz="1650">
                <a:solidFill>
                  <a:srgbClr val="242729"/>
                </a:solidFill>
                <a:highlight>
                  <a:srgbClr val="FFFFFF"/>
                </a:highlight>
              </a:rPr>
              <a:t>You can set what would you like to see in result jtl file via playing with JMeter Properties.</a:t>
            </a:r>
            <a:endParaRPr sz="1650">
              <a:solidFill>
                <a:srgbClr val="242729"/>
              </a:solidFill>
              <a:highlight>
                <a:srgbClr val="FFFFFF"/>
              </a:highlight>
            </a:endParaRPr>
          </a:p>
          <a:p>
            <a:pPr indent="0" lvl="0" marL="0" rtl="0" algn="l">
              <a:spcBef>
                <a:spcPts val="110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Jmeter addon/plugin manager</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74" name="Google Shape;74;p16"/>
          <p:cNvPicPr preferRelativeResize="0"/>
          <p:nvPr/>
        </p:nvPicPr>
        <p:blipFill>
          <a:blip r:embed="rId3">
            <a:alphaModFix/>
          </a:blip>
          <a:stretch>
            <a:fillRect/>
          </a:stretch>
        </p:blipFill>
        <p:spPr>
          <a:xfrm>
            <a:off x="311698" y="1152475"/>
            <a:ext cx="5983752" cy="3530175"/>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5" name="Shape 305"/>
        <p:cNvGrpSpPr/>
        <p:nvPr/>
      </p:nvGrpSpPr>
      <p:grpSpPr>
        <a:xfrm>
          <a:off x="0" y="0"/>
          <a:ext cx="0" cy="0"/>
          <a:chOff x="0" y="0"/>
          <a:chExt cx="0" cy="0"/>
        </a:xfrm>
      </p:grpSpPr>
      <p:sp>
        <p:nvSpPr>
          <p:cNvPr id="306" name="Google Shape;306;p5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Jmeter nogui execution #2</a:t>
            </a:r>
            <a:endParaRPr/>
          </a:p>
        </p:txBody>
      </p:sp>
      <p:sp>
        <p:nvSpPr>
          <p:cNvPr id="307" name="Google Shape;307;p5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050">
                <a:solidFill>
                  <a:srgbClr val="242729"/>
                </a:solidFill>
                <a:highlight>
                  <a:srgbClr val="FFFFFF"/>
                </a:highlight>
              </a:rPr>
              <a:t>See </a:t>
            </a:r>
            <a:r>
              <a:rPr lang="en" sz="900">
                <a:solidFill>
                  <a:srgbClr val="242729"/>
                </a:solidFill>
                <a:highlight>
                  <a:srgbClr val="FFFFFF"/>
                </a:highlight>
                <a:latin typeface="Consolas"/>
                <a:ea typeface="Consolas"/>
                <a:cs typeface="Consolas"/>
                <a:sym typeface="Consolas"/>
              </a:rPr>
              <a:t>jmeter.properties</a:t>
            </a:r>
            <a:r>
              <a:rPr lang="en" sz="1050">
                <a:solidFill>
                  <a:srgbClr val="242729"/>
                </a:solidFill>
                <a:highlight>
                  <a:srgbClr val="FFFFFF"/>
                </a:highlight>
              </a:rPr>
              <a:t> file under /bin folder of your JMeter installation and look for those starting with</a:t>
            </a:r>
            <a:endParaRPr sz="1050">
              <a:solidFill>
                <a:srgbClr val="242729"/>
              </a:solidFill>
              <a:highlight>
                <a:srgbClr val="FFFFFF"/>
              </a:highlight>
            </a:endParaRPr>
          </a:p>
          <a:p>
            <a:pPr indent="0" lvl="0" marL="76200" marR="76200" rtl="0" algn="l">
              <a:spcBef>
                <a:spcPts val="0"/>
              </a:spcBef>
              <a:spcAft>
                <a:spcPts val="0"/>
              </a:spcAft>
              <a:buClr>
                <a:schemeClr val="dk1"/>
              </a:buClr>
              <a:buSzPts val="1100"/>
              <a:buFont typeface="Arial"/>
              <a:buNone/>
            </a:pPr>
            <a:r>
              <a:rPr lang="en" sz="900">
                <a:solidFill>
                  <a:srgbClr val="242729"/>
                </a:solidFill>
                <a:latin typeface="Consolas"/>
                <a:ea typeface="Consolas"/>
                <a:cs typeface="Consolas"/>
                <a:sym typeface="Consolas"/>
              </a:rPr>
              <a:t>jmeter.save.saveservice.</a:t>
            </a:r>
            <a:endParaRPr sz="900">
              <a:solidFill>
                <a:srgbClr val="242729"/>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050">
                <a:solidFill>
                  <a:srgbClr val="242729"/>
                </a:solidFill>
                <a:highlight>
                  <a:srgbClr val="FFFFFF"/>
                </a:highlight>
              </a:rPr>
              <a:t>Defaults are listed below:</a:t>
            </a:r>
            <a:endParaRPr sz="1050">
              <a:solidFill>
                <a:srgbClr val="242729"/>
              </a:solidFill>
              <a:highlight>
                <a:srgbClr val="FFFFFF"/>
              </a:highlight>
            </a:endParaRPr>
          </a:p>
          <a:p>
            <a:pPr indent="0" lvl="0" marL="76200" marR="76200" rtl="0" algn="l">
              <a:spcBef>
                <a:spcPts val="0"/>
              </a:spcBef>
              <a:spcAft>
                <a:spcPts val="0"/>
              </a:spcAft>
              <a:buNone/>
            </a:pPr>
            <a:r>
              <a:rPr lang="en" sz="500">
                <a:solidFill>
                  <a:srgbClr val="242729"/>
                </a:solidFill>
                <a:latin typeface="Consolas"/>
                <a:ea typeface="Consolas"/>
                <a:cs typeface="Consolas"/>
                <a:sym typeface="Consolas"/>
              </a:rPr>
              <a:t>#jmeter.save.saveservice.output_format=csv</a:t>
            </a:r>
            <a:endParaRPr sz="500">
              <a:solidFill>
                <a:srgbClr val="242729"/>
              </a:solidFill>
              <a:latin typeface="Consolas"/>
              <a:ea typeface="Consolas"/>
              <a:cs typeface="Consolas"/>
              <a:sym typeface="Consolas"/>
            </a:endParaRPr>
          </a:p>
          <a:p>
            <a:pPr indent="0" lvl="0" marL="76200" marR="76200" rtl="0" algn="l">
              <a:spcBef>
                <a:spcPts val="0"/>
              </a:spcBef>
              <a:spcAft>
                <a:spcPts val="0"/>
              </a:spcAft>
              <a:buNone/>
            </a:pPr>
            <a:r>
              <a:rPr lang="en" sz="500">
                <a:solidFill>
                  <a:srgbClr val="242729"/>
                </a:solidFill>
                <a:latin typeface="Consolas"/>
                <a:ea typeface="Consolas"/>
                <a:cs typeface="Consolas"/>
                <a:sym typeface="Consolas"/>
              </a:rPr>
              <a:t>#jmeter.save.saveservice.assertion_results_failure_message=false</a:t>
            </a:r>
            <a:endParaRPr sz="500">
              <a:solidFill>
                <a:srgbClr val="242729"/>
              </a:solidFill>
              <a:latin typeface="Consolas"/>
              <a:ea typeface="Consolas"/>
              <a:cs typeface="Consolas"/>
              <a:sym typeface="Consolas"/>
            </a:endParaRPr>
          </a:p>
          <a:p>
            <a:pPr indent="0" lvl="0" marL="76200" marR="76200" rtl="0" algn="l">
              <a:spcBef>
                <a:spcPts val="0"/>
              </a:spcBef>
              <a:spcAft>
                <a:spcPts val="0"/>
              </a:spcAft>
              <a:buNone/>
            </a:pPr>
            <a:r>
              <a:rPr lang="en" sz="500">
                <a:solidFill>
                  <a:srgbClr val="242729"/>
                </a:solidFill>
                <a:latin typeface="Consolas"/>
                <a:ea typeface="Consolas"/>
                <a:cs typeface="Consolas"/>
                <a:sym typeface="Consolas"/>
              </a:rPr>
              <a:t>#jmeter.save.saveservice.assertion_results=none</a:t>
            </a:r>
            <a:endParaRPr sz="500">
              <a:solidFill>
                <a:srgbClr val="242729"/>
              </a:solidFill>
              <a:latin typeface="Consolas"/>
              <a:ea typeface="Consolas"/>
              <a:cs typeface="Consolas"/>
              <a:sym typeface="Consolas"/>
            </a:endParaRPr>
          </a:p>
          <a:p>
            <a:pPr indent="0" lvl="0" marL="76200" marR="76200" rtl="0" algn="l">
              <a:spcBef>
                <a:spcPts val="0"/>
              </a:spcBef>
              <a:spcAft>
                <a:spcPts val="0"/>
              </a:spcAft>
              <a:buNone/>
            </a:pPr>
            <a:r>
              <a:rPr lang="en" sz="500">
                <a:solidFill>
                  <a:srgbClr val="242729"/>
                </a:solidFill>
                <a:latin typeface="Consolas"/>
                <a:ea typeface="Consolas"/>
                <a:cs typeface="Consolas"/>
                <a:sym typeface="Consolas"/>
              </a:rPr>
              <a:t>#jmeter.save.saveservice.data_type=true</a:t>
            </a:r>
            <a:endParaRPr sz="500">
              <a:solidFill>
                <a:srgbClr val="242729"/>
              </a:solidFill>
              <a:latin typeface="Consolas"/>
              <a:ea typeface="Consolas"/>
              <a:cs typeface="Consolas"/>
              <a:sym typeface="Consolas"/>
            </a:endParaRPr>
          </a:p>
          <a:p>
            <a:pPr indent="0" lvl="0" marL="76200" marR="76200" rtl="0" algn="l">
              <a:spcBef>
                <a:spcPts val="0"/>
              </a:spcBef>
              <a:spcAft>
                <a:spcPts val="0"/>
              </a:spcAft>
              <a:buNone/>
            </a:pPr>
            <a:r>
              <a:rPr lang="en" sz="500">
                <a:solidFill>
                  <a:srgbClr val="242729"/>
                </a:solidFill>
                <a:latin typeface="Consolas"/>
                <a:ea typeface="Consolas"/>
                <a:cs typeface="Consolas"/>
                <a:sym typeface="Consolas"/>
              </a:rPr>
              <a:t>#jmeter.save.saveservice.label=true</a:t>
            </a:r>
            <a:endParaRPr sz="500">
              <a:solidFill>
                <a:srgbClr val="242729"/>
              </a:solidFill>
              <a:latin typeface="Consolas"/>
              <a:ea typeface="Consolas"/>
              <a:cs typeface="Consolas"/>
              <a:sym typeface="Consolas"/>
            </a:endParaRPr>
          </a:p>
          <a:p>
            <a:pPr indent="0" lvl="0" marL="76200" marR="76200" rtl="0" algn="l">
              <a:spcBef>
                <a:spcPts val="0"/>
              </a:spcBef>
              <a:spcAft>
                <a:spcPts val="0"/>
              </a:spcAft>
              <a:buNone/>
            </a:pPr>
            <a:r>
              <a:rPr lang="en" sz="500">
                <a:solidFill>
                  <a:srgbClr val="242729"/>
                </a:solidFill>
                <a:latin typeface="Consolas"/>
                <a:ea typeface="Consolas"/>
                <a:cs typeface="Consolas"/>
                <a:sym typeface="Consolas"/>
              </a:rPr>
              <a:t>#jmeter.save.saveservice.response_code=true</a:t>
            </a:r>
            <a:endParaRPr sz="500">
              <a:solidFill>
                <a:srgbClr val="242729"/>
              </a:solidFill>
              <a:latin typeface="Consolas"/>
              <a:ea typeface="Consolas"/>
              <a:cs typeface="Consolas"/>
              <a:sym typeface="Consolas"/>
            </a:endParaRPr>
          </a:p>
          <a:p>
            <a:pPr indent="0" lvl="0" marL="76200" marR="76200" rtl="0" algn="l">
              <a:spcBef>
                <a:spcPts val="0"/>
              </a:spcBef>
              <a:spcAft>
                <a:spcPts val="0"/>
              </a:spcAft>
              <a:buNone/>
            </a:pPr>
            <a:r>
              <a:rPr lang="en" sz="500">
                <a:solidFill>
                  <a:srgbClr val="242729"/>
                </a:solidFill>
                <a:latin typeface="Consolas"/>
                <a:ea typeface="Consolas"/>
                <a:cs typeface="Consolas"/>
                <a:sym typeface="Consolas"/>
              </a:rPr>
              <a:t>#jmeter.save.saveservice.response_data=false</a:t>
            </a:r>
            <a:endParaRPr sz="500">
              <a:solidFill>
                <a:srgbClr val="242729"/>
              </a:solidFill>
              <a:latin typeface="Consolas"/>
              <a:ea typeface="Consolas"/>
              <a:cs typeface="Consolas"/>
              <a:sym typeface="Consolas"/>
            </a:endParaRPr>
          </a:p>
          <a:p>
            <a:pPr indent="0" lvl="0" marL="76200" marR="76200" rtl="0" algn="l">
              <a:spcBef>
                <a:spcPts val="0"/>
              </a:spcBef>
              <a:spcAft>
                <a:spcPts val="0"/>
              </a:spcAft>
              <a:buNone/>
            </a:pPr>
            <a:r>
              <a:rPr lang="en" sz="500">
                <a:solidFill>
                  <a:srgbClr val="242729"/>
                </a:solidFill>
                <a:latin typeface="Consolas"/>
                <a:ea typeface="Consolas"/>
                <a:cs typeface="Consolas"/>
                <a:sym typeface="Consolas"/>
              </a:rPr>
              <a:t>#jmeter.save.saveservice.response_data.on_error=false</a:t>
            </a:r>
            <a:endParaRPr sz="500">
              <a:solidFill>
                <a:srgbClr val="242729"/>
              </a:solidFill>
              <a:latin typeface="Consolas"/>
              <a:ea typeface="Consolas"/>
              <a:cs typeface="Consolas"/>
              <a:sym typeface="Consolas"/>
            </a:endParaRPr>
          </a:p>
          <a:p>
            <a:pPr indent="0" lvl="0" marL="76200" marR="76200" rtl="0" algn="l">
              <a:spcBef>
                <a:spcPts val="0"/>
              </a:spcBef>
              <a:spcAft>
                <a:spcPts val="0"/>
              </a:spcAft>
              <a:buNone/>
            </a:pPr>
            <a:r>
              <a:rPr lang="en" sz="500">
                <a:solidFill>
                  <a:srgbClr val="242729"/>
                </a:solidFill>
                <a:latin typeface="Consolas"/>
                <a:ea typeface="Consolas"/>
                <a:cs typeface="Consolas"/>
                <a:sym typeface="Consolas"/>
              </a:rPr>
              <a:t>#jmeter.save.saveservice.response_message=true</a:t>
            </a:r>
            <a:endParaRPr sz="500">
              <a:solidFill>
                <a:srgbClr val="242729"/>
              </a:solidFill>
              <a:latin typeface="Consolas"/>
              <a:ea typeface="Consolas"/>
              <a:cs typeface="Consolas"/>
              <a:sym typeface="Consolas"/>
            </a:endParaRPr>
          </a:p>
          <a:p>
            <a:pPr indent="0" lvl="0" marL="76200" marR="76200" rtl="0" algn="l">
              <a:spcBef>
                <a:spcPts val="0"/>
              </a:spcBef>
              <a:spcAft>
                <a:spcPts val="0"/>
              </a:spcAft>
              <a:buNone/>
            </a:pPr>
            <a:r>
              <a:rPr lang="en" sz="500">
                <a:solidFill>
                  <a:srgbClr val="242729"/>
                </a:solidFill>
                <a:latin typeface="Consolas"/>
                <a:ea typeface="Consolas"/>
                <a:cs typeface="Consolas"/>
                <a:sym typeface="Consolas"/>
              </a:rPr>
              <a:t>#jmeter.save.saveservice.successful=true</a:t>
            </a:r>
            <a:endParaRPr sz="500">
              <a:solidFill>
                <a:srgbClr val="242729"/>
              </a:solidFill>
              <a:latin typeface="Consolas"/>
              <a:ea typeface="Consolas"/>
              <a:cs typeface="Consolas"/>
              <a:sym typeface="Consolas"/>
            </a:endParaRPr>
          </a:p>
          <a:p>
            <a:pPr indent="0" lvl="0" marL="76200" marR="76200" rtl="0" algn="l">
              <a:spcBef>
                <a:spcPts val="0"/>
              </a:spcBef>
              <a:spcAft>
                <a:spcPts val="0"/>
              </a:spcAft>
              <a:buNone/>
            </a:pPr>
            <a:r>
              <a:rPr lang="en" sz="500">
                <a:solidFill>
                  <a:srgbClr val="242729"/>
                </a:solidFill>
                <a:latin typeface="Consolas"/>
                <a:ea typeface="Consolas"/>
                <a:cs typeface="Consolas"/>
                <a:sym typeface="Consolas"/>
              </a:rPr>
              <a:t>#jmeter.save.saveservice.thread_name=true</a:t>
            </a:r>
            <a:endParaRPr sz="500">
              <a:solidFill>
                <a:srgbClr val="242729"/>
              </a:solidFill>
              <a:latin typeface="Consolas"/>
              <a:ea typeface="Consolas"/>
              <a:cs typeface="Consolas"/>
              <a:sym typeface="Consolas"/>
            </a:endParaRPr>
          </a:p>
          <a:p>
            <a:pPr indent="0" lvl="0" marL="76200" marR="76200" rtl="0" algn="l">
              <a:spcBef>
                <a:spcPts val="0"/>
              </a:spcBef>
              <a:spcAft>
                <a:spcPts val="0"/>
              </a:spcAft>
              <a:buNone/>
            </a:pPr>
            <a:r>
              <a:rPr lang="en" sz="500">
                <a:solidFill>
                  <a:srgbClr val="242729"/>
                </a:solidFill>
                <a:latin typeface="Consolas"/>
                <a:ea typeface="Consolas"/>
                <a:cs typeface="Consolas"/>
                <a:sym typeface="Consolas"/>
              </a:rPr>
              <a:t>#jmeter.save.saveservice.time=true</a:t>
            </a:r>
            <a:endParaRPr sz="500">
              <a:solidFill>
                <a:srgbClr val="242729"/>
              </a:solidFill>
              <a:latin typeface="Consolas"/>
              <a:ea typeface="Consolas"/>
              <a:cs typeface="Consolas"/>
              <a:sym typeface="Consolas"/>
            </a:endParaRPr>
          </a:p>
          <a:p>
            <a:pPr indent="0" lvl="0" marL="76200" marR="76200" rtl="0" algn="l">
              <a:spcBef>
                <a:spcPts val="0"/>
              </a:spcBef>
              <a:spcAft>
                <a:spcPts val="0"/>
              </a:spcAft>
              <a:buNone/>
            </a:pPr>
            <a:r>
              <a:rPr lang="en" sz="500">
                <a:solidFill>
                  <a:srgbClr val="242729"/>
                </a:solidFill>
                <a:latin typeface="Consolas"/>
                <a:ea typeface="Consolas"/>
                <a:cs typeface="Consolas"/>
                <a:sym typeface="Consolas"/>
              </a:rPr>
              <a:t>#jmeter.save.saveservice.subresults=true</a:t>
            </a:r>
            <a:endParaRPr sz="500">
              <a:solidFill>
                <a:srgbClr val="242729"/>
              </a:solidFill>
              <a:latin typeface="Consolas"/>
              <a:ea typeface="Consolas"/>
              <a:cs typeface="Consolas"/>
              <a:sym typeface="Consolas"/>
            </a:endParaRPr>
          </a:p>
          <a:p>
            <a:pPr indent="0" lvl="0" marL="76200" marR="76200" rtl="0" algn="l">
              <a:spcBef>
                <a:spcPts val="0"/>
              </a:spcBef>
              <a:spcAft>
                <a:spcPts val="0"/>
              </a:spcAft>
              <a:buNone/>
            </a:pPr>
            <a:r>
              <a:rPr lang="en" sz="500">
                <a:solidFill>
                  <a:srgbClr val="242729"/>
                </a:solidFill>
                <a:latin typeface="Consolas"/>
                <a:ea typeface="Consolas"/>
                <a:cs typeface="Consolas"/>
                <a:sym typeface="Consolas"/>
              </a:rPr>
              <a:t>#jmeter.save.saveservice.assertions=true</a:t>
            </a:r>
            <a:endParaRPr sz="500">
              <a:solidFill>
                <a:srgbClr val="242729"/>
              </a:solidFill>
              <a:latin typeface="Consolas"/>
              <a:ea typeface="Consolas"/>
              <a:cs typeface="Consolas"/>
              <a:sym typeface="Consolas"/>
            </a:endParaRPr>
          </a:p>
          <a:p>
            <a:pPr indent="0" lvl="0" marL="76200" marR="76200" rtl="0" algn="l">
              <a:spcBef>
                <a:spcPts val="0"/>
              </a:spcBef>
              <a:spcAft>
                <a:spcPts val="0"/>
              </a:spcAft>
              <a:buNone/>
            </a:pPr>
            <a:r>
              <a:rPr lang="en" sz="500">
                <a:solidFill>
                  <a:srgbClr val="242729"/>
                </a:solidFill>
                <a:latin typeface="Consolas"/>
                <a:ea typeface="Consolas"/>
                <a:cs typeface="Consolas"/>
                <a:sym typeface="Consolas"/>
              </a:rPr>
              <a:t>#jmeter.save.saveservice.latency=true</a:t>
            </a:r>
            <a:endParaRPr sz="500">
              <a:solidFill>
                <a:srgbClr val="242729"/>
              </a:solidFill>
              <a:latin typeface="Consolas"/>
              <a:ea typeface="Consolas"/>
              <a:cs typeface="Consolas"/>
              <a:sym typeface="Consolas"/>
            </a:endParaRPr>
          </a:p>
          <a:p>
            <a:pPr indent="0" lvl="0" marL="76200" marR="76200" rtl="0" algn="l">
              <a:spcBef>
                <a:spcPts val="0"/>
              </a:spcBef>
              <a:spcAft>
                <a:spcPts val="0"/>
              </a:spcAft>
              <a:buNone/>
            </a:pPr>
            <a:r>
              <a:rPr lang="en" sz="500">
                <a:solidFill>
                  <a:srgbClr val="242729"/>
                </a:solidFill>
                <a:latin typeface="Consolas"/>
                <a:ea typeface="Consolas"/>
                <a:cs typeface="Consolas"/>
                <a:sym typeface="Consolas"/>
              </a:rPr>
              <a:t>#jmeter.save.saveservice.samplerData=false</a:t>
            </a:r>
            <a:endParaRPr sz="500">
              <a:solidFill>
                <a:srgbClr val="242729"/>
              </a:solidFill>
              <a:latin typeface="Consolas"/>
              <a:ea typeface="Consolas"/>
              <a:cs typeface="Consolas"/>
              <a:sym typeface="Consolas"/>
            </a:endParaRPr>
          </a:p>
          <a:p>
            <a:pPr indent="0" lvl="0" marL="76200" marR="76200" rtl="0" algn="l">
              <a:spcBef>
                <a:spcPts val="0"/>
              </a:spcBef>
              <a:spcAft>
                <a:spcPts val="0"/>
              </a:spcAft>
              <a:buNone/>
            </a:pPr>
            <a:r>
              <a:rPr lang="en" sz="500">
                <a:solidFill>
                  <a:srgbClr val="242729"/>
                </a:solidFill>
                <a:latin typeface="Consolas"/>
                <a:ea typeface="Consolas"/>
                <a:cs typeface="Consolas"/>
                <a:sym typeface="Consolas"/>
              </a:rPr>
              <a:t>#jmeter.save.saveservice.responseHeaders=false</a:t>
            </a:r>
            <a:endParaRPr sz="500">
              <a:solidFill>
                <a:srgbClr val="242729"/>
              </a:solidFill>
              <a:latin typeface="Consolas"/>
              <a:ea typeface="Consolas"/>
              <a:cs typeface="Consolas"/>
              <a:sym typeface="Consolas"/>
            </a:endParaRPr>
          </a:p>
          <a:p>
            <a:pPr indent="0" lvl="0" marL="76200" marR="76200" rtl="0" algn="l">
              <a:spcBef>
                <a:spcPts val="0"/>
              </a:spcBef>
              <a:spcAft>
                <a:spcPts val="0"/>
              </a:spcAft>
              <a:buNone/>
            </a:pPr>
            <a:r>
              <a:rPr lang="en" sz="500">
                <a:solidFill>
                  <a:srgbClr val="242729"/>
                </a:solidFill>
                <a:latin typeface="Consolas"/>
                <a:ea typeface="Consolas"/>
                <a:cs typeface="Consolas"/>
                <a:sym typeface="Consolas"/>
              </a:rPr>
              <a:t>#jmeter.save.saveservice.requestHeaders=false</a:t>
            </a:r>
            <a:endParaRPr sz="500">
              <a:solidFill>
                <a:srgbClr val="242729"/>
              </a:solidFill>
              <a:latin typeface="Consolas"/>
              <a:ea typeface="Consolas"/>
              <a:cs typeface="Consolas"/>
              <a:sym typeface="Consolas"/>
            </a:endParaRPr>
          </a:p>
          <a:p>
            <a:pPr indent="0" lvl="0" marL="76200" marR="76200" rtl="0" algn="l">
              <a:spcBef>
                <a:spcPts val="0"/>
              </a:spcBef>
              <a:spcAft>
                <a:spcPts val="0"/>
              </a:spcAft>
              <a:buNone/>
            </a:pPr>
            <a:r>
              <a:rPr lang="en" sz="500">
                <a:solidFill>
                  <a:srgbClr val="242729"/>
                </a:solidFill>
                <a:latin typeface="Consolas"/>
                <a:ea typeface="Consolas"/>
                <a:cs typeface="Consolas"/>
                <a:sym typeface="Consolas"/>
              </a:rPr>
              <a:t>#jmeter.save.saveservice.encoding=false</a:t>
            </a:r>
            <a:endParaRPr sz="500">
              <a:solidFill>
                <a:srgbClr val="242729"/>
              </a:solidFill>
              <a:latin typeface="Consolas"/>
              <a:ea typeface="Consolas"/>
              <a:cs typeface="Consolas"/>
              <a:sym typeface="Consolas"/>
            </a:endParaRPr>
          </a:p>
          <a:p>
            <a:pPr indent="0" lvl="0" marL="76200" marR="76200" rtl="0" algn="l">
              <a:spcBef>
                <a:spcPts val="0"/>
              </a:spcBef>
              <a:spcAft>
                <a:spcPts val="0"/>
              </a:spcAft>
              <a:buNone/>
            </a:pPr>
            <a:r>
              <a:rPr lang="en" sz="500">
                <a:solidFill>
                  <a:srgbClr val="242729"/>
                </a:solidFill>
                <a:latin typeface="Consolas"/>
                <a:ea typeface="Consolas"/>
                <a:cs typeface="Consolas"/>
                <a:sym typeface="Consolas"/>
              </a:rPr>
              <a:t>#jmeter.save.saveservice.bytes=true</a:t>
            </a:r>
            <a:endParaRPr sz="500">
              <a:solidFill>
                <a:srgbClr val="242729"/>
              </a:solidFill>
              <a:latin typeface="Consolas"/>
              <a:ea typeface="Consolas"/>
              <a:cs typeface="Consolas"/>
              <a:sym typeface="Consolas"/>
            </a:endParaRPr>
          </a:p>
          <a:p>
            <a:pPr indent="0" lvl="0" marL="76200" marR="76200" rtl="0" algn="l">
              <a:spcBef>
                <a:spcPts val="0"/>
              </a:spcBef>
              <a:spcAft>
                <a:spcPts val="0"/>
              </a:spcAft>
              <a:buNone/>
            </a:pPr>
            <a:r>
              <a:rPr lang="en" sz="500">
                <a:solidFill>
                  <a:srgbClr val="242729"/>
                </a:solidFill>
                <a:latin typeface="Consolas"/>
                <a:ea typeface="Consolas"/>
                <a:cs typeface="Consolas"/>
                <a:sym typeface="Consolas"/>
              </a:rPr>
              <a:t>#jmeter.save.saveservice.url=false</a:t>
            </a:r>
            <a:endParaRPr sz="500">
              <a:solidFill>
                <a:srgbClr val="242729"/>
              </a:solidFill>
              <a:latin typeface="Consolas"/>
              <a:ea typeface="Consolas"/>
              <a:cs typeface="Consolas"/>
              <a:sym typeface="Consolas"/>
            </a:endParaRPr>
          </a:p>
          <a:p>
            <a:pPr indent="0" lvl="0" marL="76200" marR="76200" rtl="0" algn="l">
              <a:spcBef>
                <a:spcPts val="0"/>
              </a:spcBef>
              <a:spcAft>
                <a:spcPts val="0"/>
              </a:spcAft>
              <a:buNone/>
            </a:pPr>
            <a:r>
              <a:rPr lang="en" sz="500">
                <a:solidFill>
                  <a:srgbClr val="242729"/>
                </a:solidFill>
                <a:latin typeface="Consolas"/>
                <a:ea typeface="Consolas"/>
                <a:cs typeface="Consolas"/>
                <a:sym typeface="Consolas"/>
              </a:rPr>
              <a:t>#jmeter.save.saveservice.filename=false</a:t>
            </a:r>
            <a:endParaRPr sz="500">
              <a:solidFill>
                <a:srgbClr val="242729"/>
              </a:solidFill>
              <a:latin typeface="Consolas"/>
              <a:ea typeface="Consolas"/>
              <a:cs typeface="Consolas"/>
              <a:sym typeface="Consolas"/>
            </a:endParaRPr>
          </a:p>
          <a:p>
            <a:pPr indent="0" lvl="0" marL="76200" marR="76200" rtl="0" algn="l">
              <a:spcBef>
                <a:spcPts val="0"/>
              </a:spcBef>
              <a:spcAft>
                <a:spcPts val="0"/>
              </a:spcAft>
              <a:buNone/>
            </a:pPr>
            <a:r>
              <a:rPr lang="en" sz="500">
                <a:solidFill>
                  <a:srgbClr val="242729"/>
                </a:solidFill>
                <a:latin typeface="Consolas"/>
                <a:ea typeface="Consolas"/>
                <a:cs typeface="Consolas"/>
                <a:sym typeface="Consolas"/>
              </a:rPr>
              <a:t>#jmeter.save.saveservice.hostname=false</a:t>
            </a:r>
            <a:endParaRPr sz="500">
              <a:solidFill>
                <a:srgbClr val="242729"/>
              </a:solidFill>
              <a:latin typeface="Consolas"/>
              <a:ea typeface="Consolas"/>
              <a:cs typeface="Consolas"/>
              <a:sym typeface="Consolas"/>
            </a:endParaRPr>
          </a:p>
          <a:p>
            <a:pPr indent="0" lvl="0" marL="76200" marR="76200" rtl="0" algn="l">
              <a:spcBef>
                <a:spcPts val="0"/>
              </a:spcBef>
              <a:spcAft>
                <a:spcPts val="0"/>
              </a:spcAft>
              <a:buNone/>
            </a:pPr>
            <a:r>
              <a:rPr lang="en" sz="500">
                <a:solidFill>
                  <a:srgbClr val="242729"/>
                </a:solidFill>
                <a:latin typeface="Consolas"/>
                <a:ea typeface="Consolas"/>
                <a:cs typeface="Consolas"/>
                <a:sym typeface="Consolas"/>
              </a:rPr>
              <a:t>#jmeter.save.saveservice.thread_counts=false</a:t>
            </a:r>
            <a:endParaRPr sz="500">
              <a:solidFill>
                <a:srgbClr val="242729"/>
              </a:solidFill>
              <a:latin typeface="Consolas"/>
              <a:ea typeface="Consolas"/>
              <a:cs typeface="Consolas"/>
              <a:sym typeface="Consolas"/>
            </a:endParaRPr>
          </a:p>
          <a:p>
            <a:pPr indent="0" lvl="0" marL="76200" marR="76200" rtl="0" algn="l">
              <a:spcBef>
                <a:spcPts val="0"/>
              </a:spcBef>
              <a:spcAft>
                <a:spcPts val="0"/>
              </a:spcAft>
              <a:buNone/>
            </a:pPr>
            <a:r>
              <a:rPr lang="en" sz="500">
                <a:solidFill>
                  <a:srgbClr val="242729"/>
                </a:solidFill>
                <a:latin typeface="Consolas"/>
                <a:ea typeface="Consolas"/>
                <a:cs typeface="Consolas"/>
                <a:sym typeface="Consolas"/>
              </a:rPr>
              <a:t>#jmeter.save.saveservice.sample_count=false</a:t>
            </a:r>
            <a:endParaRPr sz="500">
              <a:solidFill>
                <a:srgbClr val="242729"/>
              </a:solidFill>
              <a:latin typeface="Consolas"/>
              <a:ea typeface="Consolas"/>
              <a:cs typeface="Consolas"/>
              <a:sym typeface="Consolas"/>
            </a:endParaRPr>
          </a:p>
          <a:p>
            <a:pPr indent="0" lvl="0" marL="76200" marR="76200" rtl="0" algn="l">
              <a:spcBef>
                <a:spcPts val="0"/>
              </a:spcBef>
              <a:spcAft>
                <a:spcPts val="0"/>
              </a:spcAft>
              <a:buNone/>
            </a:pPr>
            <a:r>
              <a:rPr lang="en" sz="500">
                <a:solidFill>
                  <a:srgbClr val="242729"/>
                </a:solidFill>
                <a:latin typeface="Consolas"/>
                <a:ea typeface="Consolas"/>
                <a:cs typeface="Consolas"/>
                <a:sym typeface="Consolas"/>
              </a:rPr>
              <a:t>#jmeter.save.saveservice.idle_time=false</a:t>
            </a:r>
            <a:endParaRPr sz="500">
              <a:solidFill>
                <a:srgbClr val="242729"/>
              </a:solidFill>
              <a:latin typeface="Consolas"/>
              <a:ea typeface="Consolas"/>
              <a:cs typeface="Consolas"/>
              <a:sym typeface="Consolas"/>
            </a:endParaRPr>
          </a:p>
          <a:p>
            <a:pPr indent="0" lvl="0" marL="76200" marR="76200" rtl="0" algn="l">
              <a:spcBef>
                <a:spcPts val="0"/>
              </a:spcBef>
              <a:spcAft>
                <a:spcPts val="0"/>
              </a:spcAft>
              <a:buNone/>
            </a:pPr>
            <a:r>
              <a:rPr lang="en" sz="500">
                <a:solidFill>
                  <a:srgbClr val="242729"/>
                </a:solidFill>
                <a:latin typeface="Consolas"/>
                <a:ea typeface="Consolas"/>
                <a:cs typeface="Consolas"/>
                <a:sym typeface="Consolas"/>
              </a:rPr>
              <a:t>#jmeter.save.saveservice.timestamp_format=ms</a:t>
            </a:r>
            <a:endParaRPr sz="500">
              <a:solidFill>
                <a:srgbClr val="242729"/>
              </a:solidFill>
              <a:latin typeface="Consolas"/>
              <a:ea typeface="Consolas"/>
              <a:cs typeface="Consolas"/>
              <a:sym typeface="Consolas"/>
            </a:endParaRPr>
          </a:p>
          <a:p>
            <a:pPr indent="0" lvl="0" marL="76200" marR="76200" rtl="0" algn="l">
              <a:spcBef>
                <a:spcPts val="0"/>
              </a:spcBef>
              <a:spcAft>
                <a:spcPts val="0"/>
              </a:spcAft>
              <a:buNone/>
            </a:pPr>
            <a:r>
              <a:rPr lang="en" sz="500">
                <a:solidFill>
                  <a:srgbClr val="242729"/>
                </a:solidFill>
                <a:latin typeface="Consolas"/>
                <a:ea typeface="Consolas"/>
                <a:cs typeface="Consolas"/>
                <a:sym typeface="Consolas"/>
              </a:rPr>
              <a:t>#jmeter.save.saveservice.timestamp_format=yyyy/MM/dd HH:mm:ss.SSS</a:t>
            </a:r>
            <a:endParaRPr sz="500">
              <a:solidFill>
                <a:srgbClr val="242729"/>
              </a:solidFill>
              <a:latin typeface="Consolas"/>
              <a:ea typeface="Consolas"/>
              <a:cs typeface="Consolas"/>
              <a:sym typeface="Consolas"/>
            </a:endParaRPr>
          </a:p>
          <a:p>
            <a:pPr indent="0" lvl="0" marL="76200" marR="76200" rtl="0" algn="l">
              <a:spcBef>
                <a:spcPts val="0"/>
              </a:spcBef>
              <a:spcAft>
                <a:spcPts val="0"/>
              </a:spcAft>
              <a:buNone/>
            </a:pPr>
            <a:r>
              <a:rPr lang="en" sz="500">
                <a:solidFill>
                  <a:srgbClr val="242729"/>
                </a:solidFill>
                <a:latin typeface="Consolas"/>
                <a:ea typeface="Consolas"/>
                <a:cs typeface="Consolas"/>
                <a:sym typeface="Consolas"/>
              </a:rPr>
              <a:t>#jmeter.save.saveservice.default_delimiter=,</a:t>
            </a:r>
            <a:endParaRPr sz="500">
              <a:solidFill>
                <a:srgbClr val="242729"/>
              </a:solidFill>
              <a:latin typeface="Consolas"/>
              <a:ea typeface="Consolas"/>
              <a:cs typeface="Consolas"/>
              <a:sym typeface="Consolas"/>
            </a:endParaRPr>
          </a:p>
          <a:p>
            <a:pPr indent="0" lvl="0" marL="76200" marR="76200" rtl="0" algn="l">
              <a:spcBef>
                <a:spcPts val="0"/>
              </a:spcBef>
              <a:spcAft>
                <a:spcPts val="0"/>
              </a:spcAft>
              <a:buNone/>
            </a:pPr>
            <a:r>
              <a:rPr lang="en" sz="500">
                <a:solidFill>
                  <a:srgbClr val="242729"/>
                </a:solidFill>
                <a:latin typeface="Consolas"/>
                <a:ea typeface="Consolas"/>
                <a:cs typeface="Consolas"/>
                <a:sym typeface="Consolas"/>
              </a:rPr>
              <a:t>#jmeter.save.saveservice.default_delimiter=\t</a:t>
            </a:r>
            <a:endParaRPr sz="500">
              <a:solidFill>
                <a:srgbClr val="242729"/>
              </a:solidFill>
              <a:latin typeface="Consolas"/>
              <a:ea typeface="Consolas"/>
              <a:cs typeface="Consolas"/>
              <a:sym typeface="Consolas"/>
            </a:endParaRPr>
          </a:p>
          <a:p>
            <a:pPr indent="0" lvl="0" marL="76200" marR="76200" rtl="0" algn="l">
              <a:spcBef>
                <a:spcPts val="0"/>
              </a:spcBef>
              <a:spcAft>
                <a:spcPts val="0"/>
              </a:spcAft>
              <a:buNone/>
            </a:pPr>
            <a:r>
              <a:rPr lang="en" sz="500">
                <a:solidFill>
                  <a:srgbClr val="242729"/>
                </a:solidFill>
                <a:latin typeface="Consolas"/>
                <a:ea typeface="Consolas"/>
                <a:cs typeface="Consolas"/>
                <a:sym typeface="Consolas"/>
              </a:rPr>
              <a:t>#jmeter.save.saveservice.print_field_names=false</a:t>
            </a:r>
            <a:endParaRPr sz="500">
              <a:solidFill>
                <a:srgbClr val="242729"/>
              </a:solidFill>
              <a:latin typeface="Consolas"/>
              <a:ea typeface="Consolas"/>
              <a:cs typeface="Consolas"/>
              <a:sym typeface="Consolas"/>
            </a:endParaRPr>
          </a:p>
          <a:p>
            <a:pPr indent="0" lvl="0" marL="76200" marR="76200" rtl="0" algn="l">
              <a:spcBef>
                <a:spcPts val="0"/>
              </a:spcBef>
              <a:spcAft>
                <a:spcPts val="0"/>
              </a:spcAft>
              <a:buNone/>
            </a:pPr>
            <a:r>
              <a:rPr lang="en" sz="500">
                <a:solidFill>
                  <a:srgbClr val="242729"/>
                </a:solidFill>
                <a:latin typeface="Consolas"/>
                <a:ea typeface="Consolas"/>
                <a:cs typeface="Consolas"/>
                <a:sym typeface="Consolas"/>
              </a:rPr>
              <a:t>#jmeter.save.saveservice.xml_pi=&lt;?xml-stylesheet type="text/xsl" href="../extras/jmeter-results-detail-report_21.xsl"?&gt;</a:t>
            </a:r>
            <a:endParaRPr sz="500">
              <a:solidFill>
                <a:srgbClr val="242729"/>
              </a:solidFill>
              <a:latin typeface="Consolas"/>
              <a:ea typeface="Consolas"/>
              <a:cs typeface="Consolas"/>
              <a:sym typeface="Consolas"/>
            </a:endParaRPr>
          </a:p>
          <a:p>
            <a:pPr indent="0" lvl="0" marL="76200" marR="76200" rtl="0" algn="l">
              <a:spcBef>
                <a:spcPts val="0"/>
              </a:spcBef>
              <a:spcAft>
                <a:spcPts val="0"/>
              </a:spcAft>
              <a:buNone/>
            </a:pPr>
            <a:r>
              <a:rPr lang="en" sz="500">
                <a:solidFill>
                  <a:srgbClr val="242729"/>
                </a:solidFill>
                <a:latin typeface="Consolas"/>
                <a:ea typeface="Consolas"/>
                <a:cs typeface="Consolas"/>
                <a:sym typeface="Consolas"/>
              </a:rPr>
              <a:t>#jmeter.save.saveservice.base_prefix=~/</a:t>
            </a:r>
            <a:endParaRPr sz="500">
              <a:solidFill>
                <a:srgbClr val="242729"/>
              </a:solidFill>
              <a:latin typeface="Consolas"/>
              <a:ea typeface="Consolas"/>
              <a:cs typeface="Consolas"/>
              <a:sym typeface="Consolas"/>
            </a:endParaRPr>
          </a:p>
          <a:p>
            <a:pPr indent="0" lvl="0" marL="76200" marR="76200" rtl="0" algn="l">
              <a:spcBef>
                <a:spcPts val="0"/>
              </a:spcBef>
              <a:spcAft>
                <a:spcPts val="0"/>
              </a:spcAft>
              <a:buNone/>
            </a:pPr>
            <a:r>
              <a:rPr lang="en" sz="500">
                <a:solidFill>
                  <a:srgbClr val="242729"/>
                </a:solidFill>
                <a:latin typeface="Consolas"/>
                <a:ea typeface="Consolas"/>
                <a:cs typeface="Consolas"/>
                <a:sym typeface="Consolas"/>
              </a:rPr>
              <a:t>#jmeter.save.saveservice.autoflush=false</a:t>
            </a:r>
            <a:endParaRPr sz="500">
              <a:solidFill>
                <a:srgbClr val="242729"/>
              </a:solidFill>
              <a:latin typeface="Consolas"/>
              <a:ea typeface="Consolas"/>
              <a:cs typeface="Consolas"/>
              <a:sym typeface="Consolas"/>
            </a:endParaRPr>
          </a:p>
          <a:p>
            <a:pPr indent="0" lvl="0" marL="76200" marR="76200" rtl="0" algn="l">
              <a:spcBef>
                <a:spcPts val="0"/>
              </a:spcBef>
              <a:spcAft>
                <a:spcPts val="0"/>
              </a:spcAft>
              <a:buClr>
                <a:schemeClr val="dk1"/>
              </a:buClr>
              <a:buSzPts val="1100"/>
              <a:buFont typeface="Arial"/>
              <a:buNone/>
            </a:pPr>
            <a:r>
              <a:t/>
            </a:r>
            <a:endParaRPr sz="1000">
              <a:solidFill>
                <a:srgbClr val="242729"/>
              </a:solidFill>
              <a:latin typeface="Consolas"/>
              <a:ea typeface="Consolas"/>
              <a:cs typeface="Consolas"/>
              <a:sym typeface="Consolas"/>
            </a:endParaRPr>
          </a:p>
          <a:p>
            <a:pPr indent="0" lvl="0" marL="0" rtl="0" algn="l">
              <a:spcBef>
                <a:spcPts val="1100"/>
              </a:spcBef>
              <a:spcAft>
                <a:spcPts val="0"/>
              </a:spcAft>
              <a:buClr>
                <a:schemeClr val="dk1"/>
              </a:buClr>
              <a:buSzPts val="1100"/>
              <a:buFont typeface="Arial"/>
              <a:buNone/>
            </a:pPr>
            <a:r>
              <a:rPr lang="en" sz="1050">
                <a:solidFill>
                  <a:srgbClr val="242729"/>
                </a:solidFill>
                <a:highlight>
                  <a:srgbClr val="FFFFFF"/>
                </a:highlight>
              </a:rPr>
              <a:t>Uncomment the one you are interested in and set it's value to change the default. Another option is override property in </a:t>
            </a:r>
            <a:r>
              <a:rPr lang="en" sz="900">
                <a:solidFill>
                  <a:srgbClr val="242729"/>
                </a:solidFill>
                <a:highlight>
                  <a:srgbClr val="FFFFFF"/>
                </a:highlight>
                <a:latin typeface="Consolas"/>
                <a:ea typeface="Consolas"/>
                <a:cs typeface="Consolas"/>
                <a:sym typeface="Consolas"/>
              </a:rPr>
              <a:t>user.properties</a:t>
            </a:r>
            <a:r>
              <a:rPr lang="en" sz="1050">
                <a:solidFill>
                  <a:srgbClr val="242729"/>
                </a:solidFill>
                <a:highlight>
                  <a:srgbClr val="FFFFFF"/>
                </a:highlight>
              </a:rPr>
              <a:t> file or provide it as a command-line argument using </a:t>
            </a:r>
            <a:r>
              <a:rPr lang="en" sz="900">
                <a:solidFill>
                  <a:srgbClr val="242729"/>
                </a:solidFill>
                <a:highlight>
                  <a:srgbClr val="FFFFFF"/>
                </a:highlight>
                <a:latin typeface="Consolas"/>
                <a:ea typeface="Consolas"/>
                <a:cs typeface="Consolas"/>
                <a:sym typeface="Consolas"/>
              </a:rPr>
              <a:t>-J</a:t>
            </a:r>
            <a:r>
              <a:rPr lang="en" sz="1050">
                <a:solidFill>
                  <a:srgbClr val="242729"/>
                </a:solidFill>
                <a:highlight>
                  <a:srgbClr val="FFFFFF"/>
                </a:highlight>
              </a:rPr>
              <a:t> key as follows:</a:t>
            </a:r>
            <a:endParaRPr sz="1050">
              <a:solidFill>
                <a:srgbClr val="242729"/>
              </a:solidFill>
              <a:highlight>
                <a:srgbClr val="FFFFFF"/>
              </a:highlight>
            </a:endParaRPr>
          </a:p>
          <a:p>
            <a:pPr indent="0" lvl="0" marL="76200" marR="76200" rtl="0" algn="l">
              <a:spcBef>
                <a:spcPts val="1100"/>
              </a:spcBef>
              <a:spcAft>
                <a:spcPts val="0"/>
              </a:spcAft>
              <a:buClr>
                <a:schemeClr val="dk1"/>
              </a:buClr>
              <a:buSzPts val="1100"/>
              <a:buFont typeface="Arial"/>
              <a:buNone/>
            </a:pPr>
            <a:r>
              <a:rPr lang="en" sz="900">
                <a:solidFill>
                  <a:srgbClr val="242729"/>
                </a:solidFill>
                <a:latin typeface="Consolas"/>
                <a:ea typeface="Consolas"/>
                <a:cs typeface="Consolas"/>
                <a:sym typeface="Consolas"/>
              </a:rPr>
              <a:t>jmeter -Jjmeter.save.saveservice.print_field_names=true -n /path/to/your/test.jmx -l /path/to/results/file.jtl</a:t>
            </a:r>
            <a:endParaRPr sz="900">
              <a:solidFill>
                <a:srgbClr val="242729"/>
              </a:solidFill>
              <a:latin typeface="Consolas"/>
              <a:ea typeface="Consolas"/>
              <a:cs typeface="Consolas"/>
              <a:sym typeface="Consolas"/>
            </a:endParaRPr>
          </a:p>
          <a:p>
            <a:pPr indent="0" lvl="0" marL="0" rtl="0" algn="l">
              <a:spcBef>
                <a:spcPts val="1100"/>
              </a:spcBef>
              <a:spcAft>
                <a:spcPts val="0"/>
              </a:spcAft>
              <a:buClr>
                <a:schemeClr val="dk1"/>
              </a:buClr>
              <a:buSzPts val="1100"/>
              <a:buFont typeface="Arial"/>
              <a:buNone/>
            </a:pPr>
            <a:r>
              <a:rPr lang="en" sz="1050">
                <a:solidFill>
                  <a:srgbClr val="242729"/>
                </a:solidFill>
                <a:highlight>
                  <a:srgbClr val="FFFFFF"/>
                </a:highlight>
              </a:rPr>
              <a:t>See </a:t>
            </a:r>
            <a:r>
              <a:rPr lang="en" sz="1050" u="sng">
                <a:solidFill>
                  <a:schemeClr val="accent5"/>
                </a:solidFill>
                <a:highlight>
                  <a:srgbClr val="FFFFFF"/>
                </a:highlight>
                <a:hlinkClick r:id="rId3"/>
              </a:rPr>
              <a:t>Apache JMeter Properties Customization Guide</a:t>
            </a:r>
            <a:r>
              <a:rPr lang="en" sz="1050">
                <a:solidFill>
                  <a:srgbClr val="242729"/>
                </a:solidFill>
                <a:highlight>
                  <a:srgbClr val="FFFFFF"/>
                </a:highlight>
              </a:rPr>
              <a:t> for more details on what can be done using JMeter Properties.</a:t>
            </a:r>
            <a:endParaRPr sz="1050">
              <a:solidFill>
                <a:srgbClr val="242729"/>
              </a:solidFill>
              <a:highlight>
                <a:srgbClr val="FFFFFF"/>
              </a:highlight>
            </a:endParaRPr>
          </a:p>
          <a:p>
            <a:pPr indent="0" lvl="0" marL="0" rtl="0" algn="l">
              <a:spcBef>
                <a:spcPts val="1100"/>
              </a:spcBef>
              <a:spcAft>
                <a:spcPts val="1600"/>
              </a:spcAft>
              <a:buNone/>
            </a:pPr>
            <a:r>
              <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1" name="Shape 311"/>
        <p:cNvGrpSpPr/>
        <p:nvPr/>
      </p:nvGrpSpPr>
      <p:grpSpPr>
        <a:xfrm>
          <a:off x="0" y="0"/>
          <a:ext cx="0" cy="0"/>
          <a:chOff x="0" y="0"/>
          <a:chExt cx="0" cy="0"/>
        </a:xfrm>
      </p:grpSpPr>
      <p:sp>
        <p:nvSpPr>
          <p:cNvPr id="312" name="Google Shape;312;p5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Jmeter nogui run </a:t>
            </a:r>
            <a:r>
              <a:rPr lang="en" sz="2000"/>
              <a:t>parametrization (custom batch with command line params)</a:t>
            </a:r>
            <a:endParaRPr sz="2000"/>
          </a:p>
          <a:p>
            <a:pPr indent="0" lvl="0" marL="0" rtl="0" algn="l">
              <a:spcBef>
                <a:spcPts val="0"/>
              </a:spcBef>
              <a:spcAft>
                <a:spcPts val="0"/>
              </a:spcAft>
              <a:buNone/>
            </a:pPr>
            <a:r>
              <a:t/>
            </a:r>
            <a:endParaRPr sz="2300"/>
          </a:p>
        </p:txBody>
      </p:sp>
      <p:sp>
        <p:nvSpPr>
          <p:cNvPr id="313" name="Google Shape;313;p5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a:t>jmeter -JnoThreads=2 -JrampUp=1 -JlCount=2 -n -t OctoPerf.jmx</a:t>
            </a:r>
            <a:endParaRPr b="1"/>
          </a:p>
        </p:txBody>
      </p:sp>
      <p:pic>
        <p:nvPicPr>
          <p:cNvPr id="314" name="Google Shape;314;p53"/>
          <p:cNvPicPr preferRelativeResize="0"/>
          <p:nvPr/>
        </p:nvPicPr>
        <p:blipFill>
          <a:blip r:embed="rId3">
            <a:alphaModFix/>
          </a:blip>
          <a:stretch>
            <a:fillRect/>
          </a:stretch>
        </p:blipFill>
        <p:spPr>
          <a:xfrm>
            <a:off x="401275" y="1569051"/>
            <a:ext cx="7832576" cy="2999825"/>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8" name="Shape 318"/>
        <p:cNvGrpSpPr/>
        <p:nvPr/>
      </p:nvGrpSpPr>
      <p:grpSpPr>
        <a:xfrm>
          <a:off x="0" y="0"/>
          <a:ext cx="0" cy="0"/>
          <a:chOff x="0" y="0"/>
          <a:chExt cx="0" cy="0"/>
        </a:xfrm>
      </p:grpSpPr>
      <p:sp>
        <p:nvSpPr>
          <p:cNvPr id="319" name="Google Shape;319;p5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100"/>
              <a:t>Jmeter dashboard generation command basing on existing .jtl log file</a:t>
            </a:r>
            <a:endParaRPr sz="2100"/>
          </a:p>
        </p:txBody>
      </p:sp>
      <p:sp>
        <p:nvSpPr>
          <p:cNvPr id="320" name="Google Shape;320;p5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2100"/>
          </a:p>
          <a:p>
            <a:pPr indent="0" lvl="0" marL="0" rtl="0" algn="l">
              <a:spcBef>
                <a:spcPts val="1600"/>
              </a:spcBef>
              <a:spcAft>
                <a:spcPts val="0"/>
              </a:spcAft>
              <a:buNone/>
            </a:pPr>
            <a:r>
              <a:rPr lang="en" sz="2100"/>
              <a:t>jmeter -g "jtl_path\logdebug.jtl" -o "folder_path\dashboard"</a:t>
            </a:r>
            <a:endParaRPr sz="2100"/>
          </a:p>
          <a:p>
            <a:pPr indent="0" lvl="0" marL="0" rtl="0" algn="l">
              <a:spcBef>
                <a:spcPts val="1600"/>
              </a:spcBef>
              <a:spcAft>
                <a:spcPts val="0"/>
              </a:spcAft>
              <a:buNone/>
            </a:pPr>
            <a:r>
              <a:t/>
            </a:r>
            <a:endParaRPr sz="2100"/>
          </a:p>
          <a:p>
            <a:pPr indent="0" lvl="0" marL="0" rtl="0" algn="l">
              <a:spcBef>
                <a:spcPts val="1600"/>
              </a:spcBef>
              <a:spcAft>
                <a:spcPts val="0"/>
              </a:spcAft>
              <a:buNone/>
            </a:pPr>
            <a:r>
              <a:rPr lang="en" sz="2100"/>
              <a:t>Jmeter nogui execution + dashboard generation</a:t>
            </a:r>
            <a:endParaRPr sz="2100"/>
          </a:p>
          <a:p>
            <a:pPr indent="0" lvl="0" marL="0" rtl="0" algn="l">
              <a:spcBef>
                <a:spcPts val="1600"/>
              </a:spcBef>
              <a:spcAft>
                <a:spcPts val="1600"/>
              </a:spcAft>
              <a:buNone/>
            </a:pPr>
            <a:r>
              <a:rPr lang="en" sz="2100"/>
              <a:t>jmeter -n -t "full path\myJMX.jmx" -l "full path\myLogs.jtl"   -e -o "full_path\dashboard"  &amp; pause</a:t>
            </a:r>
            <a:endParaRPr sz="2100"/>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4" name="Shape 324"/>
        <p:cNvGrpSpPr/>
        <p:nvPr/>
      </p:nvGrpSpPr>
      <p:grpSpPr>
        <a:xfrm>
          <a:off x="0" y="0"/>
          <a:ext cx="0" cy="0"/>
          <a:chOff x="0" y="0"/>
          <a:chExt cx="0" cy="0"/>
        </a:xfrm>
      </p:grpSpPr>
      <p:sp>
        <p:nvSpPr>
          <p:cNvPr id="325" name="Google Shape;325;p5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100"/>
              <a:t>Jmeter generate dashboard HTML report right after nogui execution</a:t>
            </a:r>
            <a:endParaRPr sz="2100"/>
          </a:p>
        </p:txBody>
      </p:sp>
      <p:sp>
        <p:nvSpPr>
          <p:cNvPr id="326" name="Google Shape;326;p5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150">
                <a:solidFill>
                  <a:srgbClr val="242729"/>
                </a:solidFill>
                <a:highlight>
                  <a:srgbClr val="FFFFFF"/>
                </a:highlight>
              </a:rPr>
              <a:t>In short, yes you have to run test from GUI and get dashboard report for the same.</a:t>
            </a:r>
            <a:endParaRPr sz="1150">
              <a:solidFill>
                <a:srgbClr val="242729"/>
              </a:solidFill>
              <a:highlight>
                <a:srgbClr val="FFFFFF"/>
              </a:highlight>
            </a:endParaRPr>
          </a:p>
          <a:p>
            <a:pPr indent="0" lvl="0" marL="0" rtl="0" algn="l">
              <a:spcBef>
                <a:spcPts val="0"/>
              </a:spcBef>
              <a:spcAft>
                <a:spcPts val="0"/>
              </a:spcAft>
              <a:buClr>
                <a:schemeClr val="dk1"/>
              </a:buClr>
              <a:buSzPts val="1100"/>
              <a:buFont typeface="Arial"/>
              <a:buNone/>
            </a:pPr>
            <a:r>
              <a:rPr lang="en" sz="1150">
                <a:solidFill>
                  <a:srgbClr val="242729"/>
                </a:solidFill>
                <a:highlight>
                  <a:srgbClr val="FFFFFF"/>
                </a:highlight>
              </a:rPr>
              <a:t>Add a listener to your test script in GUI mode. From every test, you can generate report file (.jtl file) in default CSV format.</a:t>
            </a:r>
            <a:endParaRPr sz="1150">
              <a:solidFill>
                <a:srgbClr val="242729"/>
              </a:solidFill>
              <a:highlight>
                <a:srgbClr val="FFFFFF"/>
              </a:highlight>
            </a:endParaRPr>
          </a:p>
          <a:p>
            <a:pPr indent="0" lvl="0" marL="0" rtl="0" algn="l">
              <a:spcBef>
                <a:spcPts val="0"/>
              </a:spcBef>
              <a:spcAft>
                <a:spcPts val="0"/>
              </a:spcAft>
              <a:buClr>
                <a:schemeClr val="dk1"/>
              </a:buClr>
              <a:buSzPts val="1100"/>
              <a:buFont typeface="Arial"/>
              <a:buNone/>
            </a:pPr>
            <a:r>
              <a:rPr lang="en" sz="1150">
                <a:solidFill>
                  <a:srgbClr val="242729"/>
                </a:solidFill>
                <a:highlight>
                  <a:srgbClr val="FFFFFF"/>
                </a:highlight>
              </a:rPr>
              <a:t>In your listeners, you can save your report file (.jtl file) like this. Just put the full path of your file and the run the test.</a:t>
            </a:r>
            <a:endParaRPr sz="1150">
              <a:solidFill>
                <a:srgbClr val="242729"/>
              </a:solidFill>
              <a:highlight>
                <a:srgbClr val="FFFFFF"/>
              </a:highlight>
            </a:endParaRPr>
          </a:p>
          <a:p>
            <a:pPr indent="0" lvl="0" marL="0" rtl="0" algn="l">
              <a:spcBef>
                <a:spcPts val="0"/>
              </a:spcBef>
              <a:spcAft>
                <a:spcPts val="0"/>
              </a:spcAft>
              <a:buClr>
                <a:schemeClr val="dk1"/>
              </a:buClr>
              <a:buSzPts val="1100"/>
              <a:buFont typeface="Arial"/>
              <a:buNone/>
            </a:pPr>
            <a:r>
              <a:rPr lang="en" sz="1150">
                <a:solidFill>
                  <a:srgbClr val="242729"/>
                </a:solidFill>
                <a:highlight>
                  <a:srgbClr val="FFFFFF"/>
                </a:highlight>
              </a:rPr>
              <a:t>his will automatically generates the .jtl/.csv reports after test completion.</a:t>
            </a:r>
            <a:endParaRPr sz="1150">
              <a:solidFill>
                <a:srgbClr val="242729"/>
              </a:solidFill>
              <a:highlight>
                <a:srgbClr val="FFFFFF"/>
              </a:highlight>
            </a:endParaRPr>
          </a:p>
          <a:p>
            <a:pPr indent="0" lvl="0" marL="0" rtl="0" algn="l">
              <a:spcBef>
                <a:spcPts val="1100"/>
              </a:spcBef>
              <a:spcAft>
                <a:spcPts val="0"/>
              </a:spcAft>
              <a:buClr>
                <a:schemeClr val="dk1"/>
              </a:buClr>
              <a:buSzPts val="1100"/>
              <a:buFont typeface="Arial"/>
              <a:buNone/>
            </a:pPr>
            <a:r>
              <a:rPr lang="en" sz="1150">
                <a:solidFill>
                  <a:srgbClr val="242729"/>
                </a:solidFill>
                <a:highlight>
                  <a:srgbClr val="FFFFFF"/>
                </a:highlight>
              </a:rPr>
              <a:t>Then you can read and process samples from CSV files to generate HTML files containing graph views.</a:t>
            </a:r>
            <a:endParaRPr sz="1150">
              <a:solidFill>
                <a:srgbClr val="242729"/>
              </a:solidFill>
              <a:highlight>
                <a:srgbClr val="FFFFFF"/>
              </a:highlight>
            </a:endParaRPr>
          </a:p>
          <a:p>
            <a:pPr indent="0" lvl="0" marL="0" rtl="0" algn="l">
              <a:spcBef>
                <a:spcPts val="0"/>
              </a:spcBef>
              <a:spcAft>
                <a:spcPts val="0"/>
              </a:spcAft>
              <a:buClr>
                <a:schemeClr val="dk1"/>
              </a:buClr>
              <a:buSzPts val="1100"/>
              <a:buFont typeface="Arial"/>
              <a:buNone/>
            </a:pPr>
            <a:r>
              <a:rPr lang="en" sz="1150">
                <a:solidFill>
                  <a:srgbClr val="242729"/>
                </a:solidFill>
                <a:highlight>
                  <a:srgbClr val="FFFFFF"/>
                </a:highlight>
              </a:rPr>
              <a:t>Now, Generating report from the existing .jtl results file:</a:t>
            </a:r>
            <a:endParaRPr sz="1150">
              <a:solidFill>
                <a:srgbClr val="242729"/>
              </a:solidFill>
              <a:highlight>
                <a:srgbClr val="FFFFFF"/>
              </a:highlight>
            </a:endParaRPr>
          </a:p>
          <a:p>
            <a:pPr indent="0" lvl="0" marL="76200" marR="76200" rtl="0" algn="l">
              <a:spcBef>
                <a:spcPts val="0"/>
              </a:spcBef>
              <a:spcAft>
                <a:spcPts val="0"/>
              </a:spcAft>
              <a:buClr>
                <a:schemeClr val="dk1"/>
              </a:buClr>
              <a:buSzPts val="1100"/>
              <a:buFont typeface="Arial"/>
              <a:buNone/>
            </a:pPr>
            <a:r>
              <a:rPr lang="en" sz="1000">
                <a:solidFill>
                  <a:srgbClr val="242729"/>
                </a:solidFill>
                <a:latin typeface="Consolas"/>
                <a:ea typeface="Consolas"/>
                <a:cs typeface="Consolas"/>
                <a:sym typeface="Consolas"/>
              </a:rPr>
              <a:t>jmeter -g /path/to/jtl/file -o /where/you/want/to/store/dashboard</a:t>
            </a:r>
            <a:endParaRPr sz="1000">
              <a:solidFill>
                <a:srgbClr val="242729"/>
              </a:solidFill>
              <a:latin typeface="Consolas"/>
              <a:ea typeface="Consolas"/>
              <a:cs typeface="Consolas"/>
              <a:sym typeface="Consolas"/>
            </a:endParaRPr>
          </a:p>
          <a:p>
            <a:pPr indent="0" lvl="0" marL="0" rtl="0" algn="l">
              <a:spcBef>
                <a:spcPts val="0"/>
              </a:spcBef>
              <a:spcAft>
                <a:spcPts val="0"/>
              </a:spcAft>
              <a:buNone/>
            </a:pPr>
            <a:r>
              <a:t/>
            </a:r>
            <a:endParaRPr/>
          </a:p>
          <a:p>
            <a:pPr indent="0" lvl="0" marL="0" rtl="0" algn="l">
              <a:spcBef>
                <a:spcPts val="1600"/>
              </a:spcBef>
              <a:spcAft>
                <a:spcPts val="1600"/>
              </a:spcAft>
              <a:buNone/>
            </a:pPr>
            <a:r>
              <a:t/>
            </a:r>
            <a:endParaRPr/>
          </a:p>
        </p:txBody>
      </p:sp>
      <p:pic>
        <p:nvPicPr>
          <p:cNvPr id="327" name="Google Shape;327;p55"/>
          <p:cNvPicPr preferRelativeResize="0"/>
          <p:nvPr/>
        </p:nvPicPr>
        <p:blipFill>
          <a:blip r:embed="rId3">
            <a:alphaModFix/>
          </a:blip>
          <a:stretch>
            <a:fillRect/>
          </a:stretch>
        </p:blipFill>
        <p:spPr>
          <a:xfrm>
            <a:off x="421150" y="2776703"/>
            <a:ext cx="5544875" cy="2184700"/>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1" name="Shape 331"/>
        <p:cNvGrpSpPr/>
        <p:nvPr/>
      </p:nvGrpSpPr>
      <p:grpSpPr>
        <a:xfrm>
          <a:off x="0" y="0"/>
          <a:ext cx="0" cy="0"/>
          <a:chOff x="0" y="0"/>
          <a:chExt cx="0" cy="0"/>
        </a:xfrm>
      </p:grpSpPr>
      <p:sp>
        <p:nvSpPr>
          <p:cNvPr id="332" name="Google Shape;332;p5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Dashboard report customization	</a:t>
            </a:r>
            <a:endParaRPr/>
          </a:p>
        </p:txBody>
      </p:sp>
      <p:sp>
        <p:nvSpPr>
          <p:cNvPr id="333" name="Google Shape;333;p5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100" u="sng">
                <a:solidFill>
                  <a:schemeClr val="hlink"/>
                </a:solidFill>
                <a:hlinkClick r:id="rId3"/>
              </a:rPr>
              <a:t>https://jmetervn.com/2017/01/04/how-to-generate-dashboard-report-in-jmeter/</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7" name="Shape 337"/>
        <p:cNvGrpSpPr/>
        <p:nvPr/>
      </p:nvGrpSpPr>
      <p:grpSpPr>
        <a:xfrm>
          <a:off x="0" y="0"/>
          <a:ext cx="0" cy="0"/>
          <a:chOff x="0" y="0"/>
          <a:chExt cx="0" cy="0"/>
        </a:xfrm>
      </p:grpSpPr>
      <p:sp>
        <p:nvSpPr>
          <p:cNvPr id="338" name="Google Shape;338;p5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Jmeter and Maven integration. Project example</a:t>
            </a:r>
            <a:endParaRPr/>
          </a:p>
        </p:txBody>
      </p:sp>
      <p:sp>
        <p:nvSpPr>
          <p:cNvPr id="339" name="Google Shape;339;p5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Jmeter and Maven integration . Project example.</a:t>
            </a:r>
            <a:endParaRPr/>
          </a:p>
          <a:p>
            <a:pPr indent="0" lvl="0" marL="0" rtl="0" algn="l">
              <a:spcBef>
                <a:spcPts val="1600"/>
              </a:spcBef>
              <a:spcAft>
                <a:spcPts val="1600"/>
              </a:spcAft>
              <a:buNone/>
            </a:pPr>
            <a:r>
              <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3" name="Shape 343"/>
        <p:cNvGrpSpPr/>
        <p:nvPr/>
      </p:nvGrpSpPr>
      <p:grpSpPr>
        <a:xfrm>
          <a:off x="0" y="0"/>
          <a:ext cx="0" cy="0"/>
          <a:chOff x="0" y="0"/>
          <a:chExt cx="0" cy="0"/>
        </a:xfrm>
      </p:grpSpPr>
      <p:sp>
        <p:nvSpPr>
          <p:cNvPr id="344" name="Google Shape;344;p5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Jmeter distributed execution (server &lt;-&gt; nodes)</a:t>
            </a:r>
            <a:endParaRPr/>
          </a:p>
        </p:txBody>
      </p:sp>
      <p:sp>
        <p:nvSpPr>
          <p:cNvPr id="345" name="Google Shape;345;p5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fdfd</a:t>
            </a:r>
            <a:endParaRPr/>
          </a:p>
          <a:p>
            <a:pPr indent="0" lvl="0" marL="0" rtl="0" algn="l">
              <a:spcBef>
                <a:spcPts val="1600"/>
              </a:spcBef>
              <a:spcAft>
                <a:spcPts val="0"/>
              </a:spcAft>
              <a:buNone/>
            </a:pPr>
            <a:r>
              <a:rPr lang="en"/>
              <a:t>       </a:t>
            </a:r>
            <a:endParaRPr/>
          </a:p>
          <a:p>
            <a:pPr indent="0" lvl="0" marL="0" rtl="0" algn="l">
              <a:spcBef>
                <a:spcPts val="1600"/>
              </a:spcBef>
              <a:spcAft>
                <a:spcPts val="1600"/>
              </a:spcAft>
              <a:buNone/>
            </a:pPr>
            <a:r>
              <a:rPr lang="en"/>
              <a:t>fdfdfdfdfdfffffffffffffffffffffffff</a:t>
            </a:r>
            <a:endParaRPr/>
          </a:p>
        </p:txBody>
      </p:sp>
      <p:pic>
        <p:nvPicPr>
          <p:cNvPr id="346" name="Google Shape;346;p58"/>
          <p:cNvPicPr preferRelativeResize="0"/>
          <p:nvPr/>
        </p:nvPicPr>
        <p:blipFill>
          <a:blip r:embed="rId3">
            <a:alphaModFix/>
          </a:blip>
          <a:stretch>
            <a:fillRect/>
          </a:stretch>
        </p:blipFill>
        <p:spPr>
          <a:xfrm>
            <a:off x="474575" y="1214804"/>
            <a:ext cx="4785575" cy="3617875"/>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0" name="Shape 350"/>
        <p:cNvGrpSpPr/>
        <p:nvPr/>
      </p:nvGrpSpPr>
      <p:grpSpPr>
        <a:xfrm>
          <a:off x="0" y="0"/>
          <a:ext cx="0" cy="0"/>
          <a:chOff x="0" y="0"/>
          <a:chExt cx="0" cy="0"/>
        </a:xfrm>
      </p:grpSpPr>
      <p:sp>
        <p:nvSpPr>
          <p:cNvPr id="351" name="Google Shape;351;p5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600"/>
              <a:t>Jmeter distributed execution setup (separate lesson?)</a:t>
            </a:r>
            <a:endParaRPr sz="2600"/>
          </a:p>
        </p:txBody>
      </p:sp>
      <p:sp>
        <p:nvSpPr>
          <p:cNvPr id="352" name="Google Shape;352;p5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Guidelines - how to organize and setup jMeter in distributed mode (e.g for 10k+ users simulation): </a:t>
            </a:r>
            <a:endParaRPr/>
          </a:p>
          <a:p>
            <a:pPr indent="0" lvl="0" marL="0" rtl="0" algn="l">
              <a:spcBef>
                <a:spcPts val="1600"/>
              </a:spcBef>
              <a:spcAft>
                <a:spcPts val="1600"/>
              </a:spcAft>
              <a:buClr>
                <a:schemeClr val="dk1"/>
              </a:buClr>
              <a:buSzPts val="1100"/>
              <a:buFont typeface="Arial"/>
              <a:buNone/>
            </a:pPr>
            <a:r>
              <a:rPr lang="en" u="sng">
                <a:solidFill>
                  <a:schemeClr val="accent5"/>
                </a:solidFill>
                <a:hlinkClick r:id="rId3"/>
              </a:rPr>
              <a:t>https://docs.google.com/document/d/1z4ZHBJEvR1CZplv0NkWkHEOAuqX9PYZiLAjsUXyNEEI/edit?usp=sharing</a:t>
            </a:r>
            <a:r>
              <a:rPr lang="en"/>
              <a:t> </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6" name="Shape 356"/>
        <p:cNvGrpSpPr/>
        <p:nvPr/>
      </p:nvGrpSpPr>
      <p:grpSpPr>
        <a:xfrm>
          <a:off x="0" y="0"/>
          <a:ext cx="0" cy="0"/>
          <a:chOff x="0" y="0"/>
          <a:chExt cx="0" cy="0"/>
        </a:xfrm>
      </p:grpSpPr>
      <p:sp>
        <p:nvSpPr>
          <p:cNvPr id="357" name="Google Shape;357;p6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Github repo </a:t>
            </a:r>
            <a:endParaRPr/>
          </a:p>
        </p:txBody>
      </p:sp>
      <p:sp>
        <p:nvSpPr>
          <p:cNvPr id="358" name="Google Shape;358;p6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100" u="sng">
                <a:solidFill>
                  <a:schemeClr val="hlink"/>
                </a:solidFill>
                <a:hlinkClick r:id="rId3"/>
              </a:rPr>
              <a:t>https://github.com/eugenepolschikov/jmeter-advanced-materials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Installation of required plugins</a:t>
            </a:r>
            <a:endParaRPr/>
          </a:p>
          <a:p>
            <a:pPr indent="0" lvl="0" marL="0" rtl="0" algn="l">
              <a:spcBef>
                <a:spcPts val="0"/>
              </a:spcBef>
              <a:spcAft>
                <a:spcPts val="0"/>
              </a:spcAft>
              <a:buNone/>
            </a:pPr>
            <a:r>
              <a:t/>
            </a:r>
            <a:endParaRPr/>
          </a:p>
        </p:txBody>
      </p:sp>
      <p:sp>
        <p:nvSpPr>
          <p:cNvPr id="80" name="Google Shape;80;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81" name="Google Shape;81;p17"/>
          <p:cNvPicPr preferRelativeResize="0"/>
          <p:nvPr/>
        </p:nvPicPr>
        <p:blipFill>
          <a:blip r:embed="rId3">
            <a:alphaModFix/>
          </a:blip>
          <a:stretch>
            <a:fillRect/>
          </a:stretch>
        </p:blipFill>
        <p:spPr>
          <a:xfrm>
            <a:off x="349374" y="1017725"/>
            <a:ext cx="6702152" cy="422019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Jmeter generic best practices</a:t>
            </a:r>
            <a:endParaRPr/>
          </a:p>
          <a:p>
            <a:pPr indent="0" lvl="0" marL="0" rtl="0" algn="l">
              <a:spcBef>
                <a:spcPts val="0"/>
              </a:spcBef>
              <a:spcAft>
                <a:spcPts val="0"/>
              </a:spcAft>
              <a:buNone/>
            </a:pPr>
            <a:r>
              <a:t/>
            </a:r>
            <a:endParaRPr/>
          </a:p>
        </p:txBody>
      </p:sp>
      <p:sp>
        <p:nvSpPr>
          <p:cNvPr id="87" name="Google Shape;87;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900"/>
              <a:t>JMeter has some limitations especially when it is run in a distributed environment. Following these guidelines will assist in creating a real and continuous load −</a:t>
            </a:r>
            <a:endParaRPr sz="900"/>
          </a:p>
          <a:p>
            <a:pPr indent="-285750" lvl="0" marL="457200" rtl="0" algn="l">
              <a:spcBef>
                <a:spcPts val="1600"/>
              </a:spcBef>
              <a:spcAft>
                <a:spcPts val="0"/>
              </a:spcAft>
              <a:buSzPts val="900"/>
              <a:buChar char="●"/>
            </a:pPr>
            <a:r>
              <a:rPr lang="en" sz="900"/>
              <a:t>Use multiple instances of JMeter in case, the number of threads are more.</a:t>
            </a:r>
            <a:endParaRPr sz="900"/>
          </a:p>
          <a:p>
            <a:pPr indent="-285750" lvl="0" marL="457200" rtl="0" algn="l">
              <a:spcBef>
                <a:spcPts val="0"/>
              </a:spcBef>
              <a:spcAft>
                <a:spcPts val="0"/>
              </a:spcAft>
              <a:buSzPts val="900"/>
              <a:buChar char="●"/>
            </a:pPr>
            <a:r>
              <a:rPr lang="en" sz="900"/>
              <a:t>Check the Scoping Rules and design accordingly.</a:t>
            </a:r>
            <a:endParaRPr sz="900"/>
          </a:p>
          <a:p>
            <a:pPr indent="-285750" lvl="0" marL="457200" rtl="0" algn="l">
              <a:spcBef>
                <a:spcPts val="0"/>
              </a:spcBef>
              <a:spcAft>
                <a:spcPts val="0"/>
              </a:spcAft>
              <a:buSzPts val="900"/>
              <a:buChar char="●"/>
            </a:pPr>
            <a:r>
              <a:rPr lang="en" sz="900"/>
              <a:t>Use naming conventions always for all elements.</a:t>
            </a:r>
            <a:endParaRPr sz="900"/>
          </a:p>
          <a:p>
            <a:pPr indent="-285750" lvl="0" marL="457200" rtl="0" algn="l">
              <a:spcBef>
                <a:spcPts val="0"/>
              </a:spcBef>
              <a:spcAft>
                <a:spcPts val="0"/>
              </a:spcAft>
              <a:buSzPts val="900"/>
              <a:buChar char="●"/>
            </a:pPr>
            <a:r>
              <a:rPr lang="en" sz="900"/>
              <a:t>Check the default browser Connectivity settings, before executing scripts.</a:t>
            </a:r>
            <a:endParaRPr sz="900"/>
          </a:p>
          <a:p>
            <a:pPr indent="-285750" lvl="0" marL="457200" rtl="0" algn="l">
              <a:spcBef>
                <a:spcPts val="0"/>
              </a:spcBef>
              <a:spcAft>
                <a:spcPts val="0"/>
              </a:spcAft>
              <a:buSzPts val="900"/>
              <a:buChar char="●"/>
            </a:pPr>
            <a:r>
              <a:rPr lang="en" sz="900"/>
              <a:t>Add Listeners appropriately.</a:t>
            </a:r>
            <a:endParaRPr sz="900"/>
          </a:p>
          <a:p>
            <a:pPr indent="0" lvl="0" marL="0" rtl="0" algn="l">
              <a:spcBef>
                <a:spcPts val="1600"/>
              </a:spcBef>
              <a:spcAft>
                <a:spcPts val="0"/>
              </a:spcAft>
              <a:buNone/>
            </a:pPr>
            <a:r>
              <a:rPr lang="en" sz="900"/>
              <a:t>Here are some suggestion to reduce resource requirements</a:t>
            </a:r>
            <a:endParaRPr sz="900"/>
          </a:p>
          <a:p>
            <a:pPr indent="-285750" lvl="0" marL="457200" rtl="0" algn="l">
              <a:spcBef>
                <a:spcPts val="1600"/>
              </a:spcBef>
              <a:spcAft>
                <a:spcPts val="0"/>
              </a:spcAft>
              <a:buSzPts val="900"/>
              <a:buChar char="●"/>
            </a:pPr>
            <a:r>
              <a:rPr lang="en" sz="900"/>
              <a:t>Use non-GUI mode: jmeter -n -t test.jmx -l test.jtl.</a:t>
            </a:r>
            <a:endParaRPr sz="1300"/>
          </a:p>
          <a:p>
            <a:pPr indent="-285750" lvl="0" marL="457200" rtl="0" algn="l">
              <a:spcBef>
                <a:spcPts val="0"/>
              </a:spcBef>
              <a:spcAft>
                <a:spcPts val="0"/>
              </a:spcAft>
              <a:buSzPts val="900"/>
              <a:buChar char="●"/>
            </a:pPr>
            <a:r>
              <a:rPr lang="en" sz="900"/>
              <a:t>Use as few Listeners as possible; if using the -l flag as above, they can all be deleted or disabled.</a:t>
            </a:r>
            <a:endParaRPr sz="1300"/>
          </a:p>
          <a:p>
            <a:pPr indent="-285750" lvl="0" marL="457200" rtl="0" algn="l">
              <a:spcBef>
                <a:spcPts val="0"/>
              </a:spcBef>
              <a:spcAft>
                <a:spcPts val="0"/>
              </a:spcAft>
              <a:buSzPts val="900"/>
              <a:buChar char="●"/>
            </a:pPr>
            <a:r>
              <a:rPr lang="en" sz="900"/>
              <a:t>Disable the “View Result Tree” listener as it consumes a lot of memory and can result in the console freezing or JMeter running out of memory. It is, however, safe to use the “View Result Tree” listener with only “Errors” checked.</a:t>
            </a:r>
            <a:endParaRPr sz="900"/>
          </a:p>
          <a:p>
            <a:pPr indent="-285750" lvl="0" marL="457200" rtl="0" algn="l">
              <a:spcBef>
                <a:spcPts val="0"/>
              </a:spcBef>
              <a:spcAft>
                <a:spcPts val="0"/>
              </a:spcAft>
              <a:buSzPts val="900"/>
              <a:buChar char="●"/>
            </a:pPr>
            <a:r>
              <a:rPr lang="en" sz="900"/>
              <a:t>Rather than using lots of similar samplers, use the same sampler in a loop, and use variables (CSV Data Set) to vary the sample. Or perhaps use the Access Log Sampler.</a:t>
            </a:r>
            <a:endParaRPr sz="900"/>
          </a:p>
          <a:p>
            <a:pPr indent="-285750" lvl="0" marL="457200" rtl="0" algn="l">
              <a:spcBef>
                <a:spcPts val="0"/>
              </a:spcBef>
              <a:spcAft>
                <a:spcPts val="0"/>
              </a:spcAft>
              <a:buSzPts val="900"/>
              <a:buChar char="●"/>
            </a:pPr>
            <a:r>
              <a:rPr lang="en" sz="900"/>
              <a:t>Do not use functional mode.</a:t>
            </a:r>
            <a:endParaRPr sz="900"/>
          </a:p>
          <a:p>
            <a:pPr indent="-285750" lvl="0" marL="457200" rtl="0" algn="l">
              <a:spcBef>
                <a:spcPts val="0"/>
              </a:spcBef>
              <a:spcAft>
                <a:spcPts val="0"/>
              </a:spcAft>
              <a:buSzPts val="900"/>
              <a:buChar char="●"/>
            </a:pPr>
            <a:r>
              <a:rPr lang="en" sz="900"/>
              <a:t>Use CSV output rather than XML.</a:t>
            </a:r>
            <a:endParaRPr sz="900"/>
          </a:p>
          <a:p>
            <a:pPr indent="-285750" lvl="0" marL="457200" rtl="0" algn="l">
              <a:spcBef>
                <a:spcPts val="0"/>
              </a:spcBef>
              <a:spcAft>
                <a:spcPts val="0"/>
              </a:spcAft>
              <a:buSzPts val="900"/>
              <a:buChar char="●"/>
            </a:pPr>
            <a:r>
              <a:rPr lang="en" sz="900"/>
              <a:t>Only save the data that you need.</a:t>
            </a:r>
            <a:endParaRPr sz="900"/>
          </a:p>
          <a:p>
            <a:pPr indent="-285750" lvl="0" marL="457200" rtl="0" algn="l">
              <a:spcBef>
                <a:spcPts val="0"/>
              </a:spcBef>
              <a:spcAft>
                <a:spcPts val="0"/>
              </a:spcAft>
              <a:buSzPts val="900"/>
              <a:buChar char="●"/>
            </a:pPr>
            <a:r>
              <a:rPr lang="en" sz="900"/>
              <a:t>Use as few Assertions as possible.</a:t>
            </a:r>
            <a:endParaRPr sz="900"/>
          </a:p>
          <a:p>
            <a:pPr indent="-285750" lvl="0" marL="457200" rtl="0" algn="l">
              <a:spcBef>
                <a:spcPts val="0"/>
              </a:spcBef>
              <a:spcAft>
                <a:spcPts val="0"/>
              </a:spcAft>
              <a:buSzPts val="900"/>
              <a:buChar char="●"/>
            </a:pPr>
            <a:r>
              <a:rPr lang="en" sz="900"/>
              <a:t>Disable all JMeter graphs as they consume a lot of memory. You can view all of the real time graphs using the JTLs tab in your web interface.</a:t>
            </a:r>
            <a:endParaRPr sz="900"/>
          </a:p>
          <a:p>
            <a:pPr indent="-285750" lvl="0" marL="457200" rtl="0" algn="l">
              <a:spcBef>
                <a:spcPts val="0"/>
              </a:spcBef>
              <a:spcAft>
                <a:spcPts val="0"/>
              </a:spcAft>
              <a:buSzPts val="900"/>
              <a:buChar char="●"/>
            </a:pPr>
            <a:r>
              <a:rPr lang="en" sz="900"/>
              <a:t>Do not forget to erase the local path from CSV Data Set Config if used.</a:t>
            </a:r>
            <a:endParaRPr sz="900"/>
          </a:p>
          <a:p>
            <a:pPr indent="-285750" lvl="0" marL="457200" rtl="0" algn="l">
              <a:spcBef>
                <a:spcPts val="0"/>
              </a:spcBef>
              <a:spcAft>
                <a:spcPts val="0"/>
              </a:spcAft>
              <a:buSzPts val="900"/>
              <a:buChar char="●"/>
            </a:pPr>
            <a:r>
              <a:rPr lang="en" sz="900"/>
              <a:t>Clean the Files tab prior to every test run.</a:t>
            </a:r>
            <a:endParaRPr sz="900"/>
          </a:p>
          <a:p>
            <a:pPr indent="0" lvl="0" marL="0" rtl="0" algn="l">
              <a:spcBef>
                <a:spcPts val="1600"/>
              </a:spcBef>
              <a:spcAft>
                <a:spcPts val="16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Jmeter regular expression extractors. Example. </a:t>
            </a:r>
            <a:endParaRPr/>
          </a:p>
          <a:p>
            <a:pPr indent="0" lvl="0" marL="0" rtl="0" algn="l">
              <a:spcBef>
                <a:spcPts val="0"/>
              </a:spcBef>
              <a:spcAft>
                <a:spcPts val="0"/>
              </a:spcAft>
              <a:buNone/>
            </a:pPr>
            <a:r>
              <a:t/>
            </a:r>
            <a:endParaRPr/>
          </a:p>
        </p:txBody>
      </p:sp>
      <p:sp>
        <p:nvSpPr>
          <p:cNvPr id="93" name="Google Shape;93;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800" u="sng">
                <a:solidFill>
                  <a:schemeClr val="hlink"/>
                </a:solidFill>
                <a:hlinkClick r:id="rId3"/>
              </a:rPr>
              <a:t>https://www.tutorialspoint.com/jmeter/jmeter_regular_expressions.htm</a:t>
            </a:r>
            <a:r>
              <a:rPr lang="en" sz="1500"/>
              <a:t> </a:t>
            </a:r>
            <a:endParaRPr sz="1500"/>
          </a:p>
          <a:p>
            <a:pPr indent="0" lvl="0" marL="0" rtl="0" algn="l">
              <a:spcBef>
                <a:spcPts val="1600"/>
              </a:spcBef>
              <a:spcAft>
                <a:spcPts val="1600"/>
              </a:spcAft>
              <a:buNone/>
            </a:pPr>
            <a:r>
              <a:t/>
            </a:r>
            <a:endParaRPr/>
          </a:p>
        </p:txBody>
      </p:sp>
      <p:pic>
        <p:nvPicPr>
          <p:cNvPr id="94" name="Google Shape;94;p19"/>
          <p:cNvPicPr preferRelativeResize="0"/>
          <p:nvPr/>
        </p:nvPicPr>
        <p:blipFill>
          <a:blip r:embed="rId4">
            <a:alphaModFix/>
          </a:blip>
          <a:stretch>
            <a:fillRect/>
          </a:stretch>
        </p:blipFill>
        <p:spPr>
          <a:xfrm>
            <a:off x="250326" y="1579650"/>
            <a:ext cx="5678400" cy="347742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Google Shape;99;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2300"/>
              <a:t>Jmeter regular expression extractors. Fields (explanations)</a:t>
            </a:r>
            <a:endParaRPr sz="2300"/>
          </a:p>
        </p:txBody>
      </p:sp>
      <p:sp>
        <p:nvSpPr>
          <p:cNvPr id="100" name="Google Shape;100;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50800" marR="50800" rtl="0" algn="l">
              <a:spcBef>
                <a:spcPts val="0"/>
              </a:spcBef>
              <a:spcAft>
                <a:spcPts val="0"/>
              </a:spcAft>
              <a:buClr>
                <a:schemeClr val="dk1"/>
              </a:buClr>
              <a:buSzPts val="1100"/>
              <a:buFont typeface="Arial"/>
              <a:buNone/>
            </a:pPr>
            <a:r>
              <a:rPr lang="en" sz="1150">
                <a:solidFill>
                  <a:schemeClr val="dk1"/>
                </a:solidFill>
                <a:highlight>
                  <a:srgbClr val="EEEEEE"/>
                </a:highlight>
                <a:latin typeface="Courier New"/>
                <a:ea typeface="Courier New"/>
                <a:cs typeface="Courier New"/>
                <a:sym typeface="Courier New"/>
              </a:rPr>
              <a:t>name = "file" value = "(.+?)"&gt;</a:t>
            </a:r>
            <a:endParaRPr sz="1150">
              <a:solidFill>
                <a:schemeClr val="dk1"/>
              </a:solidFill>
              <a:highlight>
                <a:srgbClr val="EEEEEE"/>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100"/>
              <a:t>The special characters above are −</a:t>
            </a:r>
            <a:endParaRPr sz="1100"/>
          </a:p>
          <a:p>
            <a:pPr indent="0" lvl="0" marL="0" rtl="0" algn="l">
              <a:spcBef>
                <a:spcPts val="0"/>
              </a:spcBef>
              <a:spcAft>
                <a:spcPts val="0"/>
              </a:spcAft>
              <a:buClr>
                <a:schemeClr val="dk1"/>
              </a:buClr>
              <a:buSzPts val="1100"/>
              <a:buFont typeface="Arial"/>
              <a:buNone/>
            </a:pPr>
            <a:r>
              <a:rPr lang="en" sz="1100"/>
              <a:t>( and ) − these enclose the portion of the match string to be returned</a:t>
            </a:r>
            <a:endParaRPr sz="1100"/>
          </a:p>
          <a:p>
            <a:pPr indent="0" lvl="0" marL="0" rtl="0" algn="l">
              <a:spcBef>
                <a:spcPts val="0"/>
              </a:spcBef>
              <a:spcAft>
                <a:spcPts val="0"/>
              </a:spcAft>
              <a:buClr>
                <a:schemeClr val="dk1"/>
              </a:buClr>
              <a:buSzPts val="1100"/>
              <a:buFont typeface="Arial"/>
              <a:buNone/>
            </a:pPr>
            <a:r>
              <a:rPr lang="en" sz="1100"/>
              <a:t>. − match any character</a:t>
            </a:r>
            <a:endParaRPr sz="1100"/>
          </a:p>
          <a:p>
            <a:pPr indent="0" lvl="0" marL="0" rtl="0" algn="l">
              <a:spcBef>
                <a:spcPts val="0"/>
              </a:spcBef>
              <a:spcAft>
                <a:spcPts val="0"/>
              </a:spcAft>
              <a:buClr>
                <a:schemeClr val="dk1"/>
              </a:buClr>
              <a:buSzPts val="1100"/>
              <a:buFont typeface="Arial"/>
              <a:buNone/>
            </a:pPr>
            <a:r>
              <a:rPr lang="en" sz="1100"/>
              <a:t>+ − one or more times</a:t>
            </a:r>
            <a:endParaRPr sz="1100"/>
          </a:p>
          <a:p>
            <a:pPr indent="0" lvl="0" marL="0" rtl="0" algn="l">
              <a:spcBef>
                <a:spcPts val="0"/>
              </a:spcBef>
              <a:spcAft>
                <a:spcPts val="0"/>
              </a:spcAft>
              <a:buNone/>
            </a:pPr>
            <a:r>
              <a:rPr lang="en" sz="1100"/>
              <a:t>? − stop when first match succeeds</a:t>
            </a:r>
            <a:endParaRPr sz="1100"/>
          </a:p>
          <a:p>
            <a:pPr indent="0" lvl="0" marL="0" rtl="0" algn="l">
              <a:spcBef>
                <a:spcPts val="0"/>
              </a:spcBef>
              <a:spcAft>
                <a:spcPts val="0"/>
              </a:spcAft>
              <a:buNone/>
            </a:pPr>
            <a:r>
              <a:t/>
            </a:r>
            <a:endParaRPr sz="1100"/>
          </a:p>
          <a:p>
            <a:pPr indent="0" lvl="0" marL="0" rtl="0" algn="l">
              <a:lnSpc>
                <a:spcPct val="100000"/>
              </a:lnSpc>
              <a:spcBef>
                <a:spcPts val="0"/>
              </a:spcBef>
              <a:spcAft>
                <a:spcPts val="0"/>
              </a:spcAft>
              <a:buNone/>
            </a:pPr>
            <a:r>
              <a:rPr lang="en" sz="1000"/>
              <a:t>The following info provides a description of the fields used in the above screenshot −</a:t>
            </a:r>
            <a:endParaRPr sz="1000"/>
          </a:p>
          <a:p>
            <a:pPr indent="0" lvl="0" marL="0" rtl="0" algn="l">
              <a:lnSpc>
                <a:spcPct val="100000"/>
              </a:lnSpc>
              <a:spcBef>
                <a:spcPts val="0"/>
              </a:spcBef>
              <a:spcAft>
                <a:spcPts val="0"/>
              </a:spcAft>
              <a:buClr>
                <a:schemeClr val="dk1"/>
              </a:buClr>
              <a:buSzPts val="1100"/>
              <a:buFont typeface="Arial"/>
              <a:buNone/>
            </a:pPr>
            <a:r>
              <a:rPr b="1" lang="en" sz="900"/>
              <a:t>Sr.No	Field &amp; Description</a:t>
            </a:r>
            <a:endParaRPr b="1" sz="900"/>
          </a:p>
          <a:p>
            <a:pPr indent="0" lvl="0" marL="0" rtl="0" algn="l">
              <a:lnSpc>
                <a:spcPct val="100000"/>
              </a:lnSpc>
              <a:spcBef>
                <a:spcPts val="0"/>
              </a:spcBef>
              <a:spcAft>
                <a:spcPts val="0"/>
              </a:spcAft>
              <a:buClr>
                <a:schemeClr val="dk1"/>
              </a:buClr>
              <a:buSzPts val="1100"/>
              <a:buFont typeface="Arial"/>
              <a:buNone/>
            </a:pPr>
            <a:r>
              <a:rPr b="1" lang="en" sz="900"/>
              <a:t>1	 Reference Name</a:t>
            </a:r>
            <a:endParaRPr b="1" sz="900"/>
          </a:p>
          <a:p>
            <a:pPr indent="0" lvl="0" marL="0" rtl="0" algn="l">
              <a:lnSpc>
                <a:spcPct val="100000"/>
              </a:lnSpc>
              <a:spcBef>
                <a:spcPts val="0"/>
              </a:spcBef>
              <a:spcAft>
                <a:spcPts val="0"/>
              </a:spcAft>
              <a:buClr>
                <a:schemeClr val="dk1"/>
              </a:buClr>
              <a:buSzPts val="1100"/>
              <a:buFont typeface="Arial"/>
              <a:buNone/>
            </a:pPr>
            <a:r>
              <a:rPr lang="en" sz="900"/>
              <a:t>The name of the variable in which the extracted test will be stored (refname).</a:t>
            </a:r>
            <a:endParaRPr sz="900"/>
          </a:p>
          <a:p>
            <a:pPr indent="0" lvl="0" marL="0" rtl="0" algn="l">
              <a:lnSpc>
                <a:spcPct val="100000"/>
              </a:lnSpc>
              <a:spcBef>
                <a:spcPts val="0"/>
              </a:spcBef>
              <a:spcAft>
                <a:spcPts val="0"/>
              </a:spcAft>
              <a:buClr>
                <a:schemeClr val="dk1"/>
              </a:buClr>
              <a:buSzPts val="1100"/>
              <a:buFont typeface="Arial"/>
              <a:buNone/>
            </a:pPr>
            <a:r>
              <a:rPr b="1" lang="en" sz="900"/>
              <a:t>2	Regular Expression</a:t>
            </a:r>
            <a:endParaRPr b="1" sz="900"/>
          </a:p>
          <a:p>
            <a:pPr indent="0" lvl="0" marL="0" rtl="0" algn="l">
              <a:lnSpc>
                <a:spcPct val="100000"/>
              </a:lnSpc>
              <a:spcBef>
                <a:spcPts val="0"/>
              </a:spcBef>
              <a:spcAft>
                <a:spcPts val="0"/>
              </a:spcAft>
              <a:buClr>
                <a:schemeClr val="dk1"/>
              </a:buClr>
              <a:buSzPts val="1100"/>
              <a:buFont typeface="Arial"/>
              <a:buNone/>
            </a:pPr>
            <a:r>
              <a:rPr lang="en" sz="900"/>
              <a:t>The pattern against which the text to be extracted will be matched. The text groups that will extracted are enclosed by the characters '(' and ')'. We use '.+?' to indicate a single instance of the text enclosed by the &lt;td..&gt;..&lt;/td&gt; tags. In our example the expression is − &lt;td id = "ID"&gt;(+?)&lt;/td&gt;\s*&lt;td id = "Name"&gt;(+?)&lt;/td&gt;\s*</a:t>
            </a:r>
            <a:endParaRPr sz="900"/>
          </a:p>
          <a:p>
            <a:pPr indent="0" lvl="0" marL="0" rtl="0" algn="l">
              <a:lnSpc>
                <a:spcPct val="100000"/>
              </a:lnSpc>
              <a:spcBef>
                <a:spcPts val="0"/>
              </a:spcBef>
              <a:spcAft>
                <a:spcPts val="0"/>
              </a:spcAft>
              <a:buClr>
                <a:schemeClr val="dk1"/>
              </a:buClr>
              <a:buSzPts val="1100"/>
              <a:buFont typeface="Arial"/>
              <a:buNone/>
            </a:pPr>
            <a:r>
              <a:rPr b="1" lang="en" sz="900"/>
              <a:t>3	Template</a:t>
            </a:r>
            <a:endParaRPr b="1" sz="900"/>
          </a:p>
          <a:p>
            <a:pPr indent="0" lvl="0" marL="0" rtl="0" algn="l">
              <a:lnSpc>
                <a:spcPct val="100000"/>
              </a:lnSpc>
              <a:spcBef>
                <a:spcPts val="0"/>
              </a:spcBef>
              <a:spcAft>
                <a:spcPts val="0"/>
              </a:spcAft>
              <a:buClr>
                <a:schemeClr val="dk1"/>
              </a:buClr>
              <a:buSzPts val="1100"/>
              <a:buFont typeface="Arial"/>
              <a:buNone/>
            </a:pPr>
            <a:r>
              <a:rPr lang="en" sz="900"/>
              <a:t>Each group of extracted text placed as a member of the variable Person, following the order of each group of pattern enclosed by '(' and ')'. Each group is stored as refname_g#, where refname is the string you entered as the reference name, and # is the group number. $1$ to refers to group 1, $2$ to refers to group 2, etc. $0$ refers to whatever the entire expression matches. In this example, the ID we extract is maintained in Person_g1, while the Name value is stored in Person_g2.</a:t>
            </a:r>
            <a:endParaRPr sz="900"/>
          </a:p>
          <a:p>
            <a:pPr indent="0" lvl="0" marL="0" rtl="0" algn="l">
              <a:lnSpc>
                <a:spcPct val="100000"/>
              </a:lnSpc>
              <a:spcBef>
                <a:spcPts val="0"/>
              </a:spcBef>
              <a:spcAft>
                <a:spcPts val="0"/>
              </a:spcAft>
              <a:buClr>
                <a:schemeClr val="dk1"/>
              </a:buClr>
              <a:buSzPts val="1100"/>
              <a:buFont typeface="Arial"/>
              <a:buNone/>
            </a:pPr>
            <a:r>
              <a:rPr b="1" lang="en" sz="900"/>
              <a:t>4	Match No.</a:t>
            </a:r>
            <a:endParaRPr b="1" sz="900"/>
          </a:p>
          <a:p>
            <a:pPr indent="0" lvl="0" marL="0" rtl="0" algn="l">
              <a:lnSpc>
                <a:spcPct val="100000"/>
              </a:lnSpc>
              <a:spcBef>
                <a:spcPts val="0"/>
              </a:spcBef>
              <a:spcAft>
                <a:spcPts val="0"/>
              </a:spcAft>
              <a:buClr>
                <a:schemeClr val="dk1"/>
              </a:buClr>
              <a:buSzPts val="1100"/>
              <a:buFont typeface="Arial"/>
              <a:buNone/>
            </a:pPr>
            <a:r>
              <a:rPr lang="en" sz="900"/>
              <a:t>Since we plan to extract only the second occurrence of this pattern, matching the second volunteer, we use value 2. Value 0 would make a random matching, while a negative value needs to be used with the ForEach Controller.</a:t>
            </a:r>
            <a:endParaRPr sz="900"/>
          </a:p>
          <a:p>
            <a:pPr indent="0" lvl="0" marL="0" rtl="0" algn="l">
              <a:lnSpc>
                <a:spcPct val="100000"/>
              </a:lnSpc>
              <a:spcBef>
                <a:spcPts val="0"/>
              </a:spcBef>
              <a:spcAft>
                <a:spcPts val="0"/>
              </a:spcAft>
              <a:buClr>
                <a:schemeClr val="dk1"/>
              </a:buClr>
              <a:buSzPts val="1100"/>
              <a:buFont typeface="Arial"/>
              <a:buNone/>
            </a:pPr>
            <a:r>
              <a:rPr b="1" lang="en" sz="900"/>
              <a:t>5	Default</a:t>
            </a:r>
            <a:endParaRPr b="1" sz="900"/>
          </a:p>
          <a:p>
            <a:pPr indent="0" lvl="0" marL="0" rtl="0" algn="l">
              <a:lnSpc>
                <a:spcPct val="100000"/>
              </a:lnSpc>
              <a:spcBef>
                <a:spcPts val="0"/>
              </a:spcBef>
              <a:spcAft>
                <a:spcPts val="0"/>
              </a:spcAft>
              <a:buClr>
                <a:schemeClr val="dk1"/>
              </a:buClr>
              <a:buSzPts val="1100"/>
              <a:buFont typeface="Arial"/>
              <a:buNone/>
            </a:pPr>
            <a:r>
              <a:rPr lang="en" sz="900"/>
              <a:t>If the item is not found, this will be the default value. This is an optional field. You may leave it blank.</a:t>
            </a:r>
            <a:endParaRPr sz="900"/>
          </a:p>
          <a:p>
            <a:pPr indent="0" lvl="0" marL="0" rtl="0" algn="l">
              <a:spcBef>
                <a:spcPts val="0"/>
              </a:spcBef>
              <a:spcAft>
                <a:spcPts val="16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Google Shape;105;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Jmeter Xpath extractors</a:t>
            </a:r>
            <a:endParaRPr/>
          </a:p>
        </p:txBody>
      </p:sp>
      <p:sp>
        <p:nvSpPr>
          <p:cNvPr id="106" name="Google Shape;106;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00" u="sng">
                <a:solidFill>
                  <a:schemeClr val="hlink"/>
                </a:solidFill>
                <a:hlinkClick r:id="rId3"/>
              </a:rPr>
              <a:t>https://octoperf.com/blog/2018/04/10/jmeter-xpath-extractor/</a:t>
            </a:r>
            <a:r>
              <a:rPr lang="en"/>
              <a:t> </a:t>
            </a:r>
            <a:endParaRPr/>
          </a:p>
          <a:p>
            <a:pPr indent="0" lvl="0" marL="0" rtl="0" algn="l">
              <a:spcBef>
                <a:spcPts val="1600"/>
              </a:spcBef>
              <a:spcAft>
                <a:spcPts val="0"/>
              </a:spcAft>
              <a:buNone/>
            </a:pPr>
            <a:r>
              <a:rPr b="1" lang="en" sz="1000">
                <a:solidFill>
                  <a:srgbClr val="363F44"/>
                </a:solidFill>
                <a:highlight>
                  <a:srgbClr val="FFFFFF"/>
                </a:highlight>
              </a:rPr>
              <a:t>XPath expressions</a:t>
            </a:r>
            <a:r>
              <a:rPr lang="en" sz="1000">
                <a:solidFill>
                  <a:srgbClr val="363F44"/>
                </a:solidFill>
                <a:highlight>
                  <a:srgbClr val="FFFFFF"/>
                </a:highlight>
              </a:rPr>
              <a:t> are a language to select nodes within an XML document. XPath supports different kind of expressions to select various parts of the document.</a:t>
            </a:r>
            <a:endParaRPr sz="1000">
              <a:solidFill>
                <a:srgbClr val="363F44"/>
              </a:solidFill>
              <a:highlight>
                <a:srgbClr val="FFFFFF"/>
              </a:highlight>
            </a:endParaRPr>
          </a:p>
          <a:p>
            <a:pPr indent="0" lvl="0" marL="0" rtl="0" algn="l">
              <a:spcBef>
                <a:spcPts val="0"/>
              </a:spcBef>
              <a:spcAft>
                <a:spcPts val="0"/>
              </a:spcAft>
              <a:buClr>
                <a:schemeClr val="dk1"/>
              </a:buClr>
              <a:buSzPts val="1100"/>
              <a:buFont typeface="Arial"/>
              <a:buNone/>
            </a:pPr>
            <a:r>
              <a:rPr b="1" lang="en" sz="1000">
                <a:solidFill>
                  <a:srgbClr val="363F44"/>
                </a:solidFill>
                <a:highlight>
                  <a:srgbClr val="FFFFFF"/>
                </a:highlight>
              </a:rPr>
              <a:t>Expression	Selects</a:t>
            </a:r>
            <a:endParaRPr b="1" sz="1000">
              <a:solidFill>
                <a:srgbClr val="363F44"/>
              </a:solidFill>
              <a:highlight>
                <a:srgbClr val="FFFFFF"/>
              </a:highlight>
            </a:endParaRPr>
          </a:p>
          <a:p>
            <a:pPr indent="0" lvl="0" marL="0" rtl="0" algn="l">
              <a:spcBef>
                <a:spcPts val="0"/>
              </a:spcBef>
              <a:spcAft>
                <a:spcPts val="0"/>
              </a:spcAft>
              <a:buClr>
                <a:schemeClr val="dk1"/>
              </a:buClr>
              <a:buSzPts val="1100"/>
              <a:buFont typeface="Arial"/>
              <a:buNone/>
            </a:pPr>
            <a:r>
              <a:rPr b="1" lang="en" sz="1000">
                <a:solidFill>
                  <a:srgbClr val="363F44"/>
                </a:solidFill>
                <a:highlight>
                  <a:srgbClr val="FFFFFF"/>
                </a:highlight>
              </a:rPr>
              <a:t>name</a:t>
            </a:r>
            <a:r>
              <a:rPr lang="en" sz="1000">
                <a:solidFill>
                  <a:srgbClr val="363F44"/>
                </a:solidFill>
                <a:highlight>
                  <a:srgbClr val="FFFFFF"/>
                </a:highlight>
              </a:rPr>
              <a:t>	All nodes with name name</a:t>
            </a:r>
            <a:endParaRPr sz="1000">
              <a:solidFill>
                <a:srgbClr val="363F44"/>
              </a:solidFill>
              <a:highlight>
                <a:srgbClr val="FFFFFF"/>
              </a:highlight>
            </a:endParaRPr>
          </a:p>
          <a:p>
            <a:pPr indent="0" lvl="0" marL="0" rtl="0" algn="l">
              <a:spcBef>
                <a:spcPts val="0"/>
              </a:spcBef>
              <a:spcAft>
                <a:spcPts val="0"/>
              </a:spcAft>
              <a:buClr>
                <a:schemeClr val="dk1"/>
              </a:buClr>
              <a:buSzPts val="1100"/>
              <a:buFont typeface="Arial"/>
              <a:buNone/>
            </a:pPr>
            <a:r>
              <a:rPr b="1" lang="en" sz="1000">
                <a:solidFill>
                  <a:srgbClr val="363F44"/>
                </a:solidFill>
                <a:highlight>
                  <a:srgbClr val="FFFFFF"/>
                </a:highlight>
              </a:rPr>
              <a:t>/</a:t>
            </a:r>
            <a:r>
              <a:rPr lang="en" sz="1000">
                <a:solidFill>
                  <a:srgbClr val="363F44"/>
                </a:solidFill>
                <a:highlight>
                  <a:srgbClr val="FFFFFF"/>
                </a:highlight>
              </a:rPr>
              <a:t>	starting from the root node</a:t>
            </a:r>
            <a:endParaRPr sz="1000">
              <a:solidFill>
                <a:srgbClr val="363F44"/>
              </a:solidFill>
              <a:highlight>
                <a:srgbClr val="FFFFFF"/>
              </a:highlight>
            </a:endParaRPr>
          </a:p>
          <a:p>
            <a:pPr indent="0" lvl="0" marL="0" rtl="0" algn="l">
              <a:spcBef>
                <a:spcPts val="0"/>
              </a:spcBef>
              <a:spcAft>
                <a:spcPts val="0"/>
              </a:spcAft>
              <a:buClr>
                <a:schemeClr val="dk1"/>
              </a:buClr>
              <a:buSzPts val="1100"/>
              <a:buFont typeface="Arial"/>
              <a:buNone/>
            </a:pPr>
            <a:r>
              <a:rPr b="1" lang="en" sz="1000">
                <a:solidFill>
                  <a:srgbClr val="363F44"/>
                </a:solidFill>
                <a:highlight>
                  <a:srgbClr val="FFFFFF"/>
                </a:highlight>
              </a:rPr>
              <a:t>//</a:t>
            </a:r>
            <a:r>
              <a:rPr lang="en" sz="1000">
                <a:solidFill>
                  <a:srgbClr val="363F44"/>
                </a:solidFill>
                <a:highlight>
                  <a:srgbClr val="FFFFFF"/>
                </a:highlight>
              </a:rPr>
              <a:t>	Selects nodes in the document from the current node that match the selection no matter where they are</a:t>
            </a:r>
            <a:endParaRPr sz="1000">
              <a:solidFill>
                <a:srgbClr val="363F44"/>
              </a:solidFill>
              <a:highlight>
                <a:srgbClr val="FFFFFF"/>
              </a:highlight>
            </a:endParaRPr>
          </a:p>
          <a:p>
            <a:pPr indent="0" lvl="0" marL="0" rtl="0" algn="l">
              <a:spcBef>
                <a:spcPts val="0"/>
              </a:spcBef>
              <a:spcAft>
                <a:spcPts val="0"/>
              </a:spcAft>
              <a:buClr>
                <a:schemeClr val="dk1"/>
              </a:buClr>
              <a:buSzPts val="1100"/>
              <a:buFont typeface="Arial"/>
              <a:buNone/>
            </a:pPr>
            <a:r>
              <a:rPr b="1" lang="en" sz="1000">
                <a:solidFill>
                  <a:srgbClr val="363F44"/>
                </a:solidFill>
                <a:highlight>
                  <a:srgbClr val="FFFFFF"/>
                </a:highlight>
              </a:rPr>
              <a:t>.</a:t>
            </a:r>
            <a:r>
              <a:rPr lang="en" sz="1000">
                <a:solidFill>
                  <a:srgbClr val="363F44"/>
                </a:solidFill>
                <a:highlight>
                  <a:srgbClr val="FFFFFF"/>
                </a:highlight>
              </a:rPr>
              <a:t>	current node</a:t>
            </a:r>
            <a:endParaRPr sz="1000">
              <a:solidFill>
                <a:srgbClr val="363F44"/>
              </a:solidFill>
              <a:highlight>
                <a:srgbClr val="FFFFFF"/>
              </a:highlight>
            </a:endParaRPr>
          </a:p>
          <a:p>
            <a:pPr indent="0" lvl="0" marL="0" rtl="0" algn="l">
              <a:spcBef>
                <a:spcPts val="0"/>
              </a:spcBef>
              <a:spcAft>
                <a:spcPts val="0"/>
              </a:spcAft>
              <a:buClr>
                <a:schemeClr val="dk1"/>
              </a:buClr>
              <a:buSzPts val="1100"/>
              <a:buFont typeface="Arial"/>
              <a:buNone/>
            </a:pPr>
            <a:r>
              <a:rPr b="1" lang="en" sz="1000">
                <a:solidFill>
                  <a:srgbClr val="363F44"/>
                </a:solidFill>
                <a:highlight>
                  <a:srgbClr val="FFFFFF"/>
                </a:highlight>
              </a:rPr>
              <a:t>..</a:t>
            </a:r>
            <a:r>
              <a:rPr lang="en" sz="1000">
                <a:solidFill>
                  <a:srgbClr val="363F44"/>
                </a:solidFill>
                <a:highlight>
                  <a:srgbClr val="FFFFFF"/>
                </a:highlight>
              </a:rPr>
              <a:t>	parent of the current node</a:t>
            </a:r>
            <a:endParaRPr sz="1000">
              <a:solidFill>
                <a:srgbClr val="363F44"/>
              </a:solidFill>
              <a:highlight>
                <a:srgbClr val="FFFFFF"/>
              </a:highlight>
            </a:endParaRPr>
          </a:p>
          <a:p>
            <a:pPr indent="0" lvl="0" marL="0" rtl="0" algn="l">
              <a:spcBef>
                <a:spcPts val="0"/>
              </a:spcBef>
              <a:spcAft>
                <a:spcPts val="0"/>
              </a:spcAft>
              <a:buClr>
                <a:schemeClr val="dk1"/>
              </a:buClr>
              <a:buSzPts val="1100"/>
              <a:buFont typeface="Arial"/>
              <a:buNone/>
            </a:pPr>
            <a:r>
              <a:rPr b="1" lang="en" sz="1000">
                <a:solidFill>
                  <a:srgbClr val="363F44"/>
                </a:solidFill>
                <a:highlight>
                  <a:srgbClr val="FFFFFF"/>
                </a:highlight>
              </a:rPr>
              <a:t>@</a:t>
            </a:r>
            <a:r>
              <a:rPr lang="en" sz="1000">
                <a:solidFill>
                  <a:srgbClr val="363F44"/>
                </a:solidFill>
                <a:highlight>
                  <a:srgbClr val="FFFFFF"/>
                </a:highlight>
              </a:rPr>
              <a:t>	node with a given attribute</a:t>
            </a:r>
            <a:endParaRPr sz="1000">
              <a:solidFill>
                <a:srgbClr val="363F44"/>
              </a:solidFill>
              <a:highlight>
                <a:srgbClr val="FFFFFF"/>
              </a:highlight>
            </a:endParaRPr>
          </a:p>
          <a:p>
            <a:pPr indent="0" lvl="0" marL="0" rtl="0" algn="l">
              <a:spcBef>
                <a:spcPts val="0"/>
              </a:spcBef>
              <a:spcAft>
                <a:spcPts val="1600"/>
              </a:spcAft>
              <a:buNone/>
            </a:pPr>
            <a:r>
              <a:t/>
            </a:r>
            <a:endParaRPr sz="1300">
              <a:solidFill>
                <a:srgbClr val="363F44"/>
              </a:solidFill>
              <a:highlight>
                <a:srgbClr val="FFFFFF"/>
              </a:highlight>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