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  <Override PartName="/ppt/media/image3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 b="def" i="def"/>
      <a:tcStyle>
        <a:tcBdr/>
        <a:fill>
          <a:solidFill>
            <a:srgbClr val="E9EF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524000" y="3602037"/>
            <a:ext cx="9144000" cy="1655764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831850" y="4589462"/>
            <a:ext cx="10515600" cy="1500189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839787" y="1681163"/>
            <a:ext cx="5157790" cy="823914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0">
              <a:buSzTx/>
              <a:buFontTx/>
              <a:buNone/>
              <a:defRPr b="1" sz="2400"/>
            </a:lvl2pPr>
            <a:lvl3pPr marL="0" indent="0">
              <a:buSzTx/>
              <a:buFontTx/>
              <a:buNone/>
              <a:defRPr b="1" sz="2400"/>
            </a:lvl3pPr>
            <a:lvl4pPr marL="0" indent="0">
              <a:buSzTx/>
              <a:buFontTx/>
              <a:buNone/>
              <a:defRPr b="1" sz="2400"/>
            </a:lvl4pPr>
            <a:lvl5pPr marL="0" indent="0"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21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sz="half" idx="1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quarter" idx="2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21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095178" y="6414761"/>
            <a:ext cx="258623" cy="248303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Relationship Id="rId3" Type="http://schemas.openxmlformats.org/officeDocument/2006/relationships/image" Target="../media/image4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Relationship Id="rId3" Type="http://schemas.openxmlformats.org/officeDocument/2006/relationships/image" Target="../media/image5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Relationship Id="rId3" Type="http://schemas.openxmlformats.org/officeDocument/2006/relationships/image" Target="../media/image1.tif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Relationship Id="rId3" Type="http://schemas.openxmlformats.org/officeDocument/2006/relationships/image" Target="../media/image2.tif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Relationship Id="rId3" Type="http://schemas.openxmlformats.org/officeDocument/2006/relationships/image" Target="../media/image3.tif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Relationship Id="rId3" Type="http://schemas.openxmlformats.org/officeDocument/2006/relationships/image" Target="../media/image4.tif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Relationship Id="rId3" Type="http://schemas.openxmlformats.org/officeDocument/2006/relationships/image" Target="../media/image5.tif"/><Relationship Id="rId4" Type="http://schemas.openxmlformats.org/officeDocument/2006/relationships/image" Target="../media/image6.tif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Relationship Id="rId3" Type="http://schemas.openxmlformats.org/officeDocument/2006/relationships/image" Target="../media/image1.png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Relationship Id="rId3" Type="http://schemas.openxmlformats.org/officeDocument/2006/relationships/image" Target="../media/image2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ubtitle 7"/>
          <p:cNvSpPr txBox="1"/>
          <p:nvPr>
            <p:ph type="subTitle" sz="quarter" idx="1"/>
          </p:nvPr>
        </p:nvSpPr>
        <p:spPr>
          <a:xfrm>
            <a:off x="451659" y="2430949"/>
            <a:ext cx="9144001" cy="998049"/>
          </a:xfrm>
          <a:prstGeom prst="rect">
            <a:avLst/>
          </a:prstGeom>
        </p:spPr>
        <p:txBody>
          <a:bodyPr/>
          <a:lstStyle>
            <a:lvl1pPr algn="l" defTabSz="713230">
              <a:spcBef>
                <a:spcPts val="700"/>
              </a:spcBef>
              <a:defRPr b="1" sz="28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Курс «Программирование на Java» - Коллекции. List, Set, Map</a:t>
            </a:r>
          </a:p>
        </p:txBody>
      </p:sp>
      <p:sp>
        <p:nvSpPr>
          <p:cNvPr id="95" name="Rectangle 14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2E75B6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itle 1"/>
          <p:cNvSpPr txBox="1"/>
          <p:nvPr>
            <p:ph type="title"/>
          </p:nvPr>
        </p:nvSpPr>
        <p:spPr>
          <a:xfrm>
            <a:off x="466723" y="1438274"/>
            <a:ext cx="8960983" cy="639766"/>
          </a:xfrm>
          <a:prstGeom prst="rect">
            <a:avLst/>
          </a:prstGeom>
        </p:spPr>
        <p:txBody>
          <a:bodyPr/>
          <a:lstStyle>
            <a:lvl1pPr>
              <a:defRPr b="1" sz="32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Реализации списков (интерфейса List)</a:t>
            </a:r>
          </a:p>
        </p:txBody>
      </p:sp>
      <p:sp>
        <p:nvSpPr>
          <p:cNvPr id="142" name="Rectangle 5"/>
          <p:cNvSpPr txBox="1"/>
          <p:nvPr/>
        </p:nvSpPr>
        <p:spPr>
          <a:xfrm>
            <a:off x="512444" y="381000"/>
            <a:ext cx="8395822" cy="370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Курс «Программирование на Java» - Коллекции. List, Set, Map</a:t>
            </a:r>
          </a:p>
        </p:txBody>
      </p:sp>
      <p:sp>
        <p:nvSpPr>
          <p:cNvPr id="143" name="Rectangle 8"/>
          <p:cNvSpPr txBox="1"/>
          <p:nvPr/>
        </p:nvSpPr>
        <p:spPr>
          <a:xfrm>
            <a:off x="512443" y="2098675"/>
            <a:ext cx="10986136" cy="1297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rPr b="1"/>
              <a:t>ArrayList&lt;E&gt;</a:t>
            </a:r>
            <a:r>
              <a:t> - список на базе массива</a:t>
            </a:r>
          </a:p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rPr b="1"/>
              <a:t>LinkedList&lt;E&gt;</a:t>
            </a:r>
            <a:r>
              <a:t> - двусвязный список</a:t>
            </a:r>
          </a:p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rPr b="1"/>
              <a:t>CopyOnWriteArrayList&lt;E&gt;</a:t>
            </a:r>
            <a:r>
              <a:t> - потокобезопасная версия ArrayList</a:t>
            </a:r>
          </a:p>
        </p:txBody>
      </p:sp>
      <p:sp>
        <p:nvSpPr>
          <p:cNvPr id="144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2E75B6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itle 1"/>
          <p:cNvSpPr txBox="1"/>
          <p:nvPr>
            <p:ph type="title"/>
          </p:nvPr>
        </p:nvSpPr>
        <p:spPr>
          <a:xfrm>
            <a:off x="466723" y="1438274"/>
            <a:ext cx="6751696" cy="639766"/>
          </a:xfrm>
          <a:prstGeom prst="rect">
            <a:avLst/>
          </a:prstGeom>
        </p:spPr>
        <p:txBody>
          <a:bodyPr/>
          <a:lstStyle>
            <a:lvl1pPr>
              <a:defRPr b="1" sz="32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Класс ArrayList</a:t>
            </a:r>
          </a:p>
        </p:txBody>
      </p:sp>
      <p:sp>
        <p:nvSpPr>
          <p:cNvPr id="147" name="Rectangle 5"/>
          <p:cNvSpPr txBox="1"/>
          <p:nvPr/>
        </p:nvSpPr>
        <p:spPr>
          <a:xfrm>
            <a:off x="512444" y="381000"/>
            <a:ext cx="8395822" cy="370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Курс «Программирование на Java» - Коллекции. List, Set, Map</a:t>
            </a:r>
          </a:p>
        </p:txBody>
      </p:sp>
      <p:sp>
        <p:nvSpPr>
          <p:cNvPr id="148" name="Rectangle 8"/>
          <p:cNvSpPr txBox="1"/>
          <p:nvPr/>
        </p:nvSpPr>
        <p:spPr>
          <a:xfrm>
            <a:off x="512443" y="2098675"/>
            <a:ext cx="10986136" cy="3952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rPr b="1"/>
              <a:t>ArrayList&lt;E&gt;</a:t>
            </a:r>
            <a:r>
              <a:t> - список на базе массива</a:t>
            </a:r>
          </a:p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</a:p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rPr b="1"/>
              <a:t>Плюсы</a:t>
            </a:r>
            <a:r>
              <a:t>:</a:t>
            </a: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Быстрый доступ по индексу</a:t>
            </a: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Быстрая вставка и удаление элементов с конца списка</a:t>
            </a:r>
          </a:p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</a:p>
          <a:p>
            <a:pPr>
              <a:def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Минусы:</a:t>
            </a: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Быстрая вставка и удаление элементов</a:t>
            </a:r>
          </a:p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</a:p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</a:p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Аналогичен  классу Vector за исключением потокобезпасности</a:t>
            </a:r>
          </a:p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</a:p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</a:p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rPr b="1" u="sng"/>
              <a:t>Применения</a:t>
            </a:r>
            <a:r>
              <a:t>:</a:t>
            </a: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“Бесконечный” массив</a:t>
            </a: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Стек</a:t>
            </a:r>
          </a:p>
        </p:txBody>
      </p:sp>
      <p:sp>
        <p:nvSpPr>
          <p:cNvPr id="149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2E75B6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itle 1"/>
          <p:cNvSpPr txBox="1"/>
          <p:nvPr>
            <p:ph type="title"/>
          </p:nvPr>
        </p:nvSpPr>
        <p:spPr>
          <a:xfrm>
            <a:off x="466723" y="1438274"/>
            <a:ext cx="6751696" cy="639766"/>
          </a:xfrm>
          <a:prstGeom prst="rect">
            <a:avLst/>
          </a:prstGeom>
        </p:spPr>
        <p:txBody>
          <a:bodyPr/>
          <a:lstStyle>
            <a:lvl1pPr>
              <a:defRPr b="1" sz="32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Класс LinkedList</a:t>
            </a:r>
          </a:p>
        </p:txBody>
      </p:sp>
      <p:sp>
        <p:nvSpPr>
          <p:cNvPr id="152" name="Rectangle 5"/>
          <p:cNvSpPr txBox="1"/>
          <p:nvPr/>
        </p:nvSpPr>
        <p:spPr>
          <a:xfrm>
            <a:off x="512444" y="381000"/>
            <a:ext cx="8395822" cy="370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Курс «Программирование на Java» - Коллекции. List, Set, Map</a:t>
            </a:r>
          </a:p>
        </p:txBody>
      </p:sp>
      <p:sp>
        <p:nvSpPr>
          <p:cNvPr id="153" name="Rectangle 8"/>
          <p:cNvSpPr txBox="1"/>
          <p:nvPr/>
        </p:nvSpPr>
        <p:spPr>
          <a:xfrm>
            <a:off x="512443" y="2098675"/>
            <a:ext cx="10986136" cy="4193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rPr b="1"/>
              <a:t>LinkedList&lt;E&gt;</a:t>
            </a:r>
            <a:r>
              <a:t> - двусвязный список</a:t>
            </a:r>
          </a:p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</a:p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rPr b="1"/>
              <a:t>Плюсы</a:t>
            </a:r>
            <a:r>
              <a:t>:</a:t>
            </a: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Быстрое добавление и удаление элементов</a:t>
            </a:r>
          </a:p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</a:p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rPr b="1"/>
              <a:t>Минусы</a:t>
            </a:r>
            <a:r>
              <a:t>:</a:t>
            </a: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Медленный доступ по индексу</a:t>
            </a:r>
          </a:p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</a:p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</a:p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Рекомендуется использовать, если необходимо часто добавлять/удалять элементы в начало или середину списка</a:t>
            </a:r>
          </a:p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</a:p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</a:p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rPr b="1" u="sng"/>
              <a:t>Применения</a:t>
            </a:r>
            <a:r>
              <a:t>:</a:t>
            </a: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Стек</a:t>
            </a: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Очередь</a:t>
            </a: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Дек</a:t>
            </a:r>
          </a:p>
        </p:txBody>
      </p:sp>
      <p:sp>
        <p:nvSpPr>
          <p:cNvPr id="154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2E75B6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itle 1"/>
          <p:cNvSpPr txBox="1"/>
          <p:nvPr>
            <p:ph type="title"/>
          </p:nvPr>
        </p:nvSpPr>
        <p:spPr>
          <a:xfrm>
            <a:off x="466723" y="1438274"/>
            <a:ext cx="6751696" cy="639766"/>
          </a:xfrm>
          <a:prstGeom prst="rect">
            <a:avLst/>
          </a:prstGeom>
        </p:spPr>
        <p:txBody>
          <a:bodyPr/>
          <a:lstStyle>
            <a:lvl1pPr>
              <a:defRPr b="1" sz="32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Применение списков</a:t>
            </a:r>
          </a:p>
        </p:txBody>
      </p:sp>
      <p:sp>
        <p:nvSpPr>
          <p:cNvPr id="157" name="Rectangle 5"/>
          <p:cNvSpPr txBox="1"/>
          <p:nvPr/>
        </p:nvSpPr>
        <p:spPr>
          <a:xfrm>
            <a:off x="512444" y="381000"/>
            <a:ext cx="8395822" cy="370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Курс «Программирование на Java» - Коллекции. List, Set, Map</a:t>
            </a:r>
          </a:p>
        </p:txBody>
      </p:sp>
      <p:sp>
        <p:nvSpPr>
          <p:cNvPr id="158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2E75B6"/>
                </a:solidFill>
              </a:defRPr>
            </a:pPr>
          </a:p>
        </p:txBody>
      </p:sp>
      <p:sp>
        <p:nvSpPr>
          <p:cNvPr id="159" name="Rectangle 2"/>
          <p:cNvSpPr/>
          <p:nvPr/>
        </p:nvSpPr>
        <p:spPr>
          <a:xfrm>
            <a:off x="486314" y="2078695"/>
            <a:ext cx="10019746" cy="452635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0" name="TextBox 3"/>
          <p:cNvSpPr txBox="1"/>
          <p:nvPr/>
        </p:nvSpPr>
        <p:spPr>
          <a:xfrm>
            <a:off x="722533" y="2264152"/>
            <a:ext cx="9795000" cy="4155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List</a:t>
            </a:r>
            <a:r>
              <a:t>&lt;</a:t>
            </a:r>
            <a:r>
              <a:rPr>
                <a:solidFill>
                  <a:srgbClr val="000000"/>
                </a:solidFill>
              </a:rPr>
              <a:t>String</a:t>
            </a:r>
            <a:r>
              <a:t>&gt; </a:t>
            </a:r>
            <a:r>
              <a:rPr>
                <a:solidFill>
                  <a:srgbClr val="000000"/>
                </a:solidFill>
              </a:rPr>
              <a:t>list </a:t>
            </a:r>
            <a:r>
              <a:t>= </a:t>
            </a:r>
            <a:r>
              <a:rPr>
                <a:solidFill>
                  <a:srgbClr val="0033B3"/>
                </a:solidFill>
              </a:rPr>
              <a:t>new </a:t>
            </a:r>
            <a:r>
              <a:t>ArrayList&lt;&gt;();</a:t>
            </a:r>
          </a:p>
          <a:p>
            <a:pPr defTabSz="457200">
              <a:defRPr i="1" sz="1300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//  List&lt;String&gt; list = new LinkedList&lt;&gt;(); можно легко подменить реализацию списка</a:t>
            </a:r>
          </a:p>
          <a:p>
            <a:pPr defTabSz="457200">
              <a:defRPr sz="1300">
                <a:solidFill>
                  <a:srgbClr val="077D1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list</a:t>
            </a:r>
            <a:r>
              <a:rPr>
                <a:solidFill>
                  <a:srgbClr val="080808"/>
                </a:solidFill>
              </a:rPr>
              <a:t>.add(</a:t>
            </a:r>
            <a:r>
              <a:t>"Moscow"</a:t>
            </a:r>
            <a:r>
              <a:rPr>
                <a:solidFill>
                  <a:srgbClr val="080808"/>
                </a:solidFill>
              </a:rPr>
              <a:t>);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77D1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list</a:t>
            </a:r>
            <a:r>
              <a:rPr>
                <a:solidFill>
                  <a:srgbClr val="080808"/>
                </a:solidFill>
              </a:rPr>
              <a:t>.add(</a:t>
            </a:r>
            <a:r>
              <a:t>"Berlin"</a:t>
            </a:r>
            <a:r>
              <a:rPr>
                <a:solidFill>
                  <a:srgbClr val="080808"/>
                </a:solidFill>
              </a:rPr>
              <a:t>);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77D1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list</a:t>
            </a:r>
            <a:r>
              <a:rPr>
                <a:solidFill>
                  <a:srgbClr val="080808"/>
                </a:solidFill>
              </a:rPr>
              <a:t>.add(</a:t>
            </a:r>
            <a:r>
              <a:t>"Tokyo"</a:t>
            </a:r>
            <a:r>
              <a:rPr>
                <a:solidFill>
                  <a:srgbClr val="080808"/>
                </a:solidFill>
              </a:rPr>
              <a:t>);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77D1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System</a:t>
            </a:r>
            <a:r>
              <a:rPr>
                <a:solidFill>
                  <a:srgbClr val="080808"/>
                </a:solidFill>
              </a:rPr>
              <a:t>.</a:t>
            </a:r>
            <a:r>
              <a:rPr i="1">
                <a:solidFill>
                  <a:srgbClr val="872094"/>
                </a:solidFill>
              </a:rPr>
              <a:t>out</a:t>
            </a:r>
            <a:r>
              <a:rPr>
                <a:solidFill>
                  <a:srgbClr val="080808"/>
                </a:solidFill>
              </a:rPr>
              <a:t>.println(</a:t>
            </a:r>
            <a:r>
              <a:t>"Cities: " </a:t>
            </a:r>
            <a:r>
              <a:rPr>
                <a:solidFill>
                  <a:srgbClr val="080808"/>
                </a:solidFill>
              </a:rPr>
              <a:t>+ </a:t>
            </a:r>
            <a:r>
              <a:rPr>
                <a:solidFill>
                  <a:srgbClr val="000000"/>
                </a:solidFill>
              </a:rPr>
              <a:t>list</a:t>
            </a:r>
            <a:r>
              <a:rPr>
                <a:solidFill>
                  <a:srgbClr val="080808"/>
                </a:solidFill>
              </a:rPr>
              <a:t>);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77D1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list</a:t>
            </a:r>
            <a:r>
              <a:rPr>
                <a:solidFill>
                  <a:srgbClr val="080808"/>
                </a:solidFill>
              </a:rPr>
              <a:t>.add(</a:t>
            </a:r>
            <a:r>
              <a:rPr>
                <a:solidFill>
                  <a:srgbClr val="1750EB"/>
                </a:solidFill>
              </a:rPr>
              <a:t>1</a:t>
            </a:r>
            <a:r>
              <a:rPr>
                <a:solidFill>
                  <a:srgbClr val="080808"/>
                </a:solidFill>
              </a:rPr>
              <a:t>, </a:t>
            </a:r>
            <a:r>
              <a:t>"Barcelona"</a:t>
            </a:r>
            <a:r>
              <a:rPr>
                <a:solidFill>
                  <a:srgbClr val="080808"/>
                </a:solidFill>
              </a:rPr>
              <a:t>);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77D1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list</a:t>
            </a:r>
            <a:r>
              <a:rPr>
                <a:solidFill>
                  <a:srgbClr val="080808"/>
                </a:solidFill>
              </a:rPr>
              <a:t>.add(</a:t>
            </a:r>
            <a:r>
              <a:rPr>
                <a:solidFill>
                  <a:srgbClr val="1750EB"/>
                </a:solidFill>
              </a:rPr>
              <a:t>3</a:t>
            </a:r>
            <a:r>
              <a:rPr>
                <a:solidFill>
                  <a:srgbClr val="080808"/>
                </a:solidFill>
              </a:rPr>
              <a:t>, </a:t>
            </a:r>
            <a:r>
              <a:t>"Minsk"</a:t>
            </a:r>
            <a:r>
              <a:rPr>
                <a:solidFill>
                  <a:srgbClr val="080808"/>
                </a:solidFill>
              </a:rPr>
              <a:t>);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77D1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System</a:t>
            </a:r>
            <a:r>
              <a:rPr>
                <a:solidFill>
                  <a:srgbClr val="080808"/>
                </a:solidFill>
              </a:rPr>
              <a:t>.</a:t>
            </a:r>
            <a:r>
              <a:rPr i="1">
                <a:solidFill>
                  <a:srgbClr val="872094"/>
                </a:solidFill>
              </a:rPr>
              <a:t>out</a:t>
            </a:r>
            <a:r>
              <a:rPr>
                <a:solidFill>
                  <a:srgbClr val="080808"/>
                </a:solidFill>
              </a:rPr>
              <a:t>.println(</a:t>
            </a:r>
            <a:r>
              <a:t>"Cities: " </a:t>
            </a:r>
            <a:r>
              <a:rPr>
                <a:solidFill>
                  <a:srgbClr val="080808"/>
                </a:solidFill>
              </a:rPr>
              <a:t>+ </a:t>
            </a:r>
            <a:r>
              <a:rPr>
                <a:solidFill>
                  <a:srgbClr val="000000"/>
                </a:solidFill>
              </a:rPr>
              <a:t>list</a:t>
            </a:r>
            <a:r>
              <a:rPr>
                <a:solidFill>
                  <a:srgbClr val="080808"/>
                </a:solidFill>
              </a:rPr>
              <a:t>);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list</a:t>
            </a:r>
            <a:r>
              <a:t>.remove(</a:t>
            </a:r>
            <a:r>
              <a:rPr>
                <a:solidFill>
                  <a:srgbClr val="1750EB"/>
                </a:solidFill>
              </a:rPr>
              <a:t>2</a:t>
            </a:r>
            <a:r>
              <a:t>);</a:t>
            </a:r>
          </a:p>
          <a:p>
            <a:pPr defTabSz="457200">
              <a:defRPr sz="1300">
                <a:solidFill>
                  <a:srgbClr val="077D1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System</a:t>
            </a:r>
            <a:r>
              <a:rPr>
                <a:solidFill>
                  <a:srgbClr val="080808"/>
                </a:solidFill>
              </a:rPr>
              <a:t>.</a:t>
            </a:r>
            <a:r>
              <a:rPr i="1">
                <a:solidFill>
                  <a:srgbClr val="872094"/>
                </a:solidFill>
              </a:rPr>
              <a:t>out</a:t>
            </a:r>
            <a:r>
              <a:rPr>
                <a:solidFill>
                  <a:srgbClr val="080808"/>
                </a:solidFill>
              </a:rPr>
              <a:t>.println(</a:t>
            </a:r>
            <a:r>
              <a:t>"Cities: " </a:t>
            </a:r>
            <a:r>
              <a:rPr>
                <a:solidFill>
                  <a:srgbClr val="080808"/>
                </a:solidFill>
              </a:rPr>
              <a:t>+ </a:t>
            </a:r>
            <a:r>
              <a:rPr>
                <a:solidFill>
                  <a:srgbClr val="000000"/>
                </a:solidFill>
              </a:rPr>
              <a:t>list</a:t>
            </a:r>
            <a:r>
              <a:rPr>
                <a:solidFill>
                  <a:srgbClr val="080808"/>
                </a:solidFill>
              </a:rPr>
              <a:t>);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77D1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System</a:t>
            </a:r>
            <a:r>
              <a:rPr>
                <a:solidFill>
                  <a:srgbClr val="080808"/>
                </a:solidFill>
              </a:rPr>
              <a:t>.</a:t>
            </a:r>
            <a:r>
              <a:rPr i="1">
                <a:solidFill>
                  <a:srgbClr val="872094"/>
                </a:solidFill>
              </a:rPr>
              <a:t>out</a:t>
            </a:r>
            <a:r>
              <a:rPr>
                <a:solidFill>
                  <a:srgbClr val="080808"/>
                </a:solidFill>
              </a:rPr>
              <a:t>.println(</a:t>
            </a:r>
            <a:r>
              <a:t>"First city is " </a:t>
            </a:r>
            <a:r>
              <a:rPr>
                <a:solidFill>
                  <a:srgbClr val="080808"/>
                </a:solidFill>
              </a:rPr>
              <a:t>+ </a:t>
            </a:r>
            <a:r>
              <a:rPr>
                <a:solidFill>
                  <a:srgbClr val="000000"/>
                </a:solidFill>
              </a:rPr>
              <a:t>list</a:t>
            </a:r>
            <a:r>
              <a:rPr>
                <a:solidFill>
                  <a:srgbClr val="080808"/>
                </a:solidFill>
              </a:rPr>
              <a:t>.get(</a:t>
            </a:r>
            <a:r>
              <a:rPr>
                <a:solidFill>
                  <a:srgbClr val="1750EB"/>
                </a:solidFill>
              </a:rPr>
              <a:t>0</a:t>
            </a:r>
            <a:r>
              <a:rPr>
                <a:solidFill>
                  <a:srgbClr val="080808"/>
                </a:solidFill>
              </a:rPr>
              <a:t>));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77D1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System</a:t>
            </a:r>
            <a:r>
              <a:rPr>
                <a:solidFill>
                  <a:srgbClr val="080808"/>
                </a:solidFill>
              </a:rPr>
              <a:t>.</a:t>
            </a:r>
            <a:r>
              <a:rPr i="1">
                <a:solidFill>
                  <a:srgbClr val="872094"/>
                </a:solidFill>
              </a:rPr>
              <a:t>out</a:t>
            </a:r>
            <a:r>
              <a:rPr>
                <a:solidFill>
                  <a:srgbClr val="080808"/>
                </a:solidFill>
              </a:rPr>
              <a:t>.println(</a:t>
            </a:r>
            <a:r>
              <a:t>"All cities: " </a:t>
            </a:r>
            <a:r>
              <a:rPr>
                <a:solidFill>
                  <a:srgbClr val="080808"/>
                </a:solidFill>
              </a:rPr>
              <a:t>+ </a:t>
            </a:r>
            <a:r>
              <a:rPr>
                <a:solidFill>
                  <a:srgbClr val="000000"/>
                </a:solidFill>
              </a:rPr>
              <a:t>list</a:t>
            </a:r>
            <a:r>
              <a:rPr>
                <a:solidFill>
                  <a:srgbClr val="080808"/>
                </a:solidFill>
              </a:rPr>
              <a:t>.size());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77D16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defRPr i="1" sz="1300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//———————— Вывод ————————</a:t>
            </a:r>
          </a:p>
          <a:p>
            <a:pPr defTabSz="457200">
              <a:defRPr i="1" sz="1300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Cities: [Moscow, Berlin, Tokyo]</a:t>
            </a:r>
          </a:p>
          <a:p>
            <a:pPr defTabSz="457200">
              <a:defRPr i="1" sz="1300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Cities: [Moscow, Barcelona, Berlin, Minsk, Tokyo]</a:t>
            </a:r>
          </a:p>
          <a:p>
            <a:pPr defTabSz="457200">
              <a:defRPr i="1" sz="1300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Cities: [Moscow, Barcelona, Minsk, Tokyo]</a:t>
            </a:r>
          </a:p>
          <a:p>
            <a:pPr defTabSz="457200">
              <a:defRPr i="1" sz="1300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First city is Moscow</a:t>
            </a:r>
          </a:p>
          <a:p>
            <a:pPr defTabSz="457200">
              <a:defRPr i="1" sz="1300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All cities: 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itle 1"/>
          <p:cNvSpPr txBox="1"/>
          <p:nvPr>
            <p:ph type="title"/>
          </p:nvPr>
        </p:nvSpPr>
        <p:spPr>
          <a:xfrm>
            <a:off x="466723" y="1438274"/>
            <a:ext cx="6751696" cy="639766"/>
          </a:xfrm>
          <a:prstGeom prst="rect">
            <a:avLst/>
          </a:prstGeom>
        </p:spPr>
        <p:txBody>
          <a:bodyPr/>
          <a:lstStyle>
            <a:lvl1pPr>
              <a:defRPr b="1" sz="32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Интерфейс Set</a:t>
            </a:r>
          </a:p>
        </p:txBody>
      </p:sp>
      <p:sp>
        <p:nvSpPr>
          <p:cNvPr id="163" name="Rectangle 5"/>
          <p:cNvSpPr txBox="1"/>
          <p:nvPr/>
        </p:nvSpPr>
        <p:spPr>
          <a:xfrm>
            <a:off x="512444" y="381000"/>
            <a:ext cx="8395822" cy="370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Курс «Программирование на Java» - Коллекции. List, Set, Map</a:t>
            </a:r>
          </a:p>
        </p:txBody>
      </p:sp>
      <p:sp>
        <p:nvSpPr>
          <p:cNvPr id="164" name="Rectangle 8"/>
          <p:cNvSpPr txBox="1"/>
          <p:nvPr/>
        </p:nvSpPr>
        <p:spPr>
          <a:xfrm>
            <a:off x="512443" y="2098675"/>
            <a:ext cx="10986136" cy="1056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rPr b="1"/>
              <a:t>Set&lt;E&gt;</a:t>
            </a:r>
            <a:r>
              <a:t> - множество без повторяющихся элементов</a:t>
            </a:r>
          </a:p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</a:p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Интерфейс </a:t>
            </a:r>
            <a:r>
              <a:rPr b="1"/>
              <a:t>Set&lt;E&gt; </a:t>
            </a:r>
            <a:r>
              <a:t>содержит методы, унаследованные от</a:t>
            </a:r>
            <a:r>
              <a:rPr b="1"/>
              <a:t> Collection&lt;E&gt; </a:t>
            </a:r>
            <a:r>
              <a:t>и добавляет запрет на дублирующиеся элементы</a:t>
            </a:r>
          </a:p>
        </p:txBody>
      </p:sp>
      <p:sp>
        <p:nvSpPr>
          <p:cNvPr id="165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2E75B6"/>
                </a:solidFill>
              </a:defRPr>
            </a:pPr>
          </a:p>
        </p:txBody>
      </p:sp>
      <p:pic>
        <p:nvPicPr>
          <p:cNvPr id="166" name="image.png" descr="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85456" y="3175950"/>
            <a:ext cx="5421088" cy="30566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itle 1"/>
          <p:cNvSpPr txBox="1"/>
          <p:nvPr>
            <p:ph type="title"/>
          </p:nvPr>
        </p:nvSpPr>
        <p:spPr>
          <a:xfrm>
            <a:off x="466723" y="1438274"/>
            <a:ext cx="8960983" cy="639766"/>
          </a:xfrm>
          <a:prstGeom prst="rect">
            <a:avLst/>
          </a:prstGeom>
        </p:spPr>
        <p:txBody>
          <a:bodyPr/>
          <a:lstStyle>
            <a:lvl1pPr>
              <a:defRPr b="1" sz="32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Реализации интерфейса Set</a:t>
            </a:r>
          </a:p>
        </p:txBody>
      </p:sp>
      <p:sp>
        <p:nvSpPr>
          <p:cNvPr id="169" name="Rectangle 5"/>
          <p:cNvSpPr txBox="1"/>
          <p:nvPr/>
        </p:nvSpPr>
        <p:spPr>
          <a:xfrm>
            <a:off x="512444" y="381000"/>
            <a:ext cx="8395822" cy="370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Курс «Программирование на Java» - Коллекции. List, Set, Map</a:t>
            </a:r>
          </a:p>
        </p:txBody>
      </p:sp>
      <p:sp>
        <p:nvSpPr>
          <p:cNvPr id="170" name="Rectangle 8"/>
          <p:cNvSpPr txBox="1"/>
          <p:nvPr/>
        </p:nvSpPr>
        <p:spPr>
          <a:xfrm>
            <a:off x="512443" y="2098675"/>
            <a:ext cx="10986136" cy="153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rPr b="1"/>
              <a:t>HashSet&lt;E&gt;</a:t>
            </a:r>
            <a:r>
              <a:t> - неупорядоченное множество на основе hash кода</a:t>
            </a:r>
          </a:p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rPr b="1"/>
              <a:t>LinkedHashSet&lt;E&gt;</a:t>
            </a:r>
            <a:r>
              <a:t> - упорядоченное множество на основе hash кода, элементы которого отсортированы в порядке добавления</a:t>
            </a:r>
          </a:p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rPr b="1"/>
              <a:t>TreeSet&lt;E&gt;</a:t>
            </a:r>
            <a:r>
              <a:t> - упорядоченное множество, элементы которого отсортированы в порядке возрастания</a:t>
            </a:r>
          </a:p>
        </p:txBody>
      </p:sp>
      <p:sp>
        <p:nvSpPr>
          <p:cNvPr id="171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2E75B6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Rectangle 5"/>
          <p:cNvSpPr txBox="1"/>
          <p:nvPr/>
        </p:nvSpPr>
        <p:spPr>
          <a:xfrm>
            <a:off x="512444" y="381000"/>
            <a:ext cx="8395822" cy="370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Курс «Программирование на Java» - Коллекции. List, Set, Map</a:t>
            </a:r>
          </a:p>
        </p:txBody>
      </p:sp>
      <p:sp>
        <p:nvSpPr>
          <p:cNvPr id="174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2E75B6"/>
                </a:solidFill>
              </a:defRPr>
            </a:pPr>
          </a:p>
        </p:txBody>
      </p:sp>
      <p:sp>
        <p:nvSpPr>
          <p:cNvPr id="175" name="Rectangle 2"/>
          <p:cNvSpPr/>
          <p:nvPr/>
        </p:nvSpPr>
        <p:spPr>
          <a:xfrm>
            <a:off x="519629" y="1921394"/>
            <a:ext cx="4900823" cy="362010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76" name="image.pdf" descr="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85720" y="2405808"/>
            <a:ext cx="4168641" cy="2525520"/>
          </a:xfrm>
          <a:prstGeom prst="rect">
            <a:avLst/>
          </a:prstGeom>
          <a:ln w="12700">
            <a:miter lim="400000"/>
          </a:ln>
        </p:spPr>
      </p:pic>
      <p:sp>
        <p:nvSpPr>
          <p:cNvPr id="177" name="Rectangle 8"/>
          <p:cNvSpPr txBox="1"/>
          <p:nvPr/>
        </p:nvSpPr>
        <p:spPr>
          <a:xfrm>
            <a:off x="5751193" y="2439989"/>
            <a:ext cx="5575938" cy="2745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rPr b="1"/>
              <a:t>Итератор </a:t>
            </a:r>
            <a:r>
              <a:t>- объект, предназначенный для обхода по коллекции</a:t>
            </a:r>
          </a:p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</a:p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</a:p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</a:p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Методы итератора:</a:t>
            </a:r>
          </a:p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hasNext() - определение наличия следующего элемента</a:t>
            </a: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next() - взятие следующего элемента</a:t>
            </a: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remove() - удаление элемента</a:t>
            </a:r>
          </a:p>
        </p:txBody>
      </p:sp>
      <p:sp>
        <p:nvSpPr>
          <p:cNvPr id="178" name="Title 1"/>
          <p:cNvSpPr txBox="1"/>
          <p:nvPr/>
        </p:nvSpPr>
        <p:spPr>
          <a:xfrm>
            <a:off x="5705473" y="1825624"/>
            <a:ext cx="5667377" cy="614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>
            <a:lvl1pPr>
              <a:lnSpc>
                <a:spcPct val="90000"/>
              </a:lnSpc>
              <a:defRPr b="1" sz="32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Заголовок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itle 1"/>
          <p:cNvSpPr txBox="1"/>
          <p:nvPr>
            <p:ph type="title"/>
          </p:nvPr>
        </p:nvSpPr>
        <p:spPr>
          <a:xfrm>
            <a:off x="466723" y="1438274"/>
            <a:ext cx="6751696" cy="639766"/>
          </a:xfrm>
          <a:prstGeom prst="rect">
            <a:avLst/>
          </a:prstGeom>
        </p:spPr>
        <p:txBody>
          <a:bodyPr/>
          <a:lstStyle>
            <a:lvl1pPr>
              <a:defRPr b="1" sz="32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Применение Set и Iterator</a:t>
            </a:r>
          </a:p>
        </p:txBody>
      </p:sp>
      <p:sp>
        <p:nvSpPr>
          <p:cNvPr id="181" name="Rectangle 5"/>
          <p:cNvSpPr txBox="1"/>
          <p:nvPr/>
        </p:nvSpPr>
        <p:spPr>
          <a:xfrm>
            <a:off x="512444" y="381000"/>
            <a:ext cx="8395822" cy="370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Курс «Программирование на Java» - Коллекции. List, Set, Map</a:t>
            </a:r>
          </a:p>
        </p:txBody>
      </p:sp>
      <p:sp>
        <p:nvSpPr>
          <p:cNvPr id="18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2E75B6"/>
                </a:solidFill>
              </a:defRPr>
            </a:pPr>
          </a:p>
        </p:txBody>
      </p:sp>
      <p:sp>
        <p:nvSpPr>
          <p:cNvPr id="183" name="Rectangle 2"/>
          <p:cNvSpPr/>
          <p:nvPr/>
        </p:nvSpPr>
        <p:spPr>
          <a:xfrm>
            <a:off x="486314" y="2078695"/>
            <a:ext cx="10019746" cy="411995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4" name="TextBox 3"/>
          <p:cNvSpPr txBox="1"/>
          <p:nvPr/>
        </p:nvSpPr>
        <p:spPr>
          <a:xfrm>
            <a:off x="722533" y="2264152"/>
            <a:ext cx="9795000" cy="3749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Set</a:t>
            </a:r>
            <a:r>
              <a:t>&lt;</a:t>
            </a:r>
            <a:r>
              <a:rPr>
                <a:solidFill>
                  <a:srgbClr val="000000"/>
                </a:solidFill>
              </a:rPr>
              <a:t>String</a:t>
            </a:r>
            <a:r>
              <a:t>&gt; </a:t>
            </a:r>
            <a:r>
              <a:rPr>
                <a:solidFill>
                  <a:srgbClr val="000000"/>
                </a:solidFill>
              </a:rPr>
              <a:t>fruits </a:t>
            </a:r>
            <a:r>
              <a:t>= </a:t>
            </a:r>
            <a:r>
              <a:rPr>
                <a:solidFill>
                  <a:srgbClr val="0033B3"/>
                </a:solidFill>
              </a:rPr>
              <a:t>new </a:t>
            </a:r>
            <a:r>
              <a:t>HashSet&lt;&gt;();</a:t>
            </a:r>
          </a:p>
          <a:p>
            <a:pPr defTabSz="457200">
              <a:defRPr i="1" sz="1300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// Set&lt;String&gt; fruits = new TreeSet&lt;&gt;(); элементы будут упорядочены!!!</a:t>
            </a:r>
          </a:p>
          <a:p>
            <a:pPr defTabSz="457200">
              <a:defRPr sz="1300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fruits</a:t>
            </a:r>
            <a:r>
              <a:rPr>
                <a:solidFill>
                  <a:srgbClr val="080808"/>
                </a:solidFill>
              </a:rPr>
              <a:t>.add(</a:t>
            </a:r>
            <a:r>
              <a:rPr>
                <a:solidFill>
                  <a:srgbClr val="077D16"/>
                </a:solidFill>
              </a:rPr>
              <a:t>"Apple"</a:t>
            </a:r>
            <a:r>
              <a:rPr>
                <a:solidFill>
                  <a:srgbClr val="080808"/>
                </a:solidFill>
              </a:rPr>
              <a:t>);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fruits</a:t>
            </a:r>
            <a:r>
              <a:t>.add(</a:t>
            </a:r>
            <a:r>
              <a:rPr>
                <a:solidFill>
                  <a:srgbClr val="077D16"/>
                </a:solidFill>
              </a:rPr>
              <a:t>"Pear"</a:t>
            </a:r>
            <a:r>
              <a:t>);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fruits</a:t>
            </a:r>
            <a:r>
              <a:t>.add(</a:t>
            </a:r>
            <a:r>
              <a:rPr>
                <a:solidFill>
                  <a:srgbClr val="077D16"/>
                </a:solidFill>
              </a:rPr>
              <a:t>"Peach"</a:t>
            </a:r>
            <a:r>
              <a:t>);</a:t>
            </a:r>
          </a:p>
          <a:p>
            <a:pPr defTabSz="457200">
              <a:defRPr sz="1300">
                <a:solidFill>
                  <a:srgbClr val="077D1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fruits</a:t>
            </a:r>
            <a:r>
              <a:rPr>
                <a:solidFill>
                  <a:srgbClr val="080808"/>
                </a:solidFill>
              </a:rPr>
              <a:t>.add(</a:t>
            </a:r>
            <a:r>
              <a:t>"Apricot"</a:t>
            </a:r>
            <a:r>
              <a:rPr>
                <a:solidFill>
                  <a:srgbClr val="080808"/>
                </a:solidFill>
              </a:rPr>
              <a:t>);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fruits</a:t>
            </a:r>
            <a:r>
              <a:t>.add(</a:t>
            </a:r>
            <a:r>
              <a:rPr>
                <a:solidFill>
                  <a:srgbClr val="077D16"/>
                </a:solidFill>
              </a:rPr>
              <a:t>“Apple"</a:t>
            </a:r>
            <a:r>
              <a:t>);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defRPr sz="1300">
                <a:solidFill>
                  <a:srgbClr val="077D1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System</a:t>
            </a:r>
            <a:r>
              <a:rPr>
                <a:solidFill>
                  <a:srgbClr val="080808"/>
                </a:solidFill>
              </a:rPr>
              <a:t>.</a:t>
            </a:r>
            <a:r>
              <a:rPr i="1">
                <a:solidFill>
                  <a:srgbClr val="872094"/>
                </a:solidFill>
              </a:rPr>
              <a:t>out</a:t>
            </a:r>
            <a:r>
              <a:rPr>
                <a:solidFill>
                  <a:srgbClr val="080808"/>
                </a:solidFill>
              </a:rPr>
              <a:t>.print(</a:t>
            </a:r>
            <a:r>
              <a:t>"All fruits: "</a:t>
            </a:r>
            <a:r>
              <a:rPr>
                <a:solidFill>
                  <a:srgbClr val="080808"/>
                </a:solidFill>
              </a:rPr>
              <a:t>);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Iterator</a:t>
            </a:r>
            <a:r>
              <a:t>&lt;</a:t>
            </a:r>
            <a:r>
              <a:rPr>
                <a:solidFill>
                  <a:srgbClr val="000000"/>
                </a:solidFill>
              </a:rPr>
              <a:t>String</a:t>
            </a:r>
            <a:r>
              <a:t>&gt; </a:t>
            </a:r>
            <a:r>
              <a:rPr>
                <a:solidFill>
                  <a:srgbClr val="000000"/>
                </a:solidFill>
              </a:rPr>
              <a:t>iterator </a:t>
            </a:r>
            <a:r>
              <a:t>= </a:t>
            </a:r>
            <a:r>
              <a:rPr>
                <a:solidFill>
                  <a:srgbClr val="000000"/>
                </a:solidFill>
              </a:rPr>
              <a:t>fruits</a:t>
            </a:r>
            <a:r>
              <a:t>.iterator();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33B3"/>
                </a:solidFill>
              </a:rPr>
              <a:t>while </a:t>
            </a:r>
            <a:r>
              <a:t>(</a:t>
            </a:r>
            <a:r>
              <a:rPr>
                <a:solidFill>
                  <a:srgbClr val="000000"/>
                </a:solidFill>
              </a:rPr>
              <a:t>iterator</a:t>
            </a:r>
            <a:r>
              <a:t>.hasNext()) {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000000"/>
                </a:solidFill>
              </a:rPr>
              <a:t>System</a:t>
            </a:r>
            <a:r>
              <a:t>.</a:t>
            </a:r>
            <a:r>
              <a:rPr i="1">
                <a:solidFill>
                  <a:srgbClr val="872094"/>
                </a:solidFill>
              </a:rPr>
              <a:t>out</a:t>
            </a:r>
            <a:r>
              <a:t>.print(</a:t>
            </a:r>
            <a:r>
              <a:rPr>
                <a:solidFill>
                  <a:srgbClr val="000000"/>
                </a:solidFill>
              </a:rPr>
              <a:t>iterator</a:t>
            </a:r>
            <a:r>
              <a:t>.next() + </a:t>
            </a:r>
            <a:r>
              <a:rPr>
                <a:solidFill>
                  <a:srgbClr val="077D16"/>
                </a:solidFill>
              </a:rPr>
              <a:t>" "</a:t>
            </a:r>
            <a:r>
              <a:t>);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defRPr i="1" sz="1300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//———————— Вывод ————————</a:t>
            </a:r>
          </a:p>
          <a:p>
            <a:pPr defTabSz="457200">
              <a:defRPr i="1" sz="1300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defRPr i="1" sz="1300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All fruits: Apple Pear Peach Apricot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itle 1"/>
          <p:cNvSpPr txBox="1"/>
          <p:nvPr>
            <p:ph type="title"/>
          </p:nvPr>
        </p:nvSpPr>
        <p:spPr>
          <a:xfrm>
            <a:off x="466723" y="1438274"/>
            <a:ext cx="6751696" cy="639766"/>
          </a:xfrm>
          <a:prstGeom prst="rect">
            <a:avLst/>
          </a:prstGeom>
        </p:spPr>
        <p:txBody>
          <a:bodyPr/>
          <a:lstStyle>
            <a:lvl1pPr>
              <a:defRPr b="1" sz="32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Интерфейс Queue - Очередь</a:t>
            </a:r>
          </a:p>
        </p:txBody>
      </p:sp>
      <p:sp>
        <p:nvSpPr>
          <p:cNvPr id="187" name="Rectangle 5"/>
          <p:cNvSpPr txBox="1"/>
          <p:nvPr/>
        </p:nvSpPr>
        <p:spPr>
          <a:xfrm>
            <a:off x="512444" y="381000"/>
            <a:ext cx="8395822" cy="370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Курс «Программирование на Java» - Коллекции. List, Set, Map</a:t>
            </a:r>
          </a:p>
        </p:txBody>
      </p:sp>
      <p:sp>
        <p:nvSpPr>
          <p:cNvPr id="188" name="Rectangle 8"/>
          <p:cNvSpPr txBox="1"/>
          <p:nvPr/>
        </p:nvSpPr>
        <p:spPr>
          <a:xfrm>
            <a:off x="512443" y="2098675"/>
            <a:ext cx="10986136" cy="3952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rPr b="1"/>
              <a:t>Очередь</a:t>
            </a:r>
            <a:r>
              <a:t> - хранилище элементов для обработки</a:t>
            </a:r>
          </a:p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</a:p>
          <a:p>
            <a:pPr>
              <a:def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Свойтва:</a:t>
            </a: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Порядок выдачи элементов определяется конкретной реализацией</a:t>
            </a: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Очереди не могут хранить NULL значения</a:t>
            </a: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У очереди может быть ограничен размер</a:t>
            </a:r>
          </a:p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</a:p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Методы очередей, бросающие исключения:</a:t>
            </a: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rPr b="1" i="1"/>
              <a:t>add(Object o)</a:t>
            </a:r>
            <a:r>
              <a:t> - добавление элемента</a:t>
            </a: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rPr b="1" i="1"/>
              <a:t>Object element()</a:t>
            </a:r>
            <a:r>
              <a:t> - взять верхний элемент</a:t>
            </a: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rPr b="1" i="1"/>
              <a:t>Object remove()</a:t>
            </a:r>
            <a:r>
              <a:t> - удалить верхний элемент из очереди</a:t>
            </a:r>
          </a:p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</a:p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Методы очередей, не бросающие исключения:</a:t>
            </a: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rPr b="1" i="1"/>
              <a:t>offer(Object o)</a:t>
            </a:r>
            <a:r>
              <a:t> - добавление элемента</a:t>
            </a: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rPr b="1" i="1"/>
              <a:t>Object peek()</a:t>
            </a:r>
            <a:r>
              <a:t> - взять верхний элемент</a:t>
            </a: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rPr b="1" i="1"/>
              <a:t>Object poll()</a:t>
            </a:r>
            <a:r>
              <a:t> - удалить верхний элемент из очереди</a:t>
            </a:r>
          </a:p>
        </p:txBody>
      </p:sp>
      <p:sp>
        <p:nvSpPr>
          <p:cNvPr id="189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2E75B6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itle 1"/>
          <p:cNvSpPr txBox="1"/>
          <p:nvPr>
            <p:ph type="title"/>
          </p:nvPr>
        </p:nvSpPr>
        <p:spPr>
          <a:xfrm>
            <a:off x="466723" y="1438274"/>
            <a:ext cx="6751696" cy="639766"/>
          </a:xfrm>
          <a:prstGeom prst="rect">
            <a:avLst/>
          </a:prstGeom>
        </p:spPr>
        <p:txBody>
          <a:bodyPr/>
          <a:lstStyle>
            <a:lvl1pPr>
              <a:defRPr b="1" sz="32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Применение Очередей</a:t>
            </a:r>
          </a:p>
        </p:txBody>
      </p:sp>
      <p:sp>
        <p:nvSpPr>
          <p:cNvPr id="192" name="Rectangle 5"/>
          <p:cNvSpPr txBox="1"/>
          <p:nvPr/>
        </p:nvSpPr>
        <p:spPr>
          <a:xfrm>
            <a:off x="512444" y="381000"/>
            <a:ext cx="8395822" cy="370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Курс «Программирование на Java» - Коллекции. List, Set, Map</a:t>
            </a:r>
          </a:p>
        </p:txBody>
      </p:sp>
      <p:sp>
        <p:nvSpPr>
          <p:cNvPr id="193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2E75B6"/>
                </a:solidFill>
              </a:defRPr>
            </a:pPr>
          </a:p>
        </p:txBody>
      </p:sp>
      <p:sp>
        <p:nvSpPr>
          <p:cNvPr id="194" name="Rectangle 2"/>
          <p:cNvSpPr/>
          <p:nvPr/>
        </p:nvSpPr>
        <p:spPr>
          <a:xfrm>
            <a:off x="486314" y="2078695"/>
            <a:ext cx="10019746" cy="391675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5" name="TextBox 3"/>
          <p:cNvSpPr txBox="1"/>
          <p:nvPr/>
        </p:nvSpPr>
        <p:spPr>
          <a:xfrm>
            <a:off x="722533" y="2264152"/>
            <a:ext cx="9795000" cy="3545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Queue</a:t>
            </a:r>
            <a:r>
              <a:t>&lt;</a:t>
            </a:r>
            <a:r>
              <a:rPr>
                <a:solidFill>
                  <a:srgbClr val="000000"/>
                </a:solidFill>
              </a:rPr>
              <a:t>Integer</a:t>
            </a:r>
            <a:r>
              <a:t>&gt; </a:t>
            </a:r>
            <a:r>
              <a:rPr>
                <a:solidFill>
                  <a:srgbClr val="000000"/>
                </a:solidFill>
              </a:rPr>
              <a:t>numbers </a:t>
            </a:r>
            <a:r>
              <a:t>= </a:t>
            </a:r>
            <a:r>
              <a:rPr>
                <a:solidFill>
                  <a:srgbClr val="0033B3"/>
                </a:solidFill>
              </a:rPr>
              <a:t>new </a:t>
            </a:r>
            <a:r>
              <a:t>ArrayDeque&lt;&gt;();</a:t>
            </a:r>
          </a:p>
          <a:p>
            <a:pPr defTabSz="457200">
              <a:defRPr i="1" sz="1300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// Queue&lt;Integer&gt; numbers = new LinkedList&lt;&gt;();</a:t>
            </a:r>
          </a:p>
          <a:p>
            <a:pPr defTabSz="457200">
              <a:defRPr sz="1300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numbers</a:t>
            </a:r>
            <a:r>
              <a:rPr>
                <a:solidFill>
                  <a:srgbClr val="080808"/>
                </a:solidFill>
              </a:rPr>
              <a:t>.add(</a:t>
            </a:r>
            <a:r>
              <a:rPr>
                <a:solidFill>
                  <a:srgbClr val="1750EB"/>
                </a:solidFill>
              </a:rPr>
              <a:t>4</a:t>
            </a:r>
            <a:r>
              <a:rPr>
                <a:solidFill>
                  <a:srgbClr val="080808"/>
                </a:solidFill>
              </a:rPr>
              <a:t>);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numbers</a:t>
            </a:r>
            <a:r>
              <a:t>.add(</a:t>
            </a:r>
            <a:r>
              <a:rPr>
                <a:solidFill>
                  <a:srgbClr val="1750EB"/>
                </a:solidFill>
              </a:rPr>
              <a:t>7</a:t>
            </a:r>
            <a:r>
              <a:t>);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numbers</a:t>
            </a:r>
            <a:r>
              <a:t>.add(</a:t>
            </a:r>
            <a:r>
              <a:rPr>
                <a:solidFill>
                  <a:srgbClr val="1750EB"/>
                </a:solidFill>
              </a:rPr>
              <a:t>2</a:t>
            </a:r>
            <a:r>
              <a:t>);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numbers</a:t>
            </a:r>
            <a:r>
              <a:t>.add(</a:t>
            </a:r>
            <a:r>
              <a:rPr>
                <a:solidFill>
                  <a:srgbClr val="1750EB"/>
                </a:solidFill>
              </a:rPr>
              <a:t>9</a:t>
            </a:r>
            <a:r>
              <a:t>);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System</a:t>
            </a:r>
            <a:r>
              <a:t>.</a:t>
            </a:r>
            <a:r>
              <a:rPr i="1">
                <a:solidFill>
                  <a:srgbClr val="872094"/>
                </a:solidFill>
              </a:rPr>
              <a:t>out</a:t>
            </a:r>
            <a:r>
              <a:t>.println(</a:t>
            </a:r>
            <a:r>
              <a:rPr>
                <a:solidFill>
                  <a:srgbClr val="000000"/>
                </a:solidFill>
              </a:rPr>
              <a:t>numbers</a:t>
            </a:r>
            <a:r>
              <a:t>);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System</a:t>
            </a:r>
            <a:r>
              <a:t>.</a:t>
            </a:r>
            <a:r>
              <a:rPr i="1">
                <a:solidFill>
                  <a:srgbClr val="872094"/>
                </a:solidFill>
              </a:rPr>
              <a:t>out</a:t>
            </a:r>
            <a:r>
              <a:t>.println(</a:t>
            </a:r>
            <a:r>
              <a:rPr>
                <a:solidFill>
                  <a:srgbClr val="000000"/>
                </a:solidFill>
              </a:rPr>
              <a:t>numbers</a:t>
            </a:r>
            <a:r>
              <a:t>.poll());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System</a:t>
            </a:r>
            <a:r>
              <a:t>.</a:t>
            </a:r>
            <a:r>
              <a:rPr i="1">
                <a:solidFill>
                  <a:srgbClr val="872094"/>
                </a:solidFill>
              </a:rPr>
              <a:t>out</a:t>
            </a:r>
            <a:r>
              <a:t>.println(</a:t>
            </a:r>
            <a:r>
              <a:rPr>
                <a:solidFill>
                  <a:srgbClr val="000000"/>
                </a:solidFill>
              </a:rPr>
              <a:t>numbers</a:t>
            </a:r>
            <a:r>
              <a:t>.peek());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numbers</a:t>
            </a:r>
            <a:r>
              <a:t>.add(</a:t>
            </a:r>
            <a:r>
              <a:rPr>
                <a:solidFill>
                  <a:srgbClr val="1750EB"/>
                </a:solidFill>
              </a:rPr>
              <a:t>11</a:t>
            </a:r>
            <a:r>
              <a:t>);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System</a:t>
            </a:r>
            <a:r>
              <a:t>.</a:t>
            </a:r>
            <a:r>
              <a:rPr i="1">
                <a:solidFill>
                  <a:srgbClr val="872094"/>
                </a:solidFill>
              </a:rPr>
              <a:t>out</a:t>
            </a:r>
            <a:r>
              <a:t>.println(</a:t>
            </a:r>
            <a:r>
              <a:rPr>
                <a:solidFill>
                  <a:srgbClr val="000000"/>
                </a:solidFill>
              </a:rPr>
              <a:t>numbers</a:t>
            </a:r>
            <a:r>
              <a:t>);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defRPr i="1" sz="1300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//———————— Вывод ————————</a:t>
            </a:r>
          </a:p>
          <a:p>
            <a:pPr defTabSz="457200">
              <a:defRPr i="1" sz="1300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[4, 7, 2, 9]</a:t>
            </a:r>
          </a:p>
          <a:p>
            <a:pPr defTabSz="457200">
              <a:defRPr i="1" sz="1300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4</a:t>
            </a:r>
          </a:p>
          <a:p>
            <a:pPr defTabSz="457200">
              <a:defRPr i="1" sz="1300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7</a:t>
            </a:r>
          </a:p>
          <a:p>
            <a:pPr defTabSz="457200">
              <a:defRPr i="1" sz="1300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[7, 2, 9, 11]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itle 1"/>
          <p:cNvSpPr txBox="1"/>
          <p:nvPr>
            <p:ph type="title"/>
          </p:nvPr>
        </p:nvSpPr>
        <p:spPr>
          <a:xfrm>
            <a:off x="466723" y="1438274"/>
            <a:ext cx="6751696" cy="639766"/>
          </a:xfrm>
          <a:prstGeom prst="rect">
            <a:avLst/>
          </a:prstGeom>
        </p:spPr>
        <p:txBody>
          <a:bodyPr/>
          <a:lstStyle>
            <a:lvl1pPr>
              <a:defRPr b="1" sz="32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Рассматриваемые вопросы</a:t>
            </a:r>
          </a:p>
        </p:txBody>
      </p:sp>
      <p:sp>
        <p:nvSpPr>
          <p:cNvPr id="98" name="Rectangle 5"/>
          <p:cNvSpPr txBox="1"/>
          <p:nvPr/>
        </p:nvSpPr>
        <p:spPr>
          <a:xfrm>
            <a:off x="512444" y="381000"/>
            <a:ext cx="8395822" cy="370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Курс «Программирование на Java» - Коллекции. List, Set, Map</a:t>
            </a:r>
          </a:p>
        </p:txBody>
      </p:sp>
      <p:sp>
        <p:nvSpPr>
          <p:cNvPr id="99" name="Rectangle 8"/>
          <p:cNvSpPr txBox="1"/>
          <p:nvPr/>
        </p:nvSpPr>
        <p:spPr>
          <a:xfrm>
            <a:off x="512443" y="2098675"/>
            <a:ext cx="10986136" cy="1780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Коллекции</a:t>
            </a: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Списки</a:t>
            </a: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Множества</a:t>
            </a: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Итераторы</a:t>
            </a: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Класс Map</a:t>
            </a: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Методы equals() и hashcode()</a:t>
            </a: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Интерфейсы Comparator и Comparable</a:t>
            </a:r>
          </a:p>
        </p:txBody>
      </p:sp>
      <p:sp>
        <p:nvSpPr>
          <p:cNvPr id="100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2E75B6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itle 1"/>
          <p:cNvSpPr txBox="1"/>
          <p:nvPr>
            <p:ph type="title"/>
          </p:nvPr>
        </p:nvSpPr>
        <p:spPr>
          <a:xfrm>
            <a:off x="466723" y="1438274"/>
            <a:ext cx="6751696" cy="639766"/>
          </a:xfrm>
          <a:prstGeom prst="rect">
            <a:avLst/>
          </a:prstGeom>
        </p:spPr>
        <p:txBody>
          <a:bodyPr/>
          <a:lstStyle>
            <a:lvl1pPr>
              <a:defRPr b="1" sz="32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Интерфейс Map</a:t>
            </a:r>
          </a:p>
        </p:txBody>
      </p:sp>
      <p:sp>
        <p:nvSpPr>
          <p:cNvPr id="198" name="Rectangle 5"/>
          <p:cNvSpPr txBox="1"/>
          <p:nvPr/>
        </p:nvSpPr>
        <p:spPr>
          <a:xfrm>
            <a:off x="512444" y="381000"/>
            <a:ext cx="8395822" cy="370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Курс «Программирование на Java» - Коллекции. List, Set, Map</a:t>
            </a:r>
          </a:p>
        </p:txBody>
      </p:sp>
      <p:sp>
        <p:nvSpPr>
          <p:cNvPr id="199" name="Rectangle 8"/>
          <p:cNvSpPr txBox="1"/>
          <p:nvPr/>
        </p:nvSpPr>
        <p:spPr>
          <a:xfrm>
            <a:off x="512443" y="2098675"/>
            <a:ext cx="10986136" cy="1056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Управляет парами “ключ - значение” </a:t>
            </a:r>
          </a:p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</a:p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Map&lt;K, V&gt; не может содержать повторяющихся ключей, каждому из которых соответствует не более одного значения</a:t>
            </a:r>
          </a:p>
        </p:txBody>
      </p:sp>
      <p:sp>
        <p:nvSpPr>
          <p:cNvPr id="200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2E75B6"/>
                </a:solidFill>
              </a:defRPr>
            </a:pPr>
          </a:p>
        </p:txBody>
      </p:sp>
      <p:pic>
        <p:nvPicPr>
          <p:cNvPr id="201" name="image.png" descr="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07494" y="3303270"/>
            <a:ext cx="2796034" cy="30822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itle 1"/>
          <p:cNvSpPr txBox="1"/>
          <p:nvPr>
            <p:ph type="title"/>
          </p:nvPr>
        </p:nvSpPr>
        <p:spPr>
          <a:xfrm>
            <a:off x="466723" y="1438274"/>
            <a:ext cx="6751696" cy="639766"/>
          </a:xfrm>
          <a:prstGeom prst="rect">
            <a:avLst/>
          </a:prstGeom>
        </p:spPr>
        <p:txBody>
          <a:bodyPr/>
          <a:lstStyle>
            <a:lvl1pPr>
              <a:defRPr b="1" sz="32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Методы интерфейса Map&lt;K, V&gt;</a:t>
            </a:r>
          </a:p>
        </p:txBody>
      </p:sp>
      <p:sp>
        <p:nvSpPr>
          <p:cNvPr id="204" name="Rectangle 5"/>
          <p:cNvSpPr txBox="1"/>
          <p:nvPr/>
        </p:nvSpPr>
        <p:spPr>
          <a:xfrm>
            <a:off x="512444" y="381000"/>
            <a:ext cx="8395822" cy="370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Курс «Программирование на Java» - Коллекции. List, Set, Map</a:t>
            </a:r>
          </a:p>
        </p:txBody>
      </p:sp>
      <p:sp>
        <p:nvSpPr>
          <p:cNvPr id="205" name="Rectangle 8"/>
          <p:cNvSpPr txBox="1"/>
          <p:nvPr/>
        </p:nvSpPr>
        <p:spPr>
          <a:xfrm>
            <a:off x="512443" y="2098675"/>
            <a:ext cx="10986136" cy="3710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rPr b="1"/>
              <a:t>V get(Object key)</a:t>
            </a:r>
            <a:r>
              <a:t> - возвращает значение объекта, ключ которого равен key. NULL если не существует</a:t>
            </a: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rPr b="1"/>
              <a:t>V getOrDefault(Object key, V defaultValue)</a:t>
            </a:r>
            <a:r>
              <a:t> - в отличие от get() возвращает defaultValue если не существует</a:t>
            </a: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rPr b="1"/>
              <a:t>V put(K key, V value)</a:t>
            </a:r>
            <a:r>
              <a:t> - добавляет вхождение или перезаписывает, если уже существует с таким ключом </a:t>
            </a: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rPr b="1"/>
              <a:t>V putIfAbsent(K key, V value)</a:t>
            </a:r>
            <a:r>
              <a:t> - добавляет вхождение, если еще нету с таким ключом</a:t>
            </a: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rPr b="1"/>
              <a:t>V remove(Object key)</a:t>
            </a:r>
            <a:r>
              <a:t> - удаляет вхождение с ключом key</a:t>
            </a:r>
          </a:p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rPr b="1"/>
              <a:t>boolean containsKey(Object key)</a:t>
            </a:r>
            <a:r>
              <a:t> - проверяет наличие ключа</a:t>
            </a: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rPr b="1"/>
              <a:t>boolean containsValue(Object value)</a:t>
            </a:r>
            <a:r>
              <a:t> - проверяет наличие значения</a:t>
            </a:r>
          </a:p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rPr b="1"/>
              <a:t>int size()</a:t>
            </a:r>
            <a:r>
              <a:t> - возвращает количество вхождений</a:t>
            </a: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rPr b="1"/>
              <a:t>boolean isEmpty()</a:t>
            </a:r>
            <a:r>
              <a:t> - проверяет пустая ли Map</a:t>
            </a:r>
          </a:p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rPr b="1"/>
              <a:t>Set&lt;Map.Entry&lt;K, V&gt;&gt; entrySet()</a:t>
            </a:r>
            <a:r>
              <a:t> - возвращает набор вхождений ключ-значение</a:t>
            </a: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rPr b="1"/>
              <a:t>Set&lt;K&gt; keySet()</a:t>
            </a:r>
            <a:r>
              <a:t> - возвращает набор ключей</a:t>
            </a: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rPr b="1"/>
              <a:t>Collection&lt;V&gt; values()</a:t>
            </a:r>
            <a:r>
              <a:t> - возвращет набор значений</a:t>
            </a:r>
          </a:p>
        </p:txBody>
      </p:sp>
      <p:sp>
        <p:nvSpPr>
          <p:cNvPr id="206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2E75B6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itle 1"/>
          <p:cNvSpPr txBox="1"/>
          <p:nvPr>
            <p:ph type="title"/>
          </p:nvPr>
        </p:nvSpPr>
        <p:spPr>
          <a:xfrm>
            <a:off x="466723" y="1438274"/>
            <a:ext cx="8960983" cy="639766"/>
          </a:xfrm>
          <a:prstGeom prst="rect">
            <a:avLst/>
          </a:prstGeom>
        </p:spPr>
        <p:txBody>
          <a:bodyPr/>
          <a:lstStyle>
            <a:lvl1pPr>
              <a:defRPr b="1" sz="32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Реализации интерфейса Map</a:t>
            </a:r>
          </a:p>
        </p:txBody>
      </p:sp>
      <p:sp>
        <p:nvSpPr>
          <p:cNvPr id="209" name="Rectangle 5"/>
          <p:cNvSpPr txBox="1"/>
          <p:nvPr/>
        </p:nvSpPr>
        <p:spPr>
          <a:xfrm>
            <a:off x="512444" y="381000"/>
            <a:ext cx="8395822" cy="370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Курс «Программирование на Java» - Коллекции. List, Set, Map</a:t>
            </a:r>
          </a:p>
        </p:txBody>
      </p:sp>
      <p:sp>
        <p:nvSpPr>
          <p:cNvPr id="210" name="Rectangle 8"/>
          <p:cNvSpPr txBox="1"/>
          <p:nvPr/>
        </p:nvSpPr>
        <p:spPr>
          <a:xfrm>
            <a:off x="512443" y="2098675"/>
            <a:ext cx="10986136" cy="2504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rPr b="1"/>
              <a:t>HashMap&lt;K, V&gt;</a:t>
            </a:r>
            <a:r>
              <a:t> - хранит ключи в hash-таблице, из-за чего имеет наиболее высокую производительность, но не гарантирует порядок элементов. Может содержать как </a:t>
            </a:r>
            <a:r>
              <a:rPr b="1" i="1"/>
              <a:t>NULL ключи</a:t>
            </a:r>
            <a:r>
              <a:t>, так и </a:t>
            </a:r>
            <a:r>
              <a:rPr b="1" i="1"/>
              <a:t>NULL значения</a:t>
            </a:r>
          </a:p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rPr b="1"/>
              <a:t>LinkedHashMap&lt;K, V&gt;</a:t>
            </a:r>
            <a:r>
              <a:t> - отличается от HashMap тем, что хранит ключи в порядке их добавления в Map. Эта реализация Map лишь немного медленнее HashMap. Так же может содержать </a:t>
            </a:r>
            <a:r>
              <a:rPr b="1" i="1"/>
              <a:t>NULL ключи</a:t>
            </a:r>
            <a:r>
              <a:t> и </a:t>
            </a:r>
            <a:r>
              <a:rPr b="1" i="1"/>
              <a:t>NULL значения</a:t>
            </a:r>
          </a:p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rPr b="1"/>
              <a:t>TreeMap&lt;K, V&gt;</a:t>
            </a:r>
            <a:r>
              <a:t> - хранит ключи в отсортированном порядке, из-за чего работает существенно медленнее, чем HashMap. Не может содержать </a:t>
            </a:r>
            <a:r>
              <a:rPr b="1" i="1"/>
              <a:t>NULL ключи</a:t>
            </a:r>
            <a:r>
              <a:t> но может содержать </a:t>
            </a:r>
            <a:r>
              <a:rPr b="1" i="1"/>
              <a:t>NULL значения</a:t>
            </a:r>
            <a:r>
              <a:t>. Сортироваться элементы будут либо в зависимости от реализации интерфейса </a:t>
            </a:r>
            <a:r>
              <a:rPr b="1" i="1"/>
              <a:t>Comparable</a:t>
            </a:r>
            <a:r>
              <a:t>, либо используя объект </a:t>
            </a:r>
            <a:r>
              <a:rPr b="1" i="1"/>
              <a:t>Comparator</a:t>
            </a:r>
            <a:r>
              <a:t>, который необходимо передать в конструктор</a:t>
            </a:r>
          </a:p>
        </p:txBody>
      </p:sp>
      <p:sp>
        <p:nvSpPr>
          <p:cNvPr id="211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2E75B6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itle 1"/>
          <p:cNvSpPr txBox="1"/>
          <p:nvPr>
            <p:ph type="title"/>
          </p:nvPr>
        </p:nvSpPr>
        <p:spPr>
          <a:xfrm>
            <a:off x="466723" y="1438274"/>
            <a:ext cx="6751696" cy="639766"/>
          </a:xfrm>
          <a:prstGeom prst="rect">
            <a:avLst/>
          </a:prstGeom>
        </p:spPr>
        <p:txBody>
          <a:bodyPr/>
          <a:lstStyle>
            <a:lvl1pPr>
              <a:defRPr b="1" sz="32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Применение Map</a:t>
            </a:r>
          </a:p>
        </p:txBody>
      </p:sp>
      <p:sp>
        <p:nvSpPr>
          <p:cNvPr id="214" name="Rectangle 5"/>
          <p:cNvSpPr txBox="1"/>
          <p:nvPr/>
        </p:nvSpPr>
        <p:spPr>
          <a:xfrm>
            <a:off x="512444" y="381000"/>
            <a:ext cx="8395822" cy="370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Курс «Программирование на Java» - Коллекции. List, Set, Map</a:t>
            </a:r>
          </a:p>
        </p:txBody>
      </p:sp>
      <p:sp>
        <p:nvSpPr>
          <p:cNvPr id="215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2E75B6"/>
                </a:solidFill>
              </a:defRPr>
            </a:pPr>
          </a:p>
        </p:txBody>
      </p:sp>
      <p:sp>
        <p:nvSpPr>
          <p:cNvPr id="216" name="Rectangle 2"/>
          <p:cNvSpPr/>
          <p:nvPr/>
        </p:nvSpPr>
        <p:spPr>
          <a:xfrm>
            <a:off x="486314" y="2078695"/>
            <a:ext cx="10019746" cy="391675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7" name="TextBox 3"/>
          <p:cNvSpPr txBox="1"/>
          <p:nvPr/>
        </p:nvSpPr>
        <p:spPr>
          <a:xfrm>
            <a:off x="722533" y="2264152"/>
            <a:ext cx="9795000" cy="3545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HashMap</a:t>
            </a:r>
            <a:r>
              <a:t>&lt;</a:t>
            </a:r>
            <a:r>
              <a:rPr>
                <a:solidFill>
                  <a:srgbClr val="000000"/>
                </a:solidFill>
              </a:rPr>
              <a:t>String</a:t>
            </a:r>
            <a:r>
              <a:t>, </a:t>
            </a:r>
            <a:r>
              <a:rPr>
                <a:solidFill>
                  <a:srgbClr val="000000"/>
                </a:solidFill>
              </a:rPr>
              <a:t>Integer</a:t>
            </a:r>
            <a:r>
              <a:t>&gt; </a:t>
            </a:r>
            <a:r>
              <a:rPr>
                <a:solidFill>
                  <a:srgbClr val="000000"/>
                </a:solidFill>
              </a:rPr>
              <a:t>map </a:t>
            </a:r>
            <a:r>
              <a:t>= </a:t>
            </a:r>
            <a:r>
              <a:rPr>
                <a:solidFill>
                  <a:srgbClr val="0033B3"/>
                </a:solidFill>
              </a:rPr>
              <a:t>new </a:t>
            </a:r>
            <a:r>
              <a:t>HashMap&lt;&gt;();</a:t>
            </a:r>
          </a:p>
          <a:p>
            <a:pPr defTabSz="457200">
              <a:defRPr i="1" sz="1300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// HashMap&lt;String, Integer&gt; map = new TreeMap&lt;&gt;();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map</a:t>
            </a:r>
            <a:r>
              <a:t>.put(</a:t>
            </a:r>
            <a:r>
              <a:rPr>
                <a:solidFill>
                  <a:srgbClr val="077D16"/>
                </a:solidFill>
              </a:rPr>
              <a:t>"A"</a:t>
            </a:r>
            <a:r>
              <a:t>, </a:t>
            </a:r>
            <a:r>
              <a:rPr>
                <a:solidFill>
                  <a:srgbClr val="1750EB"/>
                </a:solidFill>
              </a:rPr>
              <a:t>6</a:t>
            </a:r>
            <a:r>
              <a:t>);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map</a:t>
            </a:r>
            <a:r>
              <a:t>.put(</a:t>
            </a:r>
            <a:r>
              <a:rPr>
                <a:solidFill>
                  <a:srgbClr val="077D16"/>
                </a:solidFill>
              </a:rPr>
              <a:t>"A-"</a:t>
            </a:r>
            <a:r>
              <a:t>, </a:t>
            </a:r>
            <a:r>
              <a:rPr>
                <a:solidFill>
                  <a:srgbClr val="1750EB"/>
                </a:solidFill>
              </a:rPr>
              <a:t>2</a:t>
            </a:r>
            <a:r>
              <a:t>);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map</a:t>
            </a:r>
            <a:r>
              <a:t>.put(</a:t>
            </a:r>
            <a:r>
              <a:rPr>
                <a:solidFill>
                  <a:srgbClr val="077D16"/>
                </a:solidFill>
              </a:rPr>
              <a:t>"B"</a:t>
            </a:r>
            <a:r>
              <a:t>, </a:t>
            </a:r>
            <a:r>
              <a:rPr>
                <a:solidFill>
                  <a:srgbClr val="1750EB"/>
                </a:solidFill>
              </a:rPr>
              <a:t>9</a:t>
            </a:r>
            <a:r>
              <a:t>);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System</a:t>
            </a:r>
            <a:r>
              <a:t>.</a:t>
            </a:r>
            <a:r>
              <a:rPr i="1">
                <a:solidFill>
                  <a:srgbClr val="872094"/>
                </a:solidFill>
              </a:rPr>
              <a:t>out</a:t>
            </a:r>
            <a:r>
              <a:t>.println(</a:t>
            </a:r>
            <a:r>
              <a:rPr>
                <a:solidFill>
                  <a:srgbClr val="000000"/>
                </a:solidFill>
              </a:rPr>
              <a:t>map</a:t>
            </a:r>
            <a:r>
              <a:t>);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map</a:t>
            </a:r>
            <a:r>
              <a:t>.putIfAbsent(</a:t>
            </a:r>
            <a:r>
              <a:rPr>
                <a:solidFill>
                  <a:srgbClr val="077D16"/>
                </a:solidFill>
              </a:rPr>
              <a:t>"C"</a:t>
            </a:r>
            <a:r>
              <a:t>, </a:t>
            </a:r>
            <a:r>
              <a:rPr>
                <a:solidFill>
                  <a:srgbClr val="1750EB"/>
                </a:solidFill>
              </a:rPr>
              <a:t>7</a:t>
            </a:r>
            <a:r>
              <a:t>);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map</a:t>
            </a:r>
            <a:r>
              <a:t>.putIfAbsent(</a:t>
            </a:r>
            <a:r>
              <a:rPr>
                <a:solidFill>
                  <a:srgbClr val="077D16"/>
                </a:solidFill>
              </a:rPr>
              <a:t>"B"</a:t>
            </a:r>
            <a:r>
              <a:t>, </a:t>
            </a:r>
            <a:r>
              <a:rPr>
                <a:solidFill>
                  <a:srgbClr val="1750EB"/>
                </a:solidFill>
              </a:rPr>
              <a:t>11</a:t>
            </a:r>
            <a:r>
              <a:t>);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System</a:t>
            </a:r>
            <a:r>
              <a:t>.</a:t>
            </a:r>
            <a:r>
              <a:rPr i="1">
                <a:solidFill>
                  <a:srgbClr val="872094"/>
                </a:solidFill>
              </a:rPr>
              <a:t>out</a:t>
            </a:r>
            <a:r>
              <a:t>.println(</a:t>
            </a:r>
            <a:r>
              <a:rPr>
                <a:solidFill>
                  <a:srgbClr val="000000"/>
                </a:solidFill>
              </a:rPr>
              <a:t>map</a:t>
            </a:r>
            <a:r>
              <a:t>);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System</a:t>
            </a:r>
            <a:r>
              <a:t>.</a:t>
            </a:r>
            <a:r>
              <a:rPr i="1">
                <a:solidFill>
                  <a:srgbClr val="872094"/>
                </a:solidFill>
              </a:rPr>
              <a:t>out</a:t>
            </a:r>
            <a:r>
              <a:t>.println(</a:t>
            </a:r>
            <a:r>
              <a:rPr>
                <a:solidFill>
                  <a:srgbClr val="077D16"/>
                </a:solidFill>
              </a:rPr>
              <a:t>"F=" </a:t>
            </a:r>
            <a:r>
              <a:t>+ </a:t>
            </a:r>
            <a:r>
              <a:rPr>
                <a:solidFill>
                  <a:srgbClr val="000000"/>
                </a:solidFill>
              </a:rPr>
              <a:t>map</a:t>
            </a:r>
            <a:r>
              <a:t>.get(</a:t>
            </a:r>
            <a:r>
              <a:rPr>
                <a:solidFill>
                  <a:srgbClr val="077D16"/>
                </a:solidFill>
              </a:rPr>
              <a:t>"F"</a:t>
            </a:r>
            <a:r>
              <a:t>));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System</a:t>
            </a:r>
            <a:r>
              <a:t>.</a:t>
            </a:r>
            <a:r>
              <a:rPr i="1">
                <a:solidFill>
                  <a:srgbClr val="872094"/>
                </a:solidFill>
              </a:rPr>
              <a:t>out</a:t>
            </a:r>
            <a:r>
              <a:t>.println(</a:t>
            </a:r>
            <a:r>
              <a:rPr>
                <a:solidFill>
                  <a:srgbClr val="000000"/>
                </a:solidFill>
              </a:rPr>
              <a:t>map</a:t>
            </a:r>
            <a:r>
              <a:t>.containsKey(</a:t>
            </a:r>
            <a:r>
              <a:rPr>
                <a:solidFill>
                  <a:srgbClr val="077D16"/>
                </a:solidFill>
              </a:rPr>
              <a:t>"C"</a:t>
            </a:r>
            <a:r>
              <a:t>));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defRPr i="1" sz="1300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//———————— Вывод ————————</a:t>
            </a:r>
          </a:p>
          <a:p>
            <a:pPr defTabSz="457200">
              <a:defRPr i="1" sz="1300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{A=6, B=9, A-=2}</a:t>
            </a:r>
          </a:p>
          <a:p>
            <a:pPr defTabSz="457200">
              <a:defRPr i="1" sz="1300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{A=6, B=9, C=7, A-=2}</a:t>
            </a:r>
          </a:p>
          <a:p>
            <a:pPr defTabSz="457200">
              <a:defRPr i="1" sz="1300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F=null</a:t>
            </a:r>
          </a:p>
          <a:p>
            <a:pPr defTabSz="457200">
              <a:defRPr i="1" sz="1300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true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Rectangle 5"/>
          <p:cNvSpPr txBox="1"/>
          <p:nvPr/>
        </p:nvSpPr>
        <p:spPr>
          <a:xfrm>
            <a:off x="512444" y="381000"/>
            <a:ext cx="8395822" cy="370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Курс «Программирование на Java» - Коллекции. List, Set, Map</a:t>
            </a:r>
          </a:p>
        </p:txBody>
      </p:sp>
      <p:sp>
        <p:nvSpPr>
          <p:cNvPr id="220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2E75B6"/>
                </a:solidFill>
              </a:defRPr>
            </a:pPr>
          </a:p>
        </p:txBody>
      </p:sp>
      <p:pic>
        <p:nvPicPr>
          <p:cNvPr id="22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88343" y="2023094"/>
            <a:ext cx="4887586" cy="3995070"/>
          </a:xfrm>
          <a:prstGeom prst="rect">
            <a:avLst/>
          </a:prstGeom>
          <a:ln w="12700">
            <a:miter lim="400000"/>
          </a:ln>
        </p:spPr>
      </p:pic>
      <p:sp>
        <p:nvSpPr>
          <p:cNvPr id="222" name="Rectangle 8"/>
          <p:cNvSpPr txBox="1"/>
          <p:nvPr/>
        </p:nvSpPr>
        <p:spPr>
          <a:xfrm>
            <a:off x="5751193" y="2439988"/>
            <a:ext cx="5575937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для одного и того-же объекта, </a:t>
            </a:r>
            <a:r>
              <a:rPr sz="1300"/>
              <a:t>hashCode</a:t>
            </a:r>
            <a:r>
              <a:t> всегда будет </a:t>
            </a:r>
            <a:r>
              <a:rPr b="1"/>
              <a:t>одинаковым</a:t>
            </a:r>
          </a:p>
        </p:txBody>
      </p:sp>
      <p:sp>
        <p:nvSpPr>
          <p:cNvPr id="223" name="Title 1"/>
          <p:cNvSpPr txBox="1"/>
          <p:nvPr/>
        </p:nvSpPr>
        <p:spPr>
          <a:xfrm>
            <a:off x="5705473" y="1825625"/>
            <a:ext cx="5667377" cy="6143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>
              <a:lnSpc>
                <a:spcPct val="90000"/>
              </a:lnSpc>
              <a:defRPr b="1" sz="32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Метод hashcode()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Rectangle 5"/>
          <p:cNvSpPr txBox="1"/>
          <p:nvPr/>
        </p:nvSpPr>
        <p:spPr>
          <a:xfrm>
            <a:off x="512444" y="381000"/>
            <a:ext cx="8395822" cy="370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Курс «Программирование на Java» - Коллекции. List, Set, Map</a:t>
            </a:r>
          </a:p>
        </p:txBody>
      </p:sp>
      <p:sp>
        <p:nvSpPr>
          <p:cNvPr id="226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2E75B6"/>
                </a:solidFill>
              </a:defRPr>
            </a:pPr>
          </a:p>
        </p:txBody>
      </p:sp>
      <p:sp>
        <p:nvSpPr>
          <p:cNvPr id="227" name="Rectangle 8"/>
          <p:cNvSpPr txBox="1"/>
          <p:nvPr/>
        </p:nvSpPr>
        <p:spPr>
          <a:xfrm>
            <a:off x="5751193" y="2439988"/>
            <a:ext cx="5575937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если объекты </a:t>
            </a:r>
            <a:r>
              <a:rPr b="1"/>
              <a:t>одинаковые</a:t>
            </a:r>
            <a:r>
              <a:t>, то и </a:t>
            </a:r>
            <a:r>
              <a:rPr sz="1300"/>
              <a:t>hashCode</a:t>
            </a:r>
            <a:r>
              <a:t> </a:t>
            </a:r>
            <a:r>
              <a:rPr b="1"/>
              <a:t>одинаковые</a:t>
            </a:r>
            <a:r>
              <a:t> (но не наоборот)</a:t>
            </a:r>
          </a:p>
        </p:txBody>
      </p:sp>
      <p:sp>
        <p:nvSpPr>
          <p:cNvPr id="228" name="Title 1"/>
          <p:cNvSpPr txBox="1"/>
          <p:nvPr/>
        </p:nvSpPr>
        <p:spPr>
          <a:xfrm>
            <a:off x="5705473" y="1825625"/>
            <a:ext cx="5667377" cy="6143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>
              <a:lnSpc>
                <a:spcPct val="90000"/>
              </a:lnSpc>
              <a:defRPr b="1" sz="32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Метод и hashcode()</a:t>
            </a:r>
          </a:p>
        </p:txBody>
      </p:sp>
      <p:pic>
        <p:nvPicPr>
          <p:cNvPr id="229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65382" y="1810170"/>
            <a:ext cx="4211442" cy="48065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Rectangle 5"/>
          <p:cNvSpPr txBox="1"/>
          <p:nvPr/>
        </p:nvSpPr>
        <p:spPr>
          <a:xfrm>
            <a:off x="512444" y="381000"/>
            <a:ext cx="8395822" cy="370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Курс «Программирование на Java» - Коллекции. List, Set, Map</a:t>
            </a:r>
          </a:p>
        </p:txBody>
      </p:sp>
      <p:sp>
        <p:nvSpPr>
          <p:cNvPr id="23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2E75B6"/>
                </a:solidFill>
              </a:defRPr>
            </a:pPr>
          </a:p>
        </p:txBody>
      </p:sp>
      <p:sp>
        <p:nvSpPr>
          <p:cNvPr id="233" name="Rectangle 8"/>
          <p:cNvSpPr txBox="1"/>
          <p:nvPr/>
        </p:nvSpPr>
        <p:spPr>
          <a:xfrm>
            <a:off x="5751193" y="2439988"/>
            <a:ext cx="5575937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если </a:t>
            </a:r>
            <a:r>
              <a:rPr sz="1300"/>
              <a:t>hashCode</a:t>
            </a:r>
            <a:r>
              <a:t> </a:t>
            </a:r>
            <a:r>
              <a:rPr b="1"/>
              <a:t>равны</a:t>
            </a:r>
            <a:r>
              <a:t>, то входные объекты </a:t>
            </a:r>
            <a:r>
              <a:rPr b="1"/>
              <a:t>не всегда равны</a:t>
            </a:r>
            <a:r>
              <a:t> (коллизия)</a:t>
            </a:r>
          </a:p>
        </p:txBody>
      </p:sp>
      <p:sp>
        <p:nvSpPr>
          <p:cNvPr id="234" name="Title 1"/>
          <p:cNvSpPr txBox="1"/>
          <p:nvPr/>
        </p:nvSpPr>
        <p:spPr>
          <a:xfrm>
            <a:off x="5705473" y="1825625"/>
            <a:ext cx="5667377" cy="6143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>
              <a:lnSpc>
                <a:spcPct val="90000"/>
              </a:lnSpc>
              <a:defRPr b="1" sz="32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Метод hashcode()</a:t>
            </a:r>
          </a:p>
        </p:txBody>
      </p:sp>
      <p:pic>
        <p:nvPicPr>
          <p:cNvPr id="235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70493" y="1646075"/>
            <a:ext cx="4445463" cy="50736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Rectangle 5"/>
          <p:cNvSpPr txBox="1"/>
          <p:nvPr/>
        </p:nvSpPr>
        <p:spPr>
          <a:xfrm>
            <a:off x="512444" y="381000"/>
            <a:ext cx="8395822" cy="370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Курс «Программирование на Java» - Коллекции. List, Set, Map</a:t>
            </a:r>
          </a:p>
        </p:txBody>
      </p:sp>
      <p:sp>
        <p:nvSpPr>
          <p:cNvPr id="238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2E75B6"/>
                </a:solidFill>
              </a:defRPr>
            </a:pPr>
          </a:p>
        </p:txBody>
      </p:sp>
      <p:sp>
        <p:nvSpPr>
          <p:cNvPr id="239" name="Rectangle 8"/>
          <p:cNvSpPr txBox="1"/>
          <p:nvPr/>
        </p:nvSpPr>
        <p:spPr>
          <a:xfrm>
            <a:off x="5751193" y="2439988"/>
            <a:ext cx="5575937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если </a:t>
            </a:r>
            <a:r>
              <a:rPr sz="1300"/>
              <a:t>hashCode</a:t>
            </a:r>
            <a:r>
              <a:t> </a:t>
            </a:r>
            <a:r>
              <a:rPr b="1"/>
              <a:t>разные</a:t>
            </a:r>
            <a:r>
              <a:t>, то и объекты гарантированно </a:t>
            </a:r>
            <a:r>
              <a:rPr b="1"/>
              <a:t>разные</a:t>
            </a:r>
          </a:p>
        </p:txBody>
      </p:sp>
      <p:sp>
        <p:nvSpPr>
          <p:cNvPr id="240" name="Title 1"/>
          <p:cNvSpPr txBox="1"/>
          <p:nvPr/>
        </p:nvSpPr>
        <p:spPr>
          <a:xfrm>
            <a:off x="5705473" y="1825625"/>
            <a:ext cx="5667377" cy="6143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>
              <a:lnSpc>
                <a:spcPct val="90000"/>
              </a:lnSpc>
              <a:defRPr b="1" sz="32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Метод hashcode()</a:t>
            </a:r>
          </a:p>
        </p:txBody>
      </p:sp>
      <p:pic>
        <p:nvPicPr>
          <p:cNvPr id="24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71730" y="1631377"/>
            <a:ext cx="4447061" cy="50754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Rectangle 5"/>
          <p:cNvSpPr txBox="1"/>
          <p:nvPr/>
        </p:nvSpPr>
        <p:spPr>
          <a:xfrm>
            <a:off x="512444" y="381000"/>
            <a:ext cx="8395822" cy="370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Курс «Программирование на Java» - Коллекции. List, Set, Map</a:t>
            </a:r>
          </a:p>
        </p:txBody>
      </p:sp>
      <p:sp>
        <p:nvSpPr>
          <p:cNvPr id="244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2E75B6"/>
                </a:solidFill>
              </a:defRPr>
            </a:pPr>
          </a:p>
        </p:txBody>
      </p:sp>
      <p:sp>
        <p:nvSpPr>
          <p:cNvPr id="245" name="Rectangle 8"/>
          <p:cNvSpPr txBox="1"/>
          <p:nvPr/>
        </p:nvSpPr>
        <p:spPr>
          <a:xfrm>
            <a:off x="5751193" y="2439988"/>
            <a:ext cx="5575937" cy="3710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В java, каждый вызов оператора </a:t>
            </a:r>
            <a:r>
              <a:rPr b="1"/>
              <a:t>new</a:t>
            </a:r>
            <a:r>
              <a:t> порождает новый объект в памяти.</a:t>
            </a:r>
          </a:p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</a:p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Как вы уже обратили внимание, содержимое этих объектов одинаково, то есть эквивалентно. </a:t>
            </a:r>
          </a:p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</a:p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Для проверки эквивалентности в классе Object существует метод equals(), который сравнивает содержимое объектов и выводит значение типа boolean true, если содержимое эквивалентно, и false — если нет.</a:t>
            </a:r>
          </a:p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</a:p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При создании пользовательского класса, принято переопределять методы </a:t>
            </a:r>
            <a:r>
              <a:rPr sz="1300"/>
              <a:t>hashCode()</a:t>
            </a:r>
            <a:r>
              <a:t> и </a:t>
            </a:r>
            <a:r>
              <a:rPr sz="1300"/>
              <a:t>equals()</a:t>
            </a:r>
            <a:r>
              <a:t> таким образом, что бы учитывались поля объекта.</a:t>
            </a:r>
          </a:p>
        </p:txBody>
      </p:sp>
      <p:sp>
        <p:nvSpPr>
          <p:cNvPr id="246" name="Title 1"/>
          <p:cNvSpPr txBox="1"/>
          <p:nvPr/>
        </p:nvSpPr>
        <p:spPr>
          <a:xfrm>
            <a:off x="5705473" y="1825625"/>
            <a:ext cx="5667377" cy="6143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>
              <a:lnSpc>
                <a:spcPct val="90000"/>
              </a:lnSpc>
              <a:defRPr b="1" sz="32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Метод equals()</a:t>
            </a:r>
          </a:p>
        </p:txBody>
      </p:sp>
      <p:pic>
        <p:nvPicPr>
          <p:cNvPr id="247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80527" y="1852451"/>
            <a:ext cx="3683001" cy="2006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48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29727" y="4316754"/>
            <a:ext cx="3784601" cy="2095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itle 1"/>
          <p:cNvSpPr txBox="1"/>
          <p:nvPr>
            <p:ph type="title"/>
          </p:nvPr>
        </p:nvSpPr>
        <p:spPr>
          <a:xfrm>
            <a:off x="466723" y="1438274"/>
            <a:ext cx="6751696" cy="639766"/>
          </a:xfrm>
          <a:prstGeom prst="rect">
            <a:avLst/>
          </a:prstGeom>
        </p:spPr>
        <p:txBody>
          <a:bodyPr/>
          <a:lstStyle>
            <a:lvl1pPr>
              <a:defRPr b="1" sz="32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Интерфейс Comparable</a:t>
            </a:r>
          </a:p>
        </p:txBody>
      </p:sp>
      <p:sp>
        <p:nvSpPr>
          <p:cNvPr id="251" name="Rectangle 5"/>
          <p:cNvSpPr txBox="1"/>
          <p:nvPr/>
        </p:nvSpPr>
        <p:spPr>
          <a:xfrm>
            <a:off x="512444" y="381000"/>
            <a:ext cx="8395822" cy="370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Курс «Программирование на Java» - Коллекции. List, Set, Map</a:t>
            </a:r>
          </a:p>
        </p:txBody>
      </p:sp>
      <p:sp>
        <p:nvSpPr>
          <p:cNvPr id="25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2E75B6"/>
                </a:solidFill>
              </a:defRPr>
            </a:pPr>
          </a:p>
        </p:txBody>
      </p:sp>
      <p:sp>
        <p:nvSpPr>
          <p:cNvPr id="253" name="Rectangle 2"/>
          <p:cNvSpPr/>
          <p:nvPr/>
        </p:nvSpPr>
        <p:spPr>
          <a:xfrm>
            <a:off x="486314" y="2078695"/>
            <a:ext cx="10019746" cy="452635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54" name="TextBox 3"/>
          <p:cNvSpPr txBox="1"/>
          <p:nvPr/>
        </p:nvSpPr>
        <p:spPr>
          <a:xfrm>
            <a:off x="722533" y="2264152"/>
            <a:ext cx="9795000" cy="4155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457200">
              <a:defRPr sz="13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public class </a:t>
            </a:r>
            <a:r>
              <a:rPr>
                <a:solidFill>
                  <a:srgbClr val="000000"/>
                </a:solidFill>
              </a:rPr>
              <a:t>Point </a:t>
            </a:r>
            <a:r>
              <a:t>implements </a:t>
            </a:r>
            <a:r>
              <a:rPr>
                <a:solidFill>
                  <a:srgbClr val="000000"/>
                </a:solidFill>
              </a:rPr>
              <a:t>Comparable</a:t>
            </a:r>
            <a:r>
              <a:rPr>
                <a:solidFill>
                  <a:srgbClr val="080808"/>
                </a:solidFill>
              </a:rPr>
              <a:t>&lt;</a:t>
            </a:r>
            <a:r>
              <a:rPr>
                <a:solidFill>
                  <a:srgbClr val="000000"/>
                </a:solidFill>
              </a:rPr>
              <a:t>Point</a:t>
            </a:r>
            <a:r>
              <a:rPr>
                <a:solidFill>
                  <a:srgbClr val="080808"/>
                </a:solidFill>
              </a:rPr>
              <a:t>&gt; {</a:t>
            </a:r>
          </a:p>
          <a:p>
            <a:pPr defTabSz="457200">
              <a:defRPr sz="13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t>private int </a:t>
            </a:r>
            <a:r>
              <a:rPr>
                <a:solidFill>
                  <a:srgbClr val="872094"/>
                </a:solidFill>
              </a:rPr>
              <a:t>x</a:t>
            </a:r>
            <a:r>
              <a:rPr>
                <a:solidFill>
                  <a:srgbClr val="080808"/>
                </a:solidFill>
              </a:rPr>
              <a:t>;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t>private int </a:t>
            </a:r>
            <a:r>
              <a:rPr>
                <a:solidFill>
                  <a:srgbClr val="872094"/>
                </a:solidFill>
              </a:rPr>
              <a:t>y</a:t>
            </a:r>
            <a:r>
              <a:rPr>
                <a:solidFill>
                  <a:srgbClr val="080808"/>
                </a:solidFill>
              </a:rPr>
              <a:t>;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t>public int </a:t>
            </a:r>
            <a:r>
              <a:rPr>
                <a:solidFill>
                  <a:srgbClr val="00627A"/>
                </a:solidFill>
              </a:rPr>
              <a:t>getX</a:t>
            </a:r>
            <a:r>
              <a:rPr>
                <a:solidFill>
                  <a:srgbClr val="080808"/>
                </a:solidFill>
              </a:rPr>
              <a:t>() {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>
                <a:solidFill>
                  <a:srgbClr val="0033B3"/>
                </a:solidFill>
              </a:rPr>
              <a:t>return </a:t>
            </a:r>
            <a:r>
              <a:rPr>
                <a:solidFill>
                  <a:srgbClr val="872094"/>
                </a:solidFill>
              </a:rPr>
              <a:t>x</a:t>
            </a:r>
            <a:r>
              <a:t>;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}</a:t>
            </a:r>
          </a:p>
          <a:p>
            <a:pPr defTabSz="457200">
              <a:defRPr sz="13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t>public int </a:t>
            </a:r>
            <a:r>
              <a:rPr>
                <a:solidFill>
                  <a:srgbClr val="00627A"/>
                </a:solidFill>
              </a:rPr>
              <a:t>getY</a:t>
            </a:r>
            <a:r>
              <a:rPr>
                <a:solidFill>
                  <a:srgbClr val="080808"/>
                </a:solidFill>
              </a:rPr>
              <a:t>() {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>
                <a:solidFill>
                  <a:srgbClr val="0033B3"/>
                </a:solidFill>
              </a:rPr>
              <a:t>return </a:t>
            </a:r>
            <a:r>
              <a:rPr>
                <a:solidFill>
                  <a:srgbClr val="872094"/>
                </a:solidFill>
              </a:rPr>
              <a:t>y</a:t>
            </a:r>
            <a:r>
              <a:t>;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}</a:t>
            </a:r>
          </a:p>
          <a:p>
            <a:pPr defTabSz="457200">
              <a:defRPr sz="1300">
                <a:solidFill>
                  <a:srgbClr val="9E880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</a:t>
            </a:r>
            <a:r>
              <a:t>@Override</a:t>
            </a:r>
          </a:p>
          <a:p>
            <a:pPr defTabSz="457200">
              <a:defRPr sz="13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9E880C"/>
                </a:solidFill>
              </a:rPr>
              <a:t>    </a:t>
            </a:r>
            <a:r>
              <a:t>public int </a:t>
            </a:r>
            <a:r>
              <a:rPr>
                <a:solidFill>
                  <a:srgbClr val="00627A"/>
                </a:solidFill>
              </a:rPr>
              <a:t>compareTo</a:t>
            </a:r>
            <a:r>
              <a:rPr>
                <a:solidFill>
                  <a:srgbClr val="080808"/>
                </a:solidFill>
              </a:rPr>
              <a:t>(</a:t>
            </a:r>
            <a:r>
              <a:rPr>
                <a:solidFill>
                  <a:srgbClr val="000000"/>
                </a:solidFill>
              </a:rPr>
              <a:t>Point </a:t>
            </a:r>
            <a:r>
              <a:rPr>
                <a:solidFill>
                  <a:srgbClr val="080808"/>
                </a:solidFill>
              </a:rPr>
              <a:t>o) {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>
                <a:solidFill>
                  <a:srgbClr val="0033B3"/>
                </a:solidFill>
              </a:rPr>
              <a:t>if </a:t>
            </a:r>
            <a:r>
              <a:t>(</a:t>
            </a:r>
            <a:r>
              <a:rPr>
                <a:solidFill>
                  <a:srgbClr val="0033B3"/>
                </a:solidFill>
              </a:rPr>
              <a:t>this</a:t>
            </a:r>
            <a:r>
              <a:t>.</a:t>
            </a:r>
            <a:r>
              <a:rPr>
                <a:solidFill>
                  <a:srgbClr val="872094"/>
                </a:solidFill>
              </a:rPr>
              <a:t>x </a:t>
            </a:r>
            <a:r>
              <a:t>== o.</a:t>
            </a:r>
            <a:r>
              <a:rPr>
                <a:solidFill>
                  <a:srgbClr val="872094"/>
                </a:solidFill>
              </a:rPr>
              <a:t>x</a:t>
            </a:r>
            <a:r>
              <a:t>) {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</a:t>
            </a:r>
            <a:r>
              <a:rPr>
                <a:solidFill>
                  <a:srgbClr val="0033B3"/>
                </a:solidFill>
              </a:rPr>
              <a:t>return this</a:t>
            </a:r>
            <a:r>
              <a:t>.</a:t>
            </a:r>
            <a:r>
              <a:rPr>
                <a:solidFill>
                  <a:srgbClr val="872094"/>
                </a:solidFill>
              </a:rPr>
              <a:t>y </a:t>
            </a:r>
            <a:r>
              <a:t>== o.</a:t>
            </a:r>
            <a:r>
              <a:rPr>
                <a:solidFill>
                  <a:srgbClr val="872094"/>
                </a:solidFill>
              </a:rPr>
              <a:t>y </a:t>
            </a:r>
            <a:r>
              <a:t>? </a:t>
            </a:r>
            <a:r>
              <a:rPr>
                <a:solidFill>
                  <a:srgbClr val="1750EB"/>
                </a:solidFill>
              </a:rPr>
              <a:t>0 </a:t>
            </a:r>
            <a:r>
              <a:t>: </a:t>
            </a:r>
            <a:r>
              <a:rPr>
                <a:solidFill>
                  <a:srgbClr val="0033B3"/>
                </a:solidFill>
              </a:rPr>
              <a:t>this</a:t>
            </a:r>
            <a:r>
              <a:t>.</a:t>
            </a:r>
            <a:r>
              <a:rPr>
                <a:solidFill>
                  <a:srgbClr val="872094"/>
                </a:solidFill>
              </a:rPr>
              <a:t>y </a:t>
            </a:r>
            <a:r>
              <a:t>&gt; o.</a:t>
            </a:r>
            <a:r>
              <a:rPr>
                <a:solidFill>
                  <a:srgbClr val="872094"/>
                </a:solidFill>
              </a:rPr>
              <a:t>y </a:t>
            </a:r>
            <a:r>
              <a:t>? </a:t>
            </a:r>
            <a:r>
              <a:rPr>
                <a:solidFill>
                  <a:srgbClr val="1750EB"/>
                </a:solidFill>
              </a:rPr>
              <a:t>1 </a:t>
            </a:r>
            <a:r>
              <a:t>: -</a:t>
            </a:r>
            <a:r>
              <a:rPr>
                <a:solidFill>
                  <a:srgbClr val="1750EB"/>
                </a:solidFill>
              </a:rPr>
              <a:t>1</a:t>
            </a:r>
            <a:r>
              <a:t>;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} </a:t>
            </a:r>
            <a:r>
              <a:rPr>
                <a:solidFill>
                  <a:srgbClr val="0033B3"/>
                </a:solidFill>
              </a:rPr>
              <a:t>else if </a:t>
            </a:r>
            <a:r>
              <a:t>(</a:t>
            </a:r>
            <a:r>
              <a:rPr>
                <a:solidFill>
                  <a:srgbClr val="0033B3"/>
                </a:solidFill>
              </a:rPr>
              <a:t>this</a:t>
            </a:r>
            <a:r>
              <a:t>.</a:t>
            </a:r>
            <a:r>
              <a:rPr>
                <a:solidFill>
                  <a:srgbClr val="872094"/>
                </a:solidFill>
              </a:rPr>
              <a:t>x </a:t>
            </a:r>
            <a:r>
              <a:t>&gt; o.</a:t>
            </a:r>
            <a:r>
              <a:rPr>
                <a:solidFill>
                  <a:srgbClr val="872094"/>
                </a:solidFill>
              </a:rPr>
              <a:t>x</a:t>
            </a:r>
            <a:r>
              <a:t>) {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</a:t>
            </a:r>
            <a:r>
              <a:rPr>
                <a:solidFill>
                  <a:srgbClr val="0033B3"/>
                </a:solidFill>
              </a:rPr>
              <a:t>return </a:t>
            </a:r>
            <a:r>
              <a:rPr>
                <a:solidFill>
                  <a:srgbClr val="1750EB"/>
                </a:solidFill>
              </a:rPr>
              <a:t>1</a:t>
            </a:r>
            <a:r>
              <a:t>;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} </a:t>
            </a:r>
            <a:r>
              <a:rPr>
                <a:solidFill>
                  <a:srgbClr val="0033B3"/>
                </a:solidFill>
              </a:rPr>
              <a:t>else </a:t>
            </a:r>
            <a:r>
              <a:t>{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</a:t>
            </a:r>
            <a:r>
              <a:rPr>
                <a:solidFill>
                  <a:srgbClr val="0033B3"/>
                </a:solidFill>
              </a:rPr>
              <a:t>return </a:t>
            </a:r>
            <a:r>
              <a:t>-</a:t>
            </a:r>
            <a:r>
              <a:rPr>
                <a:solidFill>
                  <a:srgbClr val="1750EB"/>
                </a:solidFill>
              </a:rPr>
              <a:t>1</a:t>
            </a:r>
            <a:r>
              <a:t>;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}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}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itle 1"/>
          <p:cNvSpPr txBox="1"/>
          <p:nvPr>
            <p:ph type="title"/>
          </p:nvPr>
        </p:nvSpPr>
        <p:spPr>
          <a:xfrm>
            <a:off x="466723" y="1438274"/>
            <a:ext cx="7724452" cy="639766"/>
          </a:xfrm>
          <a:prstGeom prst="rect">
            <a:avLst/>
          </a:prstGeom>
        </p:spPr>
        <p:txBody>
          <a:bodyPr/>
          <a:lstStyle>
            <a:lvl1pPr>
              <a:defRPr b="1" sz="32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Предпосылки создания коллекций</a:t>
            </a:r>
          </a:p>
        </p:txBody>
      </p:sp>
      <p:sp>
        <p:nvSpPr>
          <p:cNvPr id="103" name="Rectangle 5"/>
          <p:cNvSpPr txBox="1"/>
          <p:nvPr/>
        </p:nvSpPr>
        <p:spPr>
          <a:xfrm>
            <a:off x="512444" y="381000"/>
            <a:ext cx="8395822" cy="370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Курс «Программирование на Java» - Коллекции. List, Set, Map</a:t>
            </a:r>
          </a:p>
        </p:txBody>
      </p:sp>
      <p:sp>
        <p:nvSpPr>
          <p:cNvPr id="104" name="Rectangle 7"/>
          <p:cNvSpPr txBox="1"/>
          <p:nvPr/>
        </p:nvSpPr>
        <p:spPr>
          <a:xfrm>
            <a:off x="535910" y="666682"/>
            <a:ext cx="5481489" cy="30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400">
                <a:solidFill>
                  <a:srgbClr val="9DC3E6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Тренер: Наруть Андрей Михайлович</a:t>
            </a:r>
          </a:p>
        </p:txBody>
      </p:sp>
      <p:sp>
        <p:nvSpPr>
          <p:cNvPr id="105" name="Rectangle 8"/>
          <p:cNvSpPr txBox="1"/>
          <p:nvPr/>
        </p:nvSpPr>
        <p:spPr>
          <a:xfrm>
            <a:off x="512443" y="2098675"/>
            <a:ext cx="10986136" cy="1056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Конечный размер массива</a:t>
            </a: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Удаление и добавление элементов массива</a:t>
            </a: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Реализация динамических структур данных</a:t>
            </a:r>
            <a:br/>
            <a:r>
              <a:t>таких как связные списки, деревья и т.д.</a:t>
            </a:r>
          </a:p>
        </p:txBody>
      </p:sp>
      <p:sp>
        <p:nvSpPr>
          <p:cNvPr id="106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2E75B6"/>
                </a:solidFill>
              </a:defRPr>
            </a:pPr>
          </a:p>
        </p:txBody>
      </p:sp>
      <p:pic>
        <p:nvPicPr>
          <p:cNvPr id="107" name="image.png" descr="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582318" y="2155053"/>
            <a:ext cx="4900614" cy="37512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Title 1"/>
          <p:cNvSpPr txBox="1"/>
          <p:nvPr>
            <p:ph type="title"/>
          </p:nvPr>
        </p:nvSpPr>
        <p:spPr>
          <a:xfrm>
            <a:off x="466723" y="1438274"/>
            <a:ext cx="6751696" cy="639766"/>
          </a:xfrm>
          <a:prstGeom prst="rect">
            <a:avLst/>
          </a:prstGeom>
        </p:spPr>
        <p:txBody>
          <a:bodyPr/>
          <a:lstStyle>
            <a:lvl1pPr>
              <a:defRPr b="1" sz="32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Интерфейс Comparator</a:t>
            </a:r>
          </a:p>
        </p:txBody>
      </p:sp>
      <p:sp>
        <p:nvSpPr>
          <p:cNvPr id="257" name="Rectangle 5"/>
          <p:cNvSpPr txBox="1"/>
          <p:nvPr/>
        </p:nvSpPr>
        <p:spPr>
          <a:xfrm>
            <a:off x="512444" y="381000"/>
            <a:ext cx="8395822" cy="370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Курс «Программирование на Java» - Коллекции. List, Set, Map</a:t>
            </a:r>
          </a:p>
        </p:txBody>
      </p:sp>
      <p:sp>
        <p:nvSpPr>
          <p:cNvPr id="258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2E75B6"/>
                </a:solidFill>
              </a:defRPr>
            </a:pPr>
          </a:p>
        </p:txBody>
      </p:sp>
      <p:sp>
        <p:nvSpPr>
          <p:cNvPr id="259" name="Rectangle 2"/>
          <p:cNvSpPr/>
          <p:nvPr/>
        </p:nvSpPr>
        <p:spPr>
          <a:xfrm>
            <a:off x="486314" y="2078695"/>
            <a:ext cx="10019746" cy="290075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60" name="TextBox 3"/>
          <p:cNvSpPr txBox="1"/>
          <p:nvPr/>
        </p:nvSpPr>
        <p:spPr>
          <a:xfrm>
            <a:off x="722533" y="2264152"/>
            <a:ext cx="7122935" cy="2529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457200">
              <a:defRPr sz="130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33B3"/>
                </a:solidFill>
              </a:rPr>
              <a:t>public class </a:t>
            </a:r>
            <a:r>
              <a:t>PointComparator </a:t>
            </a:r>
            <a:r>
              <a:rPr>
                <a:solidFill>
                  <a:srgbClr val="0033B3"/>
                </a:solidFill>
              </a:rPr>
              <a:t>implements </a:t>
            </a:r>
            <a:r>
              <a:t>Comparator</a:t>
            </a:r>
            <a:r>
              <a:rPr>
                <a:solidFill>
                  <a:srgbClr val="080808"/>
                </a:solidFill>
              </a:rPr>
              <a:t>&lt;</a:t>
            </a:r>
            <a:r>
              <a:t>Point</a:t>
            </a:r>
            <a:r>
              <a:rPr>
                <a:solidFill>
                  <a:srgbClr val="080808"/>
                </a:solidFill>
              </a:rPr>
              <a:t>&gt; {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defRPr sz="1300">
                <a:solidFill>
                  <a:srgbClr val="9E880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t>@Override</a:t>
            </a:r>
          </a:p>
          <a:p>
            <a:pPr defTabSz="457200">
              <a:defRPr sz="13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9E880C"/>
                </a:solidFill>
              </a:rPr>
              <a:t>    </a:t>
            </a:r>
            <a:r>
              <a:t>public int </a:t>
            </a:r>
            <a:r>
              <a:rPr>
                <a:solidFill>
                  <a:srgbClr val="00627A"/>
                </a:solidFill>
              </a:rPr>
              <a:t>compare</a:t>
            </a:r>
            <a:r>
              <a:rPr>
                <a:solidFill>
                  <a:srgbClr val="080808"/>
                </a:solidFill>
              </a:rPr>
              <a:t>(</a:t>
            </a:r>
            <a:r>
              <a:rPr>
                <a:solidFill>
                  <a:srgbClr val="000000"/>
                </a:solidFill>
              </a:rPr>
              <a:t>Point </a:t>
            </a:r>
            <a:r>
              <a:rPr>
                <a:solidFill>
                  <a:srgbClr val="080808"/>
                </a:solidFill>
              </a:rPr>
              <a:t>o1, </a:t>
            </a:r>
            <a:r>
              <a:rPr>
                <a:solidFill>
                  <a:srgbClr val="000000"/>
                </a:solidFill>
              </a:rPr>
              <a:t>Point </a:t>
            </a:r>
            <a:r>
              <a:rPr>
                <a:solidFill>
                  <a:srgbClr val="080808"/>
                </a:solidFill>
              </a:rPr>
              <a:t>o2) {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>
                <a:solidFill>
                  <a:srgbClr val="0033B3"/>
                </a:solidFill>
              </a:rPr>
              <a:t>int </a:t>
            </a:r>
            <a:r>
              <a:rPr>
                <a:solidFill>
                  <a:srgbClr val="000000"/>
                </a:solidFill>
              </a:rPr>
              <a:t>compare </a:t>
            </a:r>
            <a:r>
              <a:t>= </a:t>
            </a:r>
            <a:r>
              <a:rPr>
                <a:solidFill>
                  <a:srgbClr val="000000"/>
                </a:solidFill>
              </a:rPr>
              <a:t>Integer</a:t>
            </a:r>
            <a:r>
              <a:t>.</a:t>
            </a:r>
            <a:r>
              <a:rPr i="1"/>
              <a:t>compare</a:t>
            </a:r>
            <a:r>
              <a:t>(o1.getX(), o2.getX());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>
                <a:solidFill>
                  <a:srgbClr val="0033B3"/>
                </a:solidFill>
              </a:rPr>
              <a:t>if </a:t>
            </a:r>
            <a:r>
              <a:t>(</a:t>
            </a:r>
            <a:r>
              <a:rPr>
                <a:solidFill>
                  <a:srgbClr val="000000"/>
                </a:solidFill>
              </a:rPr>
              <a:t>compare </a:t>
            </a:r>
            <a:r>
              <a:t>== </a:t>
            </a:r>
            <a:r>
              <a:rPr>
                <a:solidFill>
                  <a:srgbClr val="1750EB"/>
                </a:solidFill>
              </a:rPr>
              <a:t>0</a:t>
            </a:r>
            <a:r>
              <a:t>) {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</a:t>
            </a:r>
            <a:r>
              <a:rPr>
                <a:solidFill>
                  <a:srgbClr val="0033B3"/>
                </a:solidFill>
              </a:rPr>
              <a:t>return </a:t>
            </a:r>
            <a:r>
              <a:rPr>
                <a:solidFill>
                  <a:srgbClr val="000000"/>
                </a:solidFill>
              </a:rPr>
              <a:t>Integer</a:t>
            </a:r>
            <a:r>
              <a:t>.</a:t>
            </a:r>
            <a:r>
              <a:rPr i="1"/>
              <a:t>compare</a:t>
            </a:r>
            <a:r>
              <a:t>(o1.getY(), o2.getY());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} </a:t>
            </a:r>
            <a:r>
              <a:rPr>
                <a:solidFill>
                  <a:srgbClr val="0033B3"/>
                </a:solidFill>
              </a:rPr>
              <a:t>else </a:t>
            </a:r>
            <a:r>
              <a:t>{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</a:t>
            </a:r>
            <a:r>
              <a:rPr>
                <a:solidFill>
                  <a:srgbClr val="0033B3"/>
                </a:solidFill>
              </a:rPr>
              <a:t>return </a:t>
            </a:r>
            <a:r>
              <a:rPr>
                <a:solidFill>
                  <a:srgbClr val="000000"/>
                </a:solidFill>
              </a:rPr>
              <a:t>compare</a:t>
            </a:r>
            <a:r>
              <a:t>;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}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}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itle 1"/>
          <p:cNvSpPr txBox="1"/>
          <p:nvPr>
            <p:ph type="title"/>
          </p:nvPr>
        </p:nvSpPr>
        <p:spPr>
          <a:xfrm>
            <a:off x="466723" y="1438274"/>
            <a:ext cx="6751696" cy="639766"/>
          </a:xfrm>
          <a:prstGeom prst="rect">
            <a:avLst/>
          </a:prstGeom>
        </p:spPr>
        <p:txBody>
          <a:bodyPr/>
          <a:lstStyle>
            <a:lvl1pPr>
              <a:defRPr b="1" sz="32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Попытки решить проблемы</a:t>
            </a:r>
          </a:p>
        </p:txBody>
      </p:sp>
      <p:sp>
        <p:nvSpPr>
          <p:cNvPr id="110" name="Rectangle 5"/>
          <p:cNvSpPr txBox="1"/>
          <p:nvPr/>
        </p:nvSpPr>
        <p:spPr>
          <a:xfrm>
            <a:off x="512444" y="381000"/>
            <a:ext cx="8395822" cy="370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Курс «Программирование на Java» - Коллекции. List, Set, Map</a:t>
            </a:r>
          </a:p>
        </p:txBody>
      </p:sp>
      <p:sp>
        <p:nvSpPr>
          <p:cNvPr id="111" name="Rectangle 8"/>
          <p:cNvSpPr txBox="1"/>
          <p:nvPr/>
        </p:nvSpPr>
        <p:spPr>
          <a:xfrm>
            <a:off x="512443" y="2098675"/>
            <a:ext cx="10986136" cy="1780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До появления коллекций для хранения и манипулирования группой объектов язык Java предлагал специальные классы:</a:t>
            </a: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Vector</a:t>
            </a: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Properties</a:t>
            </a: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Stack</a:t>
            </a: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Dictionary</a:t>
            </a: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Hashtable</a:t>
            </a:r>
          </a:p>
        </p:txBody>
      </p:sp>
      <p:sp>
        <p:nvSpPr>
          <p:cNvPr id="11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2E75B6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itle 1"/>
          <p:cNvSpPr txBox="1"/>
          <p:nvPr>
            <p:ph type="title"/>
          </p:nvPr>
        </p:nvSpPr>
        <p:spPr>
          <a:xfrm>
            <a:off x="466723" y="1438274"/>
            <a:ext cx="6751696" cy="639766"/>
          </a:xfrm>
          <a:prstGeom prst="rect">
            <a:avLst/>
          </a:prstGeom>
        </p:spPr>
        <p:txBody>
          <a:bodyPr/>
          <a:lstStyle>
            <a:lvl1pPr>
              <a:defRPr b="1" sz="32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Коллекции</a:t>
            </a:r>
          </a:p>
        </p:txBody>
      </p:sp>
      <p:sp>
        <p:nvSpPr>
          <p:cNvPr id="115" name="Rectangle 5"/>
          <p:cNvSpPr txBox="1"/>
          <p:nvPr/>
        </p:nvSpPr>
        <p:spPr>
          <a:xfrm>
            <a:off x="512444" y="381000"/>
            <a:ext cx="8395822" cy="370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Курс «Программирование на Java» - Коллекции. List, Set, Map</a:t>
            </a:r>
          </a:p>
        </p:txBody>
      </p:sp>
      <p:sp>
        <p:nvSpPr>
          <p:cNvPr id="116" name="Rectangle 8"/>
          <p:cNvSpPr txBox="1"/>
          <p:nvPr/>
        </p:nvSpPr>
        <p:spPr>
          <a:xfrm>
            <a:off x="512443" y="2098675"/>
            <a:ext cx="10986136" cy="574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Коллекции - это хранилища, поддерживающие различные способы накопления и упорядочивания объектов с целью обеспечения возможностей эффективного доступа к ним</a:t>
            </a:r>
          </a:p>
        </p:txBody>
      </p:sp>
      <p:sp>
        <p:nvSpPr>
          <p:cNvPr id="117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2E75B6"/>
                </a:solidFill>
              </a:defRPr>
            </a:pPr>
          </a:p>
        </p:txBody>
      </p:sp>
      <p:pic>
        <p:nvPicPr>
          <p:cNvPr id="118" name="image.jpeg" descr="image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03625" y="3141102"/>
            <a:ext cx="4984750" cy="308768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itle 1"/>
          <p:cNvSpPr txBox="1"/>
          <p:nvPr>
            <p:ph type="title"/>
          </p:nvPr>
        </p:nvSpPr>
        <p:spPr>
          <a:xfrm>
            <a:off x="466723" y="1438274"/>
            <a:ext cx="6751696" cy="639766"/>
          </a:xfrm>
          <a:prstGeom prst="rect">
            <a:avLst/>
          </a:prstGeom>
        </p:spPr>
        <p:txBody>
          <a:bodyPr/>
          <a:lstStyle>
            <a:lvl1pPr>
              <a:defRPr b="1" sz="32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Collection framework</a:t>
            </a:r>
          </a:p>
        </p:txBody>
      </p:sp>
      <p:sp>
        <p:nvSpPr>
          <p:cNvPr id="121" name="Rectangle 5"/>
          <p:cNvSpPr txBox="1"/>
          <p:nvPr/>
        </p:nvSpPr>
        <p:spPr>
          <a:xfrm>
            <a:off x="512444" y="381000"/>
            <a:ext cx="8395822" cy="370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Курс «Программирование на Java» - Коллекции. List, Set, Map</a:t>
            </a:r>
          </a:p>
        </p:txBody>
      </p:sp>
      <p:sp>
        <p:nvSpPr>
          <p:cNvPr id="122" name="Rectangle 8"/>
          <p:cNvSpPr txBox="1"/>
          <p:nvPr/>
        </p:nvSpPr>
        <p:spPr>
          <a:xfrm>
            <a:off x="512443" y="2098675"/>
            <a:ext cx="10986136" cy="1780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Collection framework (каркас коллекций) - это унифицированная архитектура для представления и манипулирования коллекциями объектов</a:t>
            </a:r>
          </a:p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</a:p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Framework содержит:</a:t>
            </a: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Интерфейсы</a:t>
            </a: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Реализации (Implementations)</a:t>
            </a: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Алгоритмы</a:t>
            </a:r>
          </a:p>
        </p:txBody>
      </p:sp>
      <p:sp>
        <p:nvSpPr>
          <p:cNvPr id="123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2E75B6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itle 1"/>
          <p:cNvSpPr txBox="1"/>
          <p:nvPr>
            <p:ph type="title"/>
          </p:nvPr>
        </p:nvSpPr>
        <p:spPr>
          <a:xfrm>
            <a:off x="466723" y="1438274"/>
            <a:ext cx="6751696" cy="639766"/>
          </a:xfrm>
          <a:prstGeom prst="rect">
            <a:avLst/>
          </a:prstGeom>
        </p:spPr>
        <p:txBody>
          <a:bodyPr/>
          <a:lstStyle>
            <a:lvl1pPr>
              <a:defRPr b="1" sz="32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Интерфейсы коллекций</a:t>
            </a:r>
          </a:p>
        </p:txBody>
      </p:sp>
      <p:sp>
        <p:nvSpPr>
          <p:cNvPr id="126" name="Rectangle 5"/>
          <p:cNvSpPr txBox="1"/>
          <p:nvPr/>
        </p:nvSpPr>
        <p:spPr>
          <a:xfrm>
            <a:off x="512444" y="381000"/>
            <a:ext cx="8395822" cy="370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Курс «Программирование на Java» - Коллекции. List, Set, Map</a:t>
            </a:r>
          </a:p>
        </p:txBody>
      </p:sp>
      <p:sp>
        <p:nvSpPr>
          <p:cNvPr id="127" name="Rectangle 8"/>
          <p:cNvSpPr txBox="1"/>
          <p:nvPr/>
        </p:nvSpPr>
        <p:spPr>
          <a:xfrm>
            <a:off x="512443" y="2098675"/>
            <a:ext cx="10986136" cy="2021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Интерфейсы позволяют манипулировать коллекциями независимо от деталей кокретной реализации, реализуя тем самым принцип полиморфизма </a:t>
            </a:r>
          </a:p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rPr b="1" i="1"/>
              <a:t>Collection&lt;E&gt;</a:t>
            </a:r>
            <a:r>
              <a:t> - вершина иерархии всех коллекций (кроме Map)</a:t>
            </a: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rPr b="1" i="1"/>
              <a:t>List&lt;E&gt;</a:t>
            </a:r>
            <a:r>
              <a:t> - специализирует коллекции для обработки списков</a:t>
            </a: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rPr b="1" i="1"/>
              <a:t>Set&lt;E&gt;</a:t>
            </a:r>
            <a:r>
              <a:t> - специализирует коллекции для обработки множеств, содержащих уникальные элементы</a:t>
            </a: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rPr b="1" i="1"/>
              <a:t>Queue&lt;E&gt; </a:t>
            </a:r>
            <a:r>
              <a:t>- коллекции, предназначенные для хранения элементов в порядке, нужном для их обработки</a:t>
            </a: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rPr b="1" i="1"/>
              <a:t>Map&lt;K, V&gt;</a:t>
            </a:r>
            <a:r>
              <a:t> - карта отображения “ключ-значение”</a:t>
            </a:r>
          </a:p>
        </p:txBody>
      </p:sp>
      <p:sp>
        <p:nvSpPr>
          <p:cNvPr id="128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2E75B6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itle 1"/>
          <p:cNvSpPr txBox="1"/>
          <p:nvPr>
            <p:ph type="title"/>
          </p:nvPr>
        </p:nvSpPr>
        <p:spPr>
          <a:xfrm>
            <a:off x="466723" y="1438274"/>
            <a:ext cx="6751696" cy="639766"/>
          </a:xfrm>
          <a:prstGeom prst="rect">
            <a:avLst/>
          </a:prstGeom>
        </p:spPr>
        <p:txBody>
          <a:bodyPr/>
          <a:lstStyle>
            <a:lvl1pPr>
              <a:defRPr b="1" sz="32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Интерфейс List</a:t>
            </a:r>
          </a:p>
        </p:txBody>
      </p:sp>
      <p:sp>
        <p:nvSpPr>
          <p:cNvPr id="131" name="Rectangle 5"/>
          <p:cNvSpPr txBox="1"/>
          <p:nvPr/>
        </p:nvSpPr>
        <p:spPr>
          <a:xfrm>
            <a:off x="512444" y="381000"/>
            <a:ext cx="8395822" cy="370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Курс «Программирование на Java» - Коллекции. List, Set, Map</a:t>
            </a:r>
          </a:p>
        </p:txBody>
      </p:sp>
      <p:sp>
        <p:nvSpPr>
          <p:cNvPr id="132" name="Rectangle 8"/>
          <p:cNvSpPr txBox="1"/>
          <p:nvPr/>
        </p:nvSpPr>
        <p:spPr>
          <a:xfrm>
            <a:off x="512443" y="2098675"/>
            <a:ext cx="10986136" cy="1297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Интерфейс List&lt;E&gt; служит для описания списков</a:t>
            </a:r>
          </a:p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Список может содержать повторяющиеся элементы</a:t>
            </a: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List сохраняет последовательность добавления элементов и позволяет </a:t>
            </a:r>
            <a:br/>
            <a:r>
              <a:t>осуществлять доступ к элементу по индексу</a:t>
            </a:r>
          </a:p>
        </p:txBody>
      </p:sp>
      <p:sp>
        <p:nvSpPr>
          <p:cNvPr id="133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2E75B6"/>
                </a:solidFill>
              </a:defRPr>
            </a:pPr>
          </a:p>
        </p:txBody>
      </p:sp>
      <p:pic>
        <p:nvPicPr>
          <p:cNvPr id="134" name="image.tif" descr="image.ti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91556" y="3692038"/>
            <a:ext cx="7608888" cy="22145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itle 1"/>
          <p:cNvSpPr txBox="1"/>
          <p:nvPr>
            <p:ph type="title"/>
          </p:nvPr>
        </p:nvSpPr>
        <p:spPr>
          <a:xfrm>
            <a:off x="466723" y="1438274"/>
            <a:ext cx="6751696" cy="639766"/>
          </a:xfrm>
          <a:prstGeom prst="rect">
            <a:avLst/>
          </a:prstGeom>
        </p:spPr>
        <p:txBody>
          <a:bodyPr/>
          <a:lstStyle>
            <a:lvl1pPr>
              <a:defRPr b="1" sz="32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Операции со списками</a:t>
            </a:r>
          </a:p>
        </p:txBody>
      </p:sp>
      <p:sp>
        <p:nvSpPr>
          <p:cNvPr id="137" name="Rectangle 5"/>
          <p:cNvSpPr txBox="1"/>
          <p:nvPr/>
        </p:nvSpPr>
        <p:spPr>
          <a:xfrm>
            <a:off x="512444" y="381000"/>
            <a:ext cx="8395822" cy="370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Курс «Программирование на Java» - Коллекции. List, Set, Map</a:t>
            </a:r>
          </a:p>
        </p:txBody>
      </p:sp>
      <p:sp>
        <p:nvSpPr>
          <p:cNvPr id="138" name="Rectangle 8"/>
          <p:cNvSpPr txBox="1"/>
          <p:nvPr/>
        </p:nvSpPr>
        <p:spPr>
          <a:xfrm>
            <a:off x="512443" y="2098675"/>
            <a:ext cx="10986136" cy="3228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Доступ по индексу:</a:t>
            </a: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rPr b="1"/>
              <a:t>E get(int index)</a:t>
            </a:r>
            <a:r>
              <a:t> - чтение объекта</a:t>
            </a: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rPr b="1"/>
              <a:t>E set(int index, E element)</a:t>
            </a:r>
            <a:r>
              <a:t> - запись объекта</a:t>
            </a: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rPr b="1"/>
              <a:t>void add(int index, E element)</a:t>
            </a:r>
            <a:r>
              <a:t> - добавление объекта</a:t>
            </a: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rPr b="1"/>
              <a:t>boolean remove(Object o)</a:t>
            </a:r>
            <a:r>
              <a:t> -удаление объекта</a:t>
            </a:r>
          </a:p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</a:p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Поиск элементов:</a:t>
            </a: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rPr b="1"/>
              <a:t>int indexOf(Object o)</a:t>
            </a:r>
            <a:r>
              <a:t> - поиск объекта с начала списка</a:t>
            </a: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rPr b="1"/>
              <a:t>int lastIndexOf(Object o)</a:t>
            </a:r>
            <a:r>
              <a:t> - поиск объекта с конца списка</a:t>
            </a: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</a:p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</a:p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Подсписок:</a:t>
            </a: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rPr b="1"/>
              <a:t>List&lt;E&gt; subList(int from, int to)</a:t>
            </a:r>
            <a:r>
              <a:t> - новый список, состоящий из объектов с индекса </a:t>
            </a:r>
            <a:r>
              <a:rPr b="1" i="1"/>
              <a:t>from</a:t>
            </a:r>
            <a:r>
              <a:t> по индекс </a:t>
            </a:r>
            <a:r>
              <a:rPr b="1" i="1"/>
              <a:t>to </a:t>
            </a:r>
          </a:p>
        </p:txBody>
      </p:sp>
      <p:sp>
        <p:nvSpPr>
          <p:cNvPr id="139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2E75B6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