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907924"/>
            <a:ext cx="9144001" cy="521075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466723" y="1438274"/>
            <a:ext cx="7860554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Throw</a:t>
            </a:r>
            <a:r>
              <a:t> </a:t>
            </a:r>
            <a:r>
              <a:t>(</a:t>
            </a:r>
            <a:r>
              <a:t>бросить</a:t>
            </a:r>
            <a:r>
              <a:t>) в теле метода</a:t>
            </a:r>
          </a:p>
        </p:txBody>
      </p:sp>
      <p:sp>
        <p:nvSpPr>
          <p:cNvPr id="156" name="Rectangle 5"/>
          <p:cNvSpPr txBox="1"/>
          <p:nvPr/>
        </p:nvSpPr>
        <p:spPr>
          <a:xfrm>
            <a:off x="512444" y="381000"/>
            <a:ext cx="68672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5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8" name="Rectangle 2"/>
          <p:cNvSpPr/>
          <p:nvPr/>
        </p:nvSpPr>
        <p:spPr>
          <a:xfrm>
            <a:off x="584200" y="2078038"/>
            <a:ext cx="10169518" cy="3395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TextBox 3"/>
          <p:cNvSpPr txBox="1"/>
          <p:nvPr/>
        </p:nvSpPr>
        <p:spPr>
          <a:xfrm>
            <a:off x="820419" y="2263495"/>
            <a:ext cx="7014206" cy="171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void </a:t>
            </a:r>
            <a:r>
              <a:rPr>
                <a:solidFill>
                  <a:srgbClr val="00627A"/>
                </a:solidFill>
              </a:rPr>
              <a:t>method3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if</a:t>
            </a:r>
            <a:r>
              <a:t>(size 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throw new </a:t>
            </a:r>
            <a:r>
              <a:t>MyException();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//MyException myExc = new MyException();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//throw myExc;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466723" y="1438274"/>
            <a:ext cx="7860554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Метод throws</a:t>
            </a:r>
            <a:r>
              <a:t> </a:t>
            </a:r>
            <a:r>
              <a:t>(</a:t>
            </a:r>
            <a:r>
              <a:t>бросает</a:t>
            </a:r>
            <a:r>
              <a:t>)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512444" y="381000"/>
            <a:ext cx="68672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6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4" name="Rectangle 2"/>
          <p:cNvSpPr/>
          <p:nvPr/>
        </p:nvSpPr>
        <p:spPr>
          <a:xfrm>
            <a:off x="584200" y="2078038"/>
            <a:ext cx="10106361" cy="310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TextBox 3"/>
          <p:cNvSpPr txBox="1"/>
          <p:nvPr/>
        </p:nvSpPr>
        <p:spPr>
          <a:xfrm>
            <a:off x="820419" y="2263495"/>
            <a:ext cx="10411463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method1</a:t>
            </a:r>
            <a:r>
              <a:t>() </a:t>
            </a:r>
            <a:r>
              <a:rPr>
                <a:solidFill>
                  <a:srgbClr val="0033B3"/>
                </a:solidFill>
              </a:rPr>
              <a:t>throws </a:t>
            </a:r>
            <a:r>
              <a:t>MyException {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method2();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method2</a:t>
            </a:r>
            <a:r>
              <a:t>() </a:t>
            </a:r>
            <a:r>
              <a:rPr>
                <a:solidFill>
                  <a:srgbClr val="0033B3"/>
                </a:solidFill>
              </a:rPr>
              <a:t>throws </a:t>
            </a:r>
            <a:r>
              <a:t>MyException {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method3();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466723" y="1438274"/>
            <a:ext cx="78605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Обработка исключений</a:t>
            </a:r>
          </a:p>
        </p:txBody>
      </p:sp>
      <p:sp>
        <p:nvSpPr>
          <p:cNvPr id="168" name="Rectangle 5"/>
          <p:cNvSpPr txBox="1"/>
          <p:nvPr/>
        </p:nvSpPr>
        <p:spPr>
          <a:xfrm>
            <a:off x="512444" y="381000"/>
            <a:ext cx="68672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6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70" name="Rectangle 2"/>
          <p:cNvSpPr/>
          <p:nvPr/>
        </p:nvSpPr>
        <p:spPr>
          <a:xfrm>
            <a:off x="584200" y="2078038"/>
            <a:ext cx="10106361" cy="310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TextBox 3"/>
          <p:cNvSpPr txBox="1"/>
          <p:nvPr/>
        </p:nvSpPr>
        <p:spPr>
          <a:xfrm>
            <a:off x="820419" y="2263495"/>
            <a:ext cx="10411463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    </a:t>
            </a:r>
            <a:r>
              <a:rPr>
                <a:solidFill>
                  <a:srgbClr val="0033B3"/>
                </a:solidFill>
              </a:rPr>
              <a:t>try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method1();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"I study Exception"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t>(MyException e) {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 обрабатываем исключение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t>e.printStackTrace();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} </a:t>
            </a:r>
            <a:r>
              <a:t>finally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"Always executing. Almost always"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"I'm good at Exceptions"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темы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82830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53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Что такое исключение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Иерархия исключений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Класс Error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Класс Exception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Throw, throws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Конструкция try-catch-finally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Что такое исключение?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82830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12443" y="2098675"/>
            <a:ext cx="10986136" cy="202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/>
              <a:t>Исключением</a:t>
            </a:r>
            <a:r>
              <a:t> или </a:t>
            </a:r>
            <a:r>
              <a:rPr b="1"/>
              <a:t>исключительной ситуацией</a:t>
            </a:r>
            <a:r>
              <a:t> называется ошибка, возникшая в программе во время ее работы.</a:t>
            </a: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Исключение (Exception) - объект, описывающий исключительную ситуацию.</a:t>
            </a: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Исключения генерируются: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исполнительной системой Java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вручную</a:t>
            </a:r>
          </a:p>
        </p:txBody>
      </p:sp>
      <p:sp>
        <p:nvSpPr>
          <p:cNvPr id="10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xfrm>
            <a:off x="466723" y="1438274"/>
            <a:ext cx="78605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Пример исключительной ситуации</a:t>
            </a:r>
          </a:p>
        </p:txBody>
      </p:sp>
      <p:sp>
        <p:nvSpPr>
          <p:cNvPr id="108" name="Rectangle 5"/>
          <p:cNvSpPr txBox="1"/>
          <p:nvPr/>
        </p:nvSpPr>
        <p:spPr>
          <a:xfrm>
            <a:off x="512444" y="381000"/>
            <a:ext cx="68672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0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10" name="Rectangle 2"/>
          <p:cNvSpPr/>
          <p:nvPr/>
        </p:nvSpPr>
        <p:spPr>
          <a:xfrm>
            <a:off x="584200" y="2078038"/>
            <a:ext cx="10178187" cy="3395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TextBox 3"/>
          <p:cNvSpPr txBox="1"/>
          <p:nvPr/>
        </p:nvSpPr>
        <p:spPr>
          <a:xfrm>
            <a:off x="820419" y="2263496"/>
            <a:ext cx="9154397" cy="359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2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2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a </a:t>
            </a:r>
            <a:r>
              <a:t>= </a:t>
            </a:r>
            <a:r>
              <a:rPr>
                <a:solidFill>
                  <a:srgbClr val="1750EB"/>
                </a:solidFill>
              </a:rPr>
              <a:t>5</a:t>
            </a:r>
            <a:r>
              <a:t>;</a:t>
            </a:r>
          </a:p>
          <a:p>
            <a:pPr defTabSz="457200">
              <a:defRPr sz="2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b </a:t>
            </a:r>
            <a:r>
              <a:t>= </a:t>
            </a:r>
            <a:r>
              <a:rPr>
                <a:solidFill>
                  <a:srgbClr val="1750EB"/>
                </a:solidFill>
              </a:rPr>
              <a:t>0</a:t>
            </a:r>
            <a:r>
              <a:t>;</a:t>
            </a:r>
          </a:p>
          <a:p>
            <a:pPr defTabSz="457200">
              <a:defRPr sz="2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a </a:t>
            </a:r>
            <a:r>
              <a:t>/ </a:t>
            </a:r>
            <a:r>
              <a:rPr>
                <a:solidFill>
                  <a:srgbClr val="000000"/>
                </a:solidFill>
              </a:rPr>
              <a:t>b</a:t>
            </a:r>
            <a:r>
              <a:t>);</a:t>
            </a:r>
          </a:p>
          <a:p>
            <a:pPr defTabSz="457200">
              <a:defRPr sz="2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2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—————————————————————————————————————————————————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Exception in thread "main" java.lang.ArithmeticException: / by zero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Иерархия исключений</a:t>
            </a:r>
          </a:p>
        </p:txBody>
      </p:sp>
      <p:sp>
        <p:nvSpPr>
          <p:cNvPr id="114" name="Rectangle 5"/>
          <p:cNvSpPr txBox="1"/>
          <p:nvPr/>
        </p:nvSpPr>
        <p:spPr>
          <a:xfrm>
            <a:off x="512444" y="381000"/>
            <a:ext cx="68672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1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16" name="exceptions.jpeg" descr="exception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339" y="2046862"/>
            <a:ext cx="7649043" cy="4292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Класс Error</a:t>
            </a:r>
          </a:p>
        </p:txBody>
      </p:sp>
      <p:sp>
        <p:nvSpPr>
          <p:cNvPr id="119" name="Rectangle 5"/>
          <p:cNvSpPr txBox="1"/>
          <p:nvPr/>
        </p:nvSpPr>
        <p:spPr>
          <a:xfrm>
            <a:off x="512444" y="381000"/>
            <a:ext cx="82830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20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Error</a:t>
            </a:r>
            <a:r>
              <a:rPr b="0"/>
              <a:t> - критическая ошибка, которая может возникнуть в системе. Если она возникает, то приложение закрывается, так как при данной ситуации работа приложения не может быть продолжена</a:t>
            </a:r>
            <a:endParaRPr b="0"/>
          </a:p>
          <a:p>
            <a:pPr>
              <a:defRPr b="1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  <a:p>
            <a:pPr>
              <a:defRPr b="1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Примеры:</a:t>
            </a:r>
            <a:endParaRPr b="0"/>
          </a:p>
          <a:p>
            <a:pPr marL="228600" indent="-228600">
              <a:buSzPct val="100000"/>
              <a:buChar char="•"/>
              <a:defRPr b="1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OutOfMemoryError</a:t>
            </a:r>
            <a:r>
              <a:rPr b="0"/>
              <a:t> - переполнение области памяти heap JVM</a:t>
            </a:r>
            <a:endParaRPr b="0"/>
          </a:p>
          <a:p>
            <a:pPr marL="228600" indent="-228600">
              <a:buSzPct val="100000"/>
              <a:buChar char="•"/>
              <a:defRPr b="1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StackOverflowError</a:t>
            </a:r>
            <a:r>
              <a:rPr b="0"/>
              <a:t> - переполнение области памяти stack JVM</a:t>
            </a:r>
            <a:endParaRPr b="0"/>
          </a:p>
          <a:p>
            <a:pPr marL="228600" indent="-228600">
              <a:buSzPct val="100000"/>
              <a:buChar char="•"/>
              <a:defRPr b="1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LinkageError</a:t>
            </a:r>
            <a:r>
              <a:rPr b="0"/>
              <a:t> -</a:t>
            </a:r>
          </a:p>
        </p:txBody>
      </p:sp>
      <p:sp>
        <p:nvSpPr>
          <p:cNvPr id="12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Класс Exception</a:t>
            </a:r>
          </a:p>
        </p:txBody>
      </p:sp>
      <p:sp>
        <p:nvSpPr>
          <p:cNvPr id="124" name="Rectangle 5"/>
          <p:cNvSpPr txBox="1"/>
          <p:nvPr/>
        </p:nvSpPr>
        <p:spPr>
          <a:xfrm>
            <a:off x="512444" y="381000"/>
            <a:ext cx="82830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25" name="Rectangle 8"/>
          <p:cNvSpPr txBox="1"/>
          <p:nvPr/>
        </p:nvSpPr>
        <p:spPr>
          <a:xfrm>
            <a:off x="512443" y="2098675"/>
            <a:ext cx="10986136" cy="322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Runtime Exception - исключение времени выполнения</a:t>
            </a: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Примеры:</a:t>
            </a:r>
          </a:p>
          <a:p>
            <a:pPr marL="228600" indent="-228600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NullPointerException (NPE)</a:t>
            </a:r>
          </a:p>
          <a:p>
            <a:pPr marL="228600" indent="-228600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ArrayIndexOutOfBoundsException</a:t>
            </a:r>
          </a:p>
          <a:p>
            <a:pPr marL="228600" indent="-228600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ClassCastException</a:t>
            </a: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Все остальные:</a:t>
            </a: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Примеры:</a:t>
            </a:r>
          </a:p>
          <a:p>
            <a:pPr marL="228600" indent="-228600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IOException</a:t>
            </a:r>
          </a:p>
          <a:p>
            <a:pPr marL="228600" indent="-228600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ClassNotFoundException</a:t>
            </a:r>
          </a:p>
          <a:p>
            <a:pPr marL="228600" indent="-228600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FileNotFoundException</a:t>
            </a:r>
          </a:p>
        </p:txBody>
      </p:sp>
      <p:sp>
        <p:nvSpPr>
          <p:cNvPr id="12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/>
          <a:p>
            <a:pPr defTabSz="859536">
              <a:defRPr b="1" sz="30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Unchecked </a:t>
            </a:r>
            <a:r>
              <a:t>и </a:t>
            </a:r>
            <a:r>
              <a:t>checked exception</a:t>
            </a:r>
          </a:p>
        </p:txBody>
      </p:sp>
      <p:sp>
        <p:nvSpPr>
          <p:cNvPr id="129" name="Rectangle 5"/>
          <p:cNvSpPr txBox="1"/>
          <p:nvPr/>
        </p:nvSpPr>
        <p:spPr>
          <a:xfrm>
            <a:off x="512444" y="381000"/>
            <a:ext cx="82830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30" name="Rectangle 8"/>
          <p:cNvSpPr txBox="1"/>
          <p:nvPr/>
        </p:nvSpPr>
        <p:spPr>
          <a:xfrm>
            <a:off x="512443" y="2098675"/>
            <a:ext cx="10986136" cy="274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Все исключительные ситуации можно разбить на две группы непроверяемые (unchecked exception) и проверяемые (checked exception - которые требуют обработки)</a:t>
            </a: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 </a:t>
            </a:r>
            <a:r>
              <a:rPr b="1"/>
              <a:t>unchecked exception</a:t>
            </a:r>
            <a:r>
              <a:t> относятся потомки: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Runtime Exception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Error</a:t>
            </a: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 </a:t>
            </a:r>
            <a:r>
              <a:rPr b="1"/>
              <a:t>checked exception</a:t>
            </a:r>
            <a:r>
              <a:t> все остальные.</a:t>
            </a:r>
          </a:p>
        </p:txBody>
      </p:sp>
      <p:sp>
        <p:nvSpPr>
          <p:cNvPr id="13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Throw, throws</a:t>
            </a:r>
          </a:p>
        </p:txBody>
      </p:sp>
      <p:sp>
        <p:nvSpPr>
          <p:cNvPr id="134" name="Rectangle 5"/>
          <p:cNvSpPr txBox="1"/>
          <p:nvPr/>
        </p:nvSpPr>
        <p:spPr>
          <a:xfrm>
            <a:off x="512444" y="381000"/>
            <a:ext cx="82830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Исключения</a:t>
            </a:r>
          </a:p>
        </p:txBody>
      </p:sp>
      <p:sp>
        <p:nvSpPr>
          <p:cNvPr id="13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6" name="Rectangle 2"/>
          <p:cNvSpPr/>
          <p:nvPr/>
        </p:nvSpPr>
        <p:spPr>
          <a:xfrm>
            <a:off x="1657302" y="2129753"/>
            <a:ext cx="7985086" cy="435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Method1()…"/>
          <p:cNvSpPr txBox="1"/>
          <p:nvPr/>
        </p:nvSpPr>
        <p:spPr>
          <a:xfrm>
            <a:off x="6441725" y="2676350"/>
            <a:ext cx="2512339" cy="2954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defTabSz="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/>
            </a:pPr>
            <a:r>
              <a:t>Method1()</a:t>
            </a:r>
          </a:p>
          <a:p>
            <a:pPr defTabSz="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/>
            </a:pPr>
          </a:p>
          <a:p>
            <a:pPr defTabSz="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/>
            </a:pPr>
          </a:p>
          <a:p>
            <a:pPr defTabSz="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/>
            </a:pPr>
            <a:r>
              <a:t>Method2()</a:t>
            </a:r>
          </a:p>
          <a:p>
            <a:pPr defTabSz="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/>
            </a:pPr>
          </a:p>
          <a:p>
            <a:pPr defTabSz="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/>
            </a:pPr>
          </a:p>
          <a:p>
            <a:pPr defTabSz="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/>
            </a:pPr>
            <a:r>
              <a:t>Method3()</a:t>
            </a:r>
          </a:p>
        </p:txBody>
      </p:sp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649" y="5471025"/>
            <a:ext cx="2110658" cy="733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33991" y="4404056"/>
            <a:ext cx="2123974" cy="733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38992" y="3336175"/>
            <a:ext cx="2113972" cy="733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40649" y="2269206"/>
            <a:ext cx="2110658" cy="733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"/>
          <p:cNvGrpSpPr/>
          <p:nvPr/>
        </p:nvGrpSpPr>
        <p:grpSpPr>
          <a:xfrm>
            <a:off x="5405528" y="2418342"/>
            <a:ext cx="488635" cy="975099"/>
            <a:chOff x="0" y="0"/>
            <a:chExt cx="488633" cy="975098"/>
          </a:xfrm>
        </p:grpSpPr>
        <p:sp>
          <p:nvSpPr>
            <p:cNvPr id="142" name="Shape"/>
            <p:cNvSpPr/>
            <p:nvPr/>
          </p:nvSpPr>
          <p:spPr>
            <a:xfrm>
              <a:off x="0" y="0"/>
              <a:ext cx="486353" cy="975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3994"/>
                    <a:pt x="21600" y="8922"/>
                  </a:cubicBezTo>
                  <a:lnTo>
                    <a:pt x="21600" y="11616"/>
                  </a:lnTo>
                  <a:cubicBezTo>
                    <a:pt x="21600" y="15684"/>
                    <a:pt x="14937" y="19237"/>
                    <a:pt x="5400" y="20254"/>
                  </a:cubicBezTo>
                  <a:lnTo>
                    <a:pt x="5400" y="21600"/>
                  </a:lnTo>
                  <a:lnTo>
                    <a:pt x="0" y="19191"/>
                  </a:lnTo>
                  <a:lnTo>
                    <a:pt x="5400" y="16213"/>
                  </a:lnTo>
                  <a:lnTo>
                    <a:pt x="5400" y="17560"/>
                  </a:lnTo>
                  <a:cubicBezTo>
                    <a:pt x="13771" y="16667"/>
                    <a:pt x="20046" y="13799"/>
                    <a:pt x="21352" y="10269"/>
                  </a:cubicBezTo>
                  <a:lnTo>
                    <a:pt x="21353" y="10269"/>
                  </a:lnTo>
                  <a:cubicBezTo>
                    <a:pt x="19742" y="5912"/>
                    <a:pt x="10671" y="2694"/>
                    <a:pt x="0" y="2694"/>
                  </a:cubicBezTo>
                  <a:close/>
                </a:path>
              </a:pathLst>
            </a:custGeom>
            <a:solidFill>
              <a:srgbClr val="1CADE4"/>
            </a:solidFill>
            <a:ln w="15840" cap="sq">
              <a:solidFill>
                <a:srgbClr val="117EA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Shape"/>
            <p:cNvSpPr/>
            <p:nvPr/>
          </p:nvSpPr>
          <p:spPr>
            <a:xfrm>
              <a:off x="0" y="0"/>
              <a:ext cx="486353" cy="5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7428"/>
                    <a:pt x="21600" y="16590"/>
                  </a:cubicBezTo>
                  <a:lnTo>
                    <a:pt x="21600" y="21600"/>
                  </a:lnTo>
                  <a:cubicBezTo>
                    <a:pt x="21600" y="12437"/>
                    <a:pt x="11929" y="5010"/>
                    <a:pt x="0" y="5010"/>
                  </a:cubicBezTo>
                  <a:close/>
                </a:path>
              </a:pathLst>
            </a:custGeom>
            <a:solidFill>
              <a:srgbClr val="168A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478501" y="463581"/>
              <a:ext cx="10133" cy="60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4369"/>
                    <a:pt x="14379" y="7148"/>
                    <a:pt x="0" y="0"/>
                  </a:cubicBezTo>
                </a:path>
              </a:pathLst>
            </a:custGeom>
            <a:noFill/>
            <a:ln w="15840" cap="sq">
              <a:solidFill>
                <a:srgbClr val="117EA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5405528" y="4913684"/>
            <a:ext cx="488635" cy="1144621"/>
            <a:chOff x="0" y="0"/>
            <a:chExt cx="488633" cy="1144620"/>
          </a:xfrm>
        </p:grpSpPr>
        <p:sp>
          <p:nvSpPr>
            <p:cNvPr id="146" name="Shape"/>
            <p:cNvSpPr/>
            <p:nvPr/>
          </p:nvSpPr>
          <p:spPr>
            <a:xfrm>
              <a:off x="0" y="0"/>
              <a:ext cx="484815" cy="114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4133"/>
                    <a:pt x="21600" y="9231"/>
                  </a:cubicBezTo>
                  <a:lnTo>
                    <a:pt x="21600" y="11519"/>
                  </a:lnTo>
                  <a:cubicBezTo>
                    <a:pt x="21600" y="15728"/>
                    <a:pt x="14937" y="19404"/>
                    <a:pt x="5400" y="20457"/>
                  </a:cubicBezTo>
                  <a:lnTo>
                    <a:pt x="5400" y="21600"/>
                  </a:lnTo>
                  <a:lnTo>
                    <a:pt x="0" y="19606"/>
                  </a:lnTo>
                  <a:lnTo>
                    <a:pt x="5400" y="17026"/>
                  </a:lnTo>
                  <a:lnTo>
                    <a:pt x="5400" y="18169"/>
                  </a:lnTo>
                  <a:cubicBezTo>
                    <a:pt x="13979" y="17222"/>
                    <a:pt x="20336" y="14132"/>
                    <a:pt x="21434" y="10375"/>
                  </a:cubicBezTo>
                  <a:lnTo>
                    <a:pt x="21434" y="10375"/>
                  </a:lnTo>
                  <a:cubicBezTo>
                    <a:pt x="20084" y="5755"/>
                    <a:pt x="10894" y="2288"/>
                    <a:pt x="0" y="2288"/>
                  </a:cubicBezTo>
                  <a:close/>
                </a:path>
              </a:pathLst>
            </a:custGeom>
            <a:solidFill>
              <a:srgbClr val="1CADE4"/>
            </a:solidFill>
            <a:ln w="15840" cap="sq">
              <a:solidFill>
                <a:srgbClr val="117EA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Shape"/>
            <p:cNvSpPr/>
            <p:nvPr/>
          </p:nvSpPr>
          <p:spPr>
            <a:xfrm>
              <a:off x="0" y="0"/>
              <a:ext cx="484815" cy="61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7750"/>
                    <a:pt x="21600" y="17310"/>
                  </a:cubicBezTo>
                  <a:lnTo>
                    <a:pt x="21600" y="21600"/>
                  </a:lnTo>
                  <a:cubicBezTo>
                    <a:pt x="21600" y="12040"/>
                    <a:pt x="11929" y="4290"/>
                    <a:pt x="0" y="4290"/>
                  </a:cubicBezTo>
                  <a:close/>
                </a:path>
              </a:pathLst>
            </a:custGeom>
            <a:solidFill>
              <a:srgbClr val="168A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477259" y="549780"/>
              <a:ext cx="11375" cy="6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4379"/>
                    <a:pt x="14386" y="7165"/>
                    <a:pt x="0" y="0"/>
                  </a:cubicBezTo>
                </a:path>
              </a:pathLst>
            </a:custGeom>
            <a:noFill/>
            <a:ln w="15840" cap="sq">
              <a:solidFill>
                <a:srgbClr val="117EA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5405528" y="3571290"/>
            <a:ext cx="488635" cy="1164545"/>
            <a:chOff x="0" y="0"/>
            <a:chExt cx="488633" cy="1164543"/>
          </a:xfrm>
        </p:grpSpPr>
        <p:sp>
          <p:nvSpPr>
            <p:cNvPr id="150" name="Shape"/>
            <p:cNvSpPr/>
            <p:nvPr/>
          </p:nvSpPr>
          <p:spPr>
            <a:xfrm>
              <a:off x="0" y="0"/>
              <a:ext cx="484804" cy="1164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4146"/>
                    <a:pt x="21600" y="9261"/>
                  </a:cubicBezTo>
                  <a:lnTo>
                    <a:pt x="21600" y="11509"/>
                  </a:lnTo>
                  <a:cubicBezTo>
                    <a:pt x="21600" y="15732"/>
                    <a:pt x="14937" y="19420"/>
                    <a:pt x="5400" y="20476"/>
                  </a:cubicBezTo>
                  <a:lnTo>
                    <a:pt x="5400" y="21600"/>
                  </a:lnTo>
                  <a:lnTo>
                    <a:pt x="0" y="19646"/>
                  </a:lnTo>
                  <a:lnTo>
                    <a:pt x="5400" y="17104"/>
                  </a:lnTo>
                  <a:lnTo>
                    <a:pt x="5400" y="18228"/>
                  </a:lnTo>
                  <a:cubicBezTo>
                    <a:pt x="13998" y="17276"/>
                    <a:pt x="20362" y="14165"/>
                    <a:pt x="21440" y="10385"/>
                  </a:cubicBezTo>
                  <a:lnTo>
                    <a:pt x="21440" y="10385"/>
                  </a:lnTo>
                  <a:cubicBezTo>
                    <a:pt x="20116" y="5740"/>
                    <a:pt x="10916" y="2248"/>
                    <a:pt x="0" y="2248"/>
                  </a:cubicBezTo>
                  <a:close/>
                </a:path>
              </a:pathLst>
            </a:custGeom>
            <a:solidFill>
              <a:srgbClr val="1CADE4"/>
            </a:solidFill>
            <a:ln w="15840" cap="sq">
              <a:solidFill>
                <a:srgbClr val="117EA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Shape"/>
            <p:cNvSpPr/>
            <p:nvPr/>
          </p:nvSpPr>
          <p:spPr>
            <a:xfrm>
              <a:off x="0" y="0"/>
              <a:ext cx="484804" cy="62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7782"/>
                    <a:pt x="21600" y="17381"/>
                  </a:cubicBezTo>
                  <a:lnTo>
                    <a:pt x="21600" y="21600"/>
                  </a:lnTo>
                  <a:cubicBezTo>
                    <a:pt x="21600" y="12001"/>
                    <a:pt x="11929" y="4219"/>
                    <a:pt x="0" y="4219"/>
                  </a:cubicBezTo>
                  <a:close/>
                </a:path>
              </a:pathLst>
            </a:custGeom>
            <a:solidFill>
              <a:srgbClr val="168A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477391" y="559919"/>
              <a:ext cx="11243" cy="6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4380"/>
                    <a:pt x="14387" y="7167"/>
                    <a:pt x="0" y="0"/>
                  </a:cubicBezTo>
                </a:path>
              </a:pathLst>
            </a:custGeom>
            <a:noFill/>
            <a:ln w="15840" cap="sq">
              <a:solidFill>
                <a:srgbClr val="117EA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4"/>
      <p:bldP build="whole" bldLvl="1" animBg="1" rev="0" advAuto="0" spid="149" grpId="7"/>
      <p:bldP build="whole" bldLvl="1" animBg="1" rev="0" advAuto="0" spid="153" grpId="6"/>
      <p:bldP build="whole" bldLvl="1" animBg="1" rev="0" advAuto="0" spid="141" grpId="1"/>
      <p:bldP build="whole" bldLvl="1" animBg="1" rev="0" advAuto="0" spid="145" grpId="2"/>
      <p:bldP build="whole" bldLvl="1" animBg="1" rev="0" advAuto="0" spid="140" grpId="3"/>
      <p:bldP build="whole" bldLvl="1" animBg="1" rev="0" advAuto="0" spid="139" grpId="5"/>
      <p:bldP build="whole" bldLvl="1" animBg="1" rev="0" advAuto="0" spid="138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