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74" r:id="rId17"/>
    <p:sldId id="269" r:id="rId18"/>
    <p:sldId id="270" r:id="rId19"/>
    <p:sldId id="271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B670629-0D09-4F35-A7A1-0B2818F88C2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67"/>
            <p14:sldId id="268"/>
            <p14:sldId id="274"/>
            <p14:sldId id="269"/>
            <p14:sldId id="270"/>
            <p14:sldId id="271"/>
            <p14:sldId id="275"/>
            <p14:sldId id="276"/>
            <p14:sldId id="277"/>
          </p14:sldIdLst>
        </p14:section>
      </p14:section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8vU028JcLr86ehFkG8Ei3q8mm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A6E09-1119-4949-A217-97740DFFD133}">
  <a:tblStyle styleId="{30BA6E09-1119-4949-A217-97740DFFD13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8/docs/api/java.base/java/util/concurrent/package-summar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subTitle" idx="4294967295"/>
          </p:nvPr>
        </p:nvSpPr>
        <p:spPr>
          <a:xfrm>
            <a:off x="451659" y="2907924"/>
            <a:ext cx="10200619" cy="104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50" name="Google Shape;50;p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Синхронизация методов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25" name="Google Shape;125;p11"/>
          <p:cNvSpPr txBox="1"/>
          <p:nvPr/>
        </p:nvSpPr>
        <p:spPr>
          <a:xfrm>
            <a:off x="512443" y="2137298"/>
            <a:ext cx="10986136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После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вызова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synchronized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приобретает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монитор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(lock) на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все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метода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возвращает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монитор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после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завершения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метода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даже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метод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выбросил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исключение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</p:txBody>
      </p:sp>
      <p:sp>
        <p:nvSpPr>
          <p:cNvPr id="126" name="Google Shape;126;p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532702" y="2764475"/>
            <a:ext cx="10103784" cy="10719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768921" y="2949932"/>
            <a:ext cx="9036891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synchronized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addMoneyToATM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(Money money)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1" u="none" strike="noStrike" cap="non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308918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Синхронизация блоков</a:t>
            </a:r>
            <a:endParaRPr/>
          </a:p>
        </p:txBody>
      </p:sp>
      <p:sp>
        <p:nvSpPr>
          <p:cNvPr id="134" name="Google Shape;134;p12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35" name="Google Shape;135;p12"/>
          <p:cNvSpPr txBox="1"/>
          <p:nvPr/>
        </p:nvSpPr>
        <p:spPr>
          <a:xfrm>
            <a:off x="512443" y="2137298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отличии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от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метода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блоке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приобретает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монитор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(lock)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только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указанный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круглых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скобках</a:t>
            </a:r>
            <a:endParaRPr dirty="0"/>
          </a:p>
        </p:txBody>
      </p:sp>
      <p:sp>
        <p:nvSpPr>
          <p:cNvPr id="136" name="Google Shape;136;p1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487669" y="2683132"/>
            <a:ext cx="10103783" cy="1681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723888" y="2868589"/>
            <a:ext cx="9036890" cy="131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ATM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atm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ATM();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synchronized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atm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1" u="none" strike="noStrike" cap="non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ADBF-48B9-A2D0-2077-5045213B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28345"/>
            <a:ext cx="2304495" cy="67356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Priority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F311D0-8D94-ED75-7CCF-4DB359663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3093" y="701907"/>
            <a:ext cx="10968067" cy="224676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В Java каждый поток имеет приоритет, который влияет на решение планировщика потоков о том,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какой поток следует выполнять. Приоритет задается целым числом в диапазоне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от 1 до 10, где 1 - самый низкий приоритет, 10 - самый высокий приоритет.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По умолчанию, когда вы создаете новый поток, ему устанавливается приоритет,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равный приоритету потока-родителя. Например, чтобы установить приоритет потока,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вы можете использовать метод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setPriority(int priority)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класса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EE67D4-1002-42D3-3678-B11C25FE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93" y="2997855"/>
            <a:ext cx="10782671" cy="40011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1pPr>
            <a:lvl2pPr marL="457200" marR="0" lvl="1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2pPr>
            <a:lvl3pPr marL="914400" marR="0" lvl="2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3pPr>
            <a:lvl4pPr marL="1371600" marR="0" lvl="3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4pPr>
            <a:lvl5pPr marL="1828800" marR="0" lvl="4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5pPr>
            <a:lvl6pPr marL="2286000" marR="0" lvl="5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6pPr>
            <a:lvl7pPr marL="2743200" marR="0" lvl="6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7pPr>
            <a:lvl8pPr marL="3200400" marR="0" lvl="7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8pPr>
            <a:lvl9pPr marL="3657600" marR="0" lvl="8" indent="-3429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0" i="0" dirty="0">
                <a:solidFill>
                  <a:srgbClr val="FFC000"/>
                </a:solidFill>
                <a:effectLst/>
                <a:latin typeface="Söhne"/>
              </a:rPr>
              <a:t>!!! </a:t>
            </a:r>
            <a:r>
              <a:rPr lang="ru-RU" sz="2000" b="0" i="0" dirty="0">
                <a:solidFill>
                  <a:srgbClr val="FFC000"/>
                </a:solidFill>
                <a:effectLst/>
                <a:latin typeface="Söhne"/>
              </a:rPr>
              <a:t>приоритеты потоков не всегда гарантируют точное выполнение в порядке их приоритетов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Söhne"/>
              </a:rPr>
              <a:t> !!!</a:t>
            </a:r>
            <a:endParaRPr lang="en-US" altLang="en-US" sz="20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106C4-4609-CB68-C5D0-B0F6664C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" y="3460035"/>
            <a:ext cx="5678010" cy="32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A8E4-80C5-A701-B447-31B824A5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9109" cy="59936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Метод yield()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2B3DD2-7A54-0329-FE1F-FB5ED97E9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3962"/>
            <a:ext cx="1088471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Каждому потоку выделяется небольшой отрезок процессорного времени, называемый квантом.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Когда это время истекает – процессор переключается на другой поток и начинает выполнять его.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Вызов метода 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Thread.yield() 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позволяет досрочно </a:t>
            </a:r>
            <a:r>
              <a:rPr kumimoji="0" lang="ru-RU" altLang="en-US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завершить квант времени 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текущего потока: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переключает процессор на следующий поток.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DBFAB5-1EA8-070D-98DB-C750F176B388}"/>
              </a:ext>
            </a:extLst>
          </p:cNvPr>
          <p:cNvSpPr txBox="1">
            <a:spLocks/>
          </p:cNvSpPr>
          <p:nvPr/>
        </p:nvSpPr>
        <p:spPr>
          <a:xfrm>
            <a:off x="754930" y="3287190"/>
            <a:ext cx="3929109" cy="59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Метод sleep()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4491498-1825-3F48-F614-500627F18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57168"/>
            <a:ext cx="10055958" cy="163121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Цель метода – </a:t>
            </a:r>
            <a:r>
              <a:rPr kumimoji="0" lang="ru-RU" altLang="en-US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усыпить поток на некоторое время.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Часто используется в дочерних тредах, когда нужно делать какое-то действие постоянно, 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но не слишком часто.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kumimoji="0" lang="ru-RU" altLang="en-US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Поток в состоянии сна можно прервать.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20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Thread.sleep(2000); </a:t>
            </a:r>
            <a:r>
              <a:rPr kumimoji="0" lang="ru-RU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// пауза на 2 секунды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5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308918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Метод join</a:t>
            </a:r>
            <a:endParaRPr dirty="0"/>
          </a:p>
        </p:txBody>
      </p:sp>
      <p:sp>
        <p:nvSpPr>
          <p:cNvPr id="144" name="Google Shape;144;p13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45" name="Google Shape;145;p13"/>
          <p:cNvSpPr txBox="1"/>
          <p:nvPr/>
        </p:nvSpPr>
        <p:spPr>
          <a:xfrm>
            <a:off x="512443" y="2137298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join()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позволяет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одному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потоку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ожидать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другого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</a:t>
            </a:r>
            <a:endParaRPr dirty="0"/>
          </a:p>
        </p:txBody>
      </p:sp>
      <p:sp>
        <p:nvSpPr>
          <p:cNvPr id="146" name="Google Shape;146;p1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8910" y="2790223"/>
            <a:ext cx="6553201" cy="37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6015564" y="1451148"/>
            <a:ext cx="6308917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Модификатор Volatile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54" name="Google Shape;154;p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68" y="1557161"/>
            <a:ext cx="5635073" cy="43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5973403" y="2137298"/>
            <a:ext cx="5525176" cy="105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Модификатор </a:t>
            </a:r>
            <a:r>
              <a:rPr lang="en-US"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volatile</a:t>
            </a: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(изменчивый) — указывает, что переменная может изменяться несколькими потоками и обеспечивает синхронизированный доступ к полям объекта без использования блокировки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E570-5D8E-3378-11AD-A76D6142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5262" y="238070"/>
            <a:ext cx="5906176" cy="365811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При взаимодействии с 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переменной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каждый поток хранит ее 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значение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в своем 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стеке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Может возникнуть ситуация, что один поток изменит значение общей переменной, а второй поток будет продолжать работать с ее 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старым значением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из своего 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кэша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2ABDE-FEC1-AB52-1CEE-14398038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0" y="238071"/>
            <a:ext cx="4267796" cy="365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E39B-BDC3-FAE1-CF9B-CD4AE36DB98D}"/>
              </a:ext>
            </a:extLst>
          </p:cNvPr>
          <p:cNvSpPr txBox="1"/>
          <p:nvPr/>
        </p:nvSpPr>
        <p:spPr>
          <a:xfrm>
            <a:off x="945037" y="4858518"/>
            <a:ext cx="10536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1)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Операции чтения и записи 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-apple-system"/>
              </a:rPr>
              <a:t>volatile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 переменной являются 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-apple-system"/>
              </a:rPr>
              <a:t>атомарными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2)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Переменная не будет помещаться в 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-apple-system"/>
              </a:rPr>
              <a:t>кэш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: результат записи значения в 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-apple-system"/>
              </a:rPr>
              <a:t>volatile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 переменную одним потоком будет 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-apple-system"/>
              </a:rPr>
              <a:t>виден всем другим потокам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-apple-system"/>
              </a:rPr>
              <a:t>, которые используют эту переменную для чтения.</a:t>
            </a:r>
          </a:p>
        </p:txBody>
      </p:sp>
    </p:spTree>
    <p:extLst>
      <p:ext uri="{BB962C8B-B14F-4D97-AF65-F5344CB8AC3E}">
        <p14:creationId xmlns:p14="http://schemas.microsoft.com/office/powerpoint/2010/main" val="38669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308918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6"/>
              <a:buFont typeface="Arimo"/>
              <a:buNone/>
            </a:pPr>
            <a:r>
              <a:rPr lang="en-US" sz="2976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Взаимная блокировка(Deadlock)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512443" y="2137298"/>
            <a:ext cx="10986136" cy="322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Необходимые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возникновения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тупиковых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ситуаций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взаимоисключения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—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требуют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предоставления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права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монопольного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управления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ресурсами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которые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предоставляются</a:t>
            </a:r>
            <a:endParaRPr dirty="0"/>
          </a:p>
          <a:p>
            <a:pPr marL="160421" marR="0" lvl="0" indent="-58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ожидания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ресурсов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—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удерживают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выделенные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же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время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ожидают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выделения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дополнительных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ресурсов</a:t>
            </a:r>
            <a:endParaRPr dirty="0"/>
          </a:p>
          <a:p>
            <a:pPr marL="160421" marR="0" lvl="0" indent="-58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Условия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неперераспределенности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—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нельзя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отобрать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у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удерживающего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пока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будут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использованы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завершения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работы</a:t>
            </a:r>
            <a:endParaRPr dirty="0"/>
          </a:p>
          <a:p>
            <a:pPr marL="160421" marR="0" lvl="0" indent="-58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кругового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ожидания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—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существует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кольцевая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цепь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процессов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которой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каждый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удерживает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один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более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ресурсов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требующихся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следующему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процессу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цепи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308918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6"/>
              <a:buFont typeface="Arimo"/>
              <a:buNone/>
            </a:pPr>
            <a:r>
              <a:rPr lang="en-US" sz="2976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Взаимная блокировка(Deadlock)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71" name="Google Shape;171;p1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6" descr="ZEip_IW3xCp_dQPXHrgQ1fr5AzDpSnx0LSjQZBnV3pFUdSU4NYrnXMWcPniSt8Z9qvBiErPU7ozBho0njjiff0iAnhePlTB6s178Wr2jsBX6baglP9l1QWTJKDgxha_qDm2WmEKsNx6wL4isN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1848" y="2303052"/>
            <a:ext cx="6928304" cy="42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87692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Взаимная блокировка(Deadlock)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79" name="Google Shape;179;p1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84200" y="2078038"/>
            <a:ext cx="1010378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820419" y="2263495"/>
            <a:ext cx="9036890" cy="37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method1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synchronized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1" u="none" strike="noStrike" cap="non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-US" sz="1300" b="0" i="0" u="none" strike="noStrike" cap="non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"Aquired lock on String.class object"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synchronized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1" u="none" strike="noStrike" cap="non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-US" sz="1300" b="0" i="0" u="none" strike="noStrike" cap="non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"Aquired lock on Integer.class object"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method2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synchronized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1" u="none" strike="noStrike" cap="non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-US" sz="1300" b="0" i="0" u="none" strike="noStrike" cap="non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"Aquired lock on Integer.class object"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synchronized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1" u="none" strike="noStrike" cap="non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-US" sz="1300" b="0" i="0" u="none" strike="noStrike" cap="non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"Aquired lock on String.class object"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Рассматриваемые вопросы</a:t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57" name="Google Shape;57;p3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такое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методы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wait() и join()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Синхронизация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потоков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Модификатор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volatile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DeadLock</a:t>
            </a:r>
            <a:endParaRPr dirty="0"/>
          </a:p>
        </p:txBody>
      </p:sp>
      <p:sp>
        <p:nvSpPr>
          <p:cNvPr id="58" name="Google Shape;58;p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C47A-3F97-E026-FD6E-3568D658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Пакет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java.util.concurrent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CD4EC3-7B98-C4B3-8E64-79F186438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13834"/>
            <a:ext cx="9983772" cy="4867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031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Классы и интерфейсы пакета java.util.concurrent объединены в несколько групп по функциональному признаку: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Collections 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– набор более эффективно работающих в многопоточной среде коллекций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нежели стандартные универсальные коллекции из java.util пакета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Synchronizers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– объекты синхронизации, позволяющие управлять и/или ограничивать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работу нескольких потоков.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Atomic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– набор атомарных классов, позволяющих использовать принцип действия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механизма оптимистической блокировки для выполнения атомарных операций.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Queues 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– объекты создания блокирующих и неблокирующих очередей с поддержкой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многопоточности.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Locks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– механизмы синхронизации потоков, альтернативы базовым synchronized, wait,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notify, notifyAll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Executors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– механизмы создания пулов потоков и планирования работы асинхронных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задач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7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014-2C23-E95E-6D65-CEB8D7A0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157736"/>
            <a:ext cx="3187045" cy="407872"/>
          </a:xfrm>
        </p:spPr>
        <p:txBody>
          <a:bodyPr>
            <a:normAutofit fontScale="90000"/>
          </a:bodyPr>
          <a:lstStyle/>
          <a:p>
            <a:r>
              <a:rPr kumimoji="0" lang="ru-RU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551A21-5FB6-576B-D810-906CB2BE7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3932" y="736829"/>
            <a:ext cx="9329477" cy="5755937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ConcurrentHashMap: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Это альтернатива HashMap с поддержкой многопоточности. Она предоставляет высокую производительность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 параллельных операциях чтения и обеспечивает безопасность в отношении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ConcurrentSkipListMap и ConcurrentSkipListSet: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Эти коллекции реализуют сбалансированный пропускной список (skip list) и могут использоваться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 многопоточных сценариях. Они предоставляют аналоги TreeMap и TreeSet.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CopyOnWriteArrayList и CopyOnWriteArraySet: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Эти коллекции предоставляют безопасные для чтения версии ArrayList и HashSet.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Они копируют элементы при каждом изменении, что делает их идеальными для сценариев,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где частые операции чтения преобладают над операциями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BlockingQueue: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Это интерфейс, предоставляющий методы для работы с блокирующими очередями,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такими как LinkedBlockingQueue, ArrayBlockingQueue, и другие. Он часто используется для организации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обмена данными между потоками.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ConcurrentLinkedQueue: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Это неблокирующая реализация очереди, которая обеспечивает высокую производительность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 одновременном доступе нескольких потоков.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ConcurrentLinkedDeque: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Подобно ConcurrentLinkedQueue, но реализует двунаправленную очередь.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6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527-124A-0C75-6950-250D0D24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89"/>
            <a:ext cx="3507557" cy="539848"/>
          </a:xfrm>
        </p:spPr>
        <p:txBody>
          <a:bodyPr>
            <a:normAutofit fontScale="90000"/>
          </a:bodyPr>
          <a:lstStyle/>
          <a:p>
            <a:r>
              <a:rPr kumimoji="0" lang="ru-RU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Synchronizers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BFEFBC-E576-0B5E-50D1-8C268C71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3" y="848346"/>
            <a:ext cx="11880917" cy="572515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CountDownLatch: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CountDownLatch позволяет одному или нескольким потокам ждать, пока другие потоки выполняют определенное количество операций. Он работает по принципу уменьшения счетчика до нуля.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CyclicBarrier: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CyclicBarrier позволяет группе потоков согласованно дождаться друг друга в определенной точке выполнения. Когда все потоки достигают барьера, выполняется заданное действие.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Semaphore: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Semaphore - это синхронизатор, который контролирует доступ к ресурсам, ограничивая количество потоков, которым разрешено одновременно выполнять определенную часть кода.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Exchanger: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Exchanger позволяет двум потокам обмениваться данными в определенной точке выполнения. Каждый поток ожидает, пока другой поток не прибудет к точке обмена, и затем происходит обмен данными.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Phaser обеспечивает более сложную форму согласованности потоков, позволяя им регистрироваться и согласованно выполняться в различных фазах выполнения.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2289D-E5F5-3F31-D4C6-822ADE9D3A69}"/>
              </a:ext>
            </a:extLst>
          </p:cNvPr>
          <p:cNvSpPr txBox="1"/>
          <p:nvPr/>
        </p:nvSpPr>
        <p:spPr>
          <a:xfrm>
            <a:off x="7635711" y="6173395"/>
            <a:ext cx="4374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https://habr.com/ru/articles/277669/</a:t>
            </a:r>
          </a:p>
        </p:txBody>
      </p:sp>
    </p:spTree>
    <p:extLst>
      <p:ext uri="{BB962C8B-B14F-4D97-AF65-F5344CB8AC3E}">
        <p14:creationId xmlns:p14="http://schemas.microsoft.com/office/powerpoint/2010/main" val="210408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Что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такое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поток,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процесс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  <a:endParaRPr dirty="0"/>
          </a:p>
        </p:txBody>
      </p:sp>
      <p:sp>
        <p:nvSpPr>
          <p:cNvPr id="64" name="Google Shape;64;p4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65" name="Google Shape;65;p4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(process)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который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создается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операционной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когда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пользователь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запускает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приложение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Процессу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выделяется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отдельное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адресное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пространство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причем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пространство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физически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недоступно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других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процессов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может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работать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файлами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каналами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связи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локальной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глобальной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сети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каждого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операционная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один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главный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 (thread), который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является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выполняющихся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очереди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команд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центрального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процессора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необходимости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главный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может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создавать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другие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пользуясь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программным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операционной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Все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созданные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выполняются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адресном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пространстве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имеют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доступ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ресурсам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процесса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Однако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имеет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никакого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доступа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ресурсам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другого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процесса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так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они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работают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разных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адресных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пространствах</a:t>
            </a:r>
            <a:endParaRPr dirty="0"/>
          </a:p>
        </p:txBody>
      </p:sp>
      <p:sp>
        <p:nvSpPr>
          <p:cNvPr id="66" name="Google Shape;66;p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Создание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потоков</a:t>
            </a:r>
            <a:endParaRPr dirty="0"/>
          </a:p>
        </p:txBody>
      </p:sp>
      <p:sp>
        <p:nvSpPr>
          <p:cNvPr id="72" name="Google Shape;72;p5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73" name="Google Shape;73;p5"/>
          <p:cNvSpPr txBox="1"/>
          <p:nvPr/>
        </p:nvSpPr>
        <p:spPr>
          <a:xfrm>
            <a:off x="512443" y="2137298"/>
            <a:ext cx="10986136" cy="129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Существует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два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способа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потоков: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от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Thread и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переопределение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метода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run().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Реализация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Runnable и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 на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основе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этой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реализации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74" name="Google Shape;74;p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87692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Создание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потоков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через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Thread</a:t>
            </a:r>
            <a:endParaRPr dirty="0"/>
          </a:p>
        </p:txBody>
      </p:sp>
      <p:sp>
        <p:nvSpPr>
          <p:cNvPr id="80" name="Google Shape;80;p6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81" name="Google Shape;81;p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584200" y="2078038"/>
            <a:ext cx="10103783" cy="2900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820419" y="2263495"/>
            <a:ext cx="9036890" cy="25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HelloThread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1" u="none" strike="noStrike" cap="non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-US" sz="1300" b="0" i="0" u="none" strike="noStrike" cap="non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"Hello from new thread!"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Main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HelloThread helloThread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HelloThread();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helloThread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.start();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883901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Создание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потоков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через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89" name="Google Shape;89;p7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90" name="Google Shape;90;p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654050" y="2033783"/>
            <a:ext cx="10019844" cy="3395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820419" y="2263495"/>
            <a:ext cx="9687106" cy="2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HelloRunnable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implements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Runnable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300" b="0" i="1" u="none" strike="noStrike" cap="non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-US" sz="1300" b="0" i="0" u="none" strike="noStrike" cap="non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"Hello from new thread!"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Main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HelloRunnable helloRunnable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HelloRunnable();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 thread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Thread(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helloRunnable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Свойства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потока</a:t>
            </a:r>
            <a:endParaRPr dirty="0"/>
          </a:p>
        </p:txBody>
      </p:sp>
      <p:sp>
        <p:nvSpPr>
          <p:cNvPr id="98" name="Google Shape;98;p8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99" name="Google Shape;99;p8"/>
          <p:cNvSpPr txBox="1"/>
          <p:nvPr/>
        </p:nvSpPr>
        <p:spPr>
          <a:xfrm>
            <a:off x="512443" y="2137298"/>
            <a:ext cx="10986136" cy="226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Основные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свойства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идентификатор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поток-демон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priority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– приоритет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Свойства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могут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изменяться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после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запуска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100" name="Google Shape;100;p8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 descr="Picture 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816" y="3865543"/>
            <a:ext cx="730516" cy="72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Состояние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потоков</a:t>
            </a:r>
            <a:endParaRPr dirty="0"/>
          </a:p>
        </p:txBody>
      </p:sp>
      <p:sp>
        <p:nvSpPr>
          <p:cNvPr id="107" name="Google Shape;107;p9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08" name="Google Shape;108;p9"/>
          <p:cNvSpPr txBox="1"/>
          <p:nvPr/>
        </p:nvSpPr>
        <p:spPr>
          <a:xfrm>
            <a:off x="512443" y="2137298"/>
            <a:ext cx="10986136" cy="81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Состояние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потока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возвращается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методами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getState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isAlive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dirty="0"/>
          </a:p>
        </p:txBody>
      </p:sp>
      <p:sp>
        <p:nvSpPr>
          <p:cNvPr id="109" name="Google Shape;109;p9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9"/>
          <p:cNvGraphicFramePr/>
          <p:nvPr/>
        </p:nvGraphicFramePr>
        <p:xfrm>
          <a:off x="2796890" y="3475373"/>
          <a:ext cx="6417250" cy="2265680"/>
        </p:xfrm>
        <a:graphic>
          <a:graphicData uri="http://schemas.openxmlformats.org/drawingml/2006/table">
            <a:tbl>
              <a:tblPr firstRow="1" bandRow="1">
                <a:noFill/>
                <a:tableStyleId>{30BA6E09-1119-4949-A217-97740DFFD133}</a:tableStyleId>
              </a:tblPr>
              <a:tblGrid>
                <a:gridCol w="320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getState()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isAlive()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RUNNABLE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BLOCKED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WAITING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TIMED_WAITING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TERMINATED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Жизненный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цикл</a:t>
            </a:r>
            <a:r>
              <a:rPr lang="en-US" sz="320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потоков</a:t>
            </a:r>
            <a:endParaRPr dirty="0"/>
          </a:p>
        </p:txBody>
      </p:sp>
      <p:sp>
        <p:nvSpPr>
          <p:cNvPr id="116" name="Google Shape;116;p10"/>
          <p:cNvSpPr txBox="1"/>
          <p:nvPr/>
        </p:nvSpPr>
        <p:spPr>
          <a:xfrm>
            <a:off x="512444" y="381000"/>
            <a:ext cx="979674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«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Программирование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на Java» -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Класс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Thread и </a:t>
            </a:r>
            <a:r>
              <a:rPr lang="en-US" sz="1800" b="1" i="0" u="none" strike="noStrike" cap="none" dirty="0" err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интерфейс</a:t>
            </a:r>
            <a:r>
              <a:rPr lang="en-US" sz="1800" b="1" i="0" u="none" strike="noStrike" cap="none" dirty="0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 Runnable</a:t>
            </a:r>
            <a:endParaRPr dirty="0"/>
          </a:p>
        </p:txBody>
      </p:sp>
      <p:sp>
        <p:nvSpPr>
          <p:cNvPr id="117" name="Google Shape;117;p10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6765" y="2183006"/>
            <a:ext cx="6918470" cy="41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Widescreen</PresentationFormat>
  <Paragraphs>212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-apple-system</vt:lpstr>
      <vt:lpstr>Arimo</vt:lpstr>
      <vt:lpstr>Arial</vt:lpstr>
      <vt:lpstr>Söhne</vt:lpstr>
      <vt:lpstr>Courier</vt:lpstr>
      <vt:lpstr>Roboto</vt:lpstr>
      <vt:lpstr>Calibri</vt:lpstr>
      <vt:lpstr>Söhne Mono</vt:lpstr>
      <vt:lpstr>Helvetica Neue</vt:lpstr>
      <vt:lpstr>Office Theme</vt:lpstr>
      <vt:lpstr>PowerPoint Presentation</vt:lpstr>
      <vt:lpstr>Рассматриваемые вопросы</vt:lpstr>
      <vt:lpstr>Что такое поток, процесс?</vt:lpstr>
      <vt:lpstr>Создание потоков</vt:lpstr>
      <vt:lpstr>Создание потоков через класс Thread</vt:lpstr>
      <vt:lpstr>Создание потоков через интерфейс Runnable</vt:lpstr>
      <vt:lpstr>Свойства потока</vt:lpstr>
      <vt:lpstr>Состояние потоков</vt:lpstr>
      <vt:lpstr>Жизненный цикл потоков</vt:lpstr>
      <vt:lpstr>Синхронизация методов</vt:lpstr>
      <vt:lpstr>Синхронизация блоков</vt:lpstr>
      <vt:lpstr>Priority</vt:lpstr>
      <vt:lpstr>Метод yield()</vt:lpstr>
      <vt:lpstr>Метод join</vt:lpstr>
      <vt:lpstr>Модификатор Volatile</vt:lpstr>
      <vt:lpstr>PowerPoint Presentation</vt:lpstr>
      <vt:lpstr>Взаимная блокировка(Deadlock)</vt:lpstr>
      <vt:lpstr>Взаимная блокировка(Deadlock)</vt:lpstr>
      <vt:lpstr>Взаимная блокировка(Deadlock)</vt:lpstr>
      <vt:lpstr>Пакет java.util.concurrent</vt:lpstr>
      <vt:lpstr>Collections</vt:lpstr>
      <vt:lpstr>Synchronizers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Aliaksei Baryliuk</cp:lastModifiedBy>
  <cp:revision>1</cp:revision>
  <dcterms:modified xsi:type="dcterms:W3CDTF">2023-11-12T19:05:21Z</dcterms:modified>
</cp:coreProperties>
</file>