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11288682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66723" y="1438274"/>
            <a:ext cx="838236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Аннотация </a:t>
            </a:r>
            <a:r>
              <a:t>@Retention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4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0" name="Rectangle 2"/>
          <p:cNvSpPr/>
          <p:nvPr/>
        </p:nvSpPr>
        <p:spPr>
          <a:xfrm>
            <a:off x="641187" y="4141150"/>
            <a:ext cx="9524085" cy="1884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extBox 3"/>
          <p:cNvSpPr txBox="1"/>
          <p:nvPr/>
        </p:nvSpPr>
        <p:spPr>
          <a:xfrm>
            <a:off x="877406" y="4326608"/>
            <a:ext cx="5124723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@Retention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RetentionPolicy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RUNTIME</a:t>
            </a:r>
            <a:r>
              <a:rPr>
                <a:solidFill>
                  <a:srgbClr val="080808"/>
                </a:solidFill>
              </a:rPr>
              <a:t>)        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80808"/>
                </a:solidFill>
              </a:rPr>
              <a:t>@</a:t>
            </a:r>
            <a:r>
              <a:rPr>
                <a:solidFill>
                  <a:srgbClr val="0033B3"/>
                </a:solidFill>
              </a:rPr>
              <a:t>interface </a:t>
            </a:r>
            <a:r>
              <a:t>MyAnnotation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stringValue</a:t>
            </a:r>
            <a:r>
              <a:rPr>
                <a:solidFill>
                  <a:srgbClr val="080808"/>
                </a:solidFill>
              </a:rPr>
              <a:t>();	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intValue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2" name="Rectangle 8"/>
          <p:cNvSpPr txBox="1"/>
          <p:nvPr/>
        </p:nvSpPr>
        <p:spPr>
          <a:xfrm>
            <a:off x="512443" y="2098675"/>
            <a:ext cx="10986136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RetentionPolicy.SOURCE</a:t>
            </a:r>
            <a:r>
              <a:t> — аннотация используется на этапе компиляции и должна отбрасываться компилятором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RetentionPolicy.CLASS</a:t>
            </a:r>
            <a:r>
              <a:t> — аннотация будет записана в class-файл компилятором, но не должна быть доступна во время выполнения (runtime)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RetentionPolicy.RUNTIME</a:t>
            </a:r>
            <a:r>
              <a:t> — аннотация будет записана в class-файл и доступна во время выполнения через reflection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466723" y="1438274"/>
            <a:ext cx="838236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Аннотация </a:t>
            </a:r>
            <a:r>
              <a:t>@Target</a:t>
            </a:r>
          </a:p>
        </p:txBody>
      </p:sp>
      <p:sp>
        <p:nvSpPr>
          <p:cNvPr id="155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5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7" name="Rectangle 2"/>
          <p:cNvSpPr/>
          <p:nvPr/>
        </p:nvSpPr>
        <p:spPr>
          <a:xfrm>
            <a:off x="602564" y="4849239"/>
            <a:ext cx="9524085" cy="12751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extBox 3"/>
          <p:cNvSpPr txBox="1"/>
          <p:nvPr/>
        </p:nvSpPr>
        <p:spPr>
          <a:xfrm>
            <a:off x="838783" y="5034697"/>
            <a:ext cx="7531985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@Target</a:t>
            </a:r>
            <a:r>
              <a:rPr>
                <a:solidFill>
                  <a:srgbClr val="080808"/>
                </a:solidFill>
              </a:rPr>
              <a:t>({</a:t>
            </a:r>
            <a:r>
              <a:t>ElementType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METHOD</a:t>
            </a:r>
            <a:r>
              <a:rPr>
                <a:solidFill>
                  <a:srgbClr val="080808"/>
                </a:solidFill>
              </a:rPr>
              <a:t>, </a:t>
            </a:r>
            <a:r>
              <a:t>ElementType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CONSTRUCTOR</a:t>
            </a:r>
            <a:r>
              <a:rPr>
                <a:solidFill>
                  <a:srgbClr val="080808"/>
                </a:solidFill>
              </a:rPr>
              <a:t>})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80808"/>
                </a:solidFill>
              </a:rPr>
              <a:t>@</a:t>
            </a:r>
            <a:r>
              <a:rPr>
                <a:solidFill>
                  <a:srgbClr val="0033B3"/>
                </a:solidFill>
              </a:rPr>
              <a:t>interface </a:t>
            </a:r>
            <a:r>
              <a:t>MyAnnotation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</a:t>
            </a:r>
            <a:r>
              <a:rPr>
                <a:solidFill>
                  <a:srgbClr val="00627A"/>
                </a:solidFill>
              </a:rPr>
              <a:t>value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9" name="Rectangle 8"/>
          <p:cNvSpPr txBox="1"/>
          <p:nvPr/>
        </p:nvSpPr>
        <p:spPr>
          <a:xfrm>
            <a:off x="512443" y="2098675"/>
            <a:ext cx="10986136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того чтобы ограничить использование аннотации её нужно проаннотировать Для этого существует аннотация </a:t>
            </a:r>
            <a:r>
              <a:rPr b="1"/>
              <a:t>@Target</a:t>
            </a:r>
            <a:endParaRPr b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@Target(ElementType.PACKAGE)</a:t>
            </a:r>
            <a:r>
              <a:t> - только для пакетов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@Target(ElementType.TYPE)</a:t>
            </a:r>
            <a:r>
              <a:t> - только для классов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@Target(ElementType.CONSTRUCTOR)</a:t>
            </a:r>
            <a:r>
              <a:t> - только для конструкторов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@Target(ElementType.METHOD)</a:t>
            </a:r>
            <a:r>
              <a:t> - только для методов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@Target(ElementType.FIELD)</a:t>
            </a:r>
            <a:r>
              <a:t> - только для атрибутов(переменных) класса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@Target(ElementType.PARAMATER)</a:t>
            </a:r>
            <a:r>
              <a:t> - только для параметров метода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@Target(ElementType.LOCAL_VARIABLE)</a:t>
            </a:r>
            <a:r>
              <a:t> - только для локальных переменных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Reflection API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63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Рефлексия</a:t>
            </a:r>
            <a:r>
              <a:t> (от позднелат. reflexio - обращение назад) - это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 Можно также выполнять операции над полями и методами которые исследуются.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Рефлексия в Java осуществляется с помощью Java Reflection API. Этот интерфейс API состоит из классов пакетов java.lang и java.lang.reflect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 помощью интерфейса Java Reflection API можно делать следующее: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Определить класс объекта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Получить информацию о модификаторах класса, полях, методах, конструкторах и суперклассах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Выяснить, какие константы и методы принадлежат интерфейсу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Создать экземпляр класса, имя которого неизвестно до момента выполнения программы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Получить и установить значение свойства объекта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Вызвать метод объекта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Создать новый массив, размер и тип компонентов которого неизвестны до момента выполнения программ</a:t>
            </a:r>
          </a:p>
        </p:txBody>
      </p:sp>
      <p:sp>
        <p:nvSpPr>
          <p:cNvPr id="16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466723" y="1438274"/>
            <a:ext cx="838236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Reflection API</a:t>
            </a:r>
          </a:p>
        </p:txBody>
      </p:sp>
      <p:sp>
        <p:nvSpPr>
          <p:cNvPr id="167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6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9" name="Rectangle 2"/>
          <p:cNvSpPr/>
          <p:nvPr/>
        </p:nvSpPr>
        <p:spPr>
          <a:xfrm>
            <a:off x="473820" y="2069260"/>
            <a:ext cx="9524085" cy="4119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TextBox 3"/>
          <p:cNvSpPr txBox="1"/>
          <p:nvPr/>
        </p:nvSpPr>
        <p:spPr>
          <a:xfrm>
            <a:off x="710039" y="2254718"/>
            <a:ext cx="8680909" cy="374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//Получение объекта типа Class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MyClass myObject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MyClass();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Class aclass </a:t>
            </a:r>
            <a:r>
              <a:rPr>
                <a:solidFill>
                  <a:srgbClr val="080808"/>
                </a:solidFill>
              </a:rPr>
              <a:t>= </a:t>
            </a:r>
            <a:r>
              <a:t>myObject</a:t>
            </a:r>
            <a:r>
              <a:rPr>
                <a:solidFill>
                  <a:srgbClr val="080808"/>
                </a:solidFill>
              </a:rPr>
              <a:t>.getClass();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Class bclass </a:t>
            </a:r>
            <a:r>
              <a:rPr>
                <a:solidFill>
                  <a:srgbClr val="080808"/>
                </a:solidFill>
              </a:rPr>
              <a:t>= </a:t>
            </a:r>
            <a:r>
              <a:t>MyClass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33B3"/>
                </a:solidFill>
              </a:rPr>
              <a:t>class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Class cclass </a:t>
            </a:r>
            <a:r>
              <a:rPr>
                <a:solidFill>
                  <a:srgbClr val="080808"/>
                </a:solidFill>
              </a:rPr>
              <a:t>= </a:t>
            </a:r>
            <a:r>
              <a:t>Integer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33B3"/>
                </a:solidFill>
              </a:rPr>
              <a:t>class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//Если имя класса не известно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Class c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Class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forName</a:t>
            </a:r>
            <a:r>
              <a:rPr>
                <a:solidFill>
                  <a:srgbClr val="080808"/>
                </a:solidFill>
              </a:rPr>
              <a:t>(</a:t>
            </a:r>
            <a:r>
              <a:t>"com.mysql.jdbc.Driver"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//Получение имени класса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myObject</a:t>
            </a:r>
            <a:r>
              <a:t>.getClass().getName();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//Исследование модификаторов класса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mods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c</a:t>
            </a:r>
            <a:r>
              <a:t>.getModifiers();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Modifier</a:t>
            </a:r>
            <a:r>
              <a:t>.</a:t>
            </a:r>
            <a:r>
              <a:rPr i="1"/>
              <a:t>isPublic</a:t>
            </a:r>
            <a:r>
              <a:t>(</a:t>
            </a:r>
            <a:r>
              <a:rPr>
                <a:solidFill>
                  <a:srgbClr val="000000"/>
                </a:solidFill>
              </a:rPr>
              <a:t>mods</a:t>
            </a:r>
            <a:r>
              <a:t>)) {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“public"</a:t>
            </a:r>
            <a:r>
              <a:t>);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Modifier</a:t>
            </a:r>
            <a:r>
              <a:t>.</a:t>
            </a:r>
            <a:r>
              <a:rPr i="1"/>
              <a:t>isAbstract</a:t>
            </a:r>
            <a:r>
              <a:t>(</a:t>
            </a:r>
            <a:r>
              <a:rPr>
                <a:solidFill>
                  <a:srgbClr val="000000"/>
                </a:solidFill>
              </a:rPr>
              <a:t>mods</a:t>
            </a:r>
            <a:r>
              <a:t>)) {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t>“abstract"</a:t>
            </a:r>
            <a:r>
              <a:t>); </a:t>
            </a: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Modifier</a:t>
            </a:r>
            <a:r>
              <a:t>.</a:t>
            </a:r>
            <a:r>
              <a:rPr i="1"/>
              <a:t>isFinal</a:t>
            </a:r>
            <a:r>
              <a:t>(</a:t>
            </a:r>
            <a:r>
              <a:rPr>
                <a:solidFill>
                  <a:srgbClr val="000000"/>
                </a:solidFill>
              </a:rPr>
              <a:t>mods</a:t>
            </a:r>
            <a:r>
              <a:t>)) {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“final"</a:t>
            </a:r>
            <a:r>
              <a:t>);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466723" y="1438274"/>
            <a:ext cx="838236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Reflection API</a:t>
            </a:r>
          </a:p>
        </p:txBody>
      </p:sp>
      <p:sp>
        <p:nvSpPr>
          <p:cNvPr id="173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7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5" name="Rectangle 2"/>
          <p:cNvSpPr/>
          <p:nvPr/>
        </p:nvSpPr>
        <p:spPr>
          <a:xfrm>
            <a:off x="473820" y="2069260"/>
            <a:ext cx="9524085" cy="33071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Box 3"/>
          <p:cNvSpPr txBox="1"/>
          <p:nvPr/>
        </p:nvSpPr>
        <p:spPr>
          <a:xfrm>
            <a:off x="710039" y="2254718"/>
            <a:ext cx="8680909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//Нахождение суперклассов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Class superclass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myObject</a:t>
            </a:r>
            <a:r>
              <a:t>.getClass().getSuperclass();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//Определение интерфейсов, реализуемых классом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Class c </a:t>
            </a:r>
            <a:r>
              <a:rPr>
                <a:solidFill>
                  <a:srgbClr val="080808"/>
                </a:solidFill>
              </a:rPr>
              <a:t>=  </a:t>
            </a:r>
            <a:r>
              <a:t>LinkedList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33B3"/>
                </a:solidFill>
              </a:rPr>
              <a:t>class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Class</a:t>
            </a:r>
            <a:r>
              <a:t>[] </a:t>
            </a:r>
            <a:r>
              <a:rPr>
                <a:solidFill>
                  <a:srgbClr val="000000"/>
                </a:solidFill>
              </a:rPr>
              <a:t>interfaces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c</a:t>
            </a:r>
            <a:r>
              <a:t>.getInterfaces();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for</a:t>
            </a:r>
            <a:r>
              <a:rPr>
                <a:solidFill>
                  <a:srgbClr val="080808"/>
                </a:solidFill>
              </a:rPr>
              <a:t>(</a:t>
            </a:r>
            <a:r>
              <a:t>Class cInterface </a:t>
            </a:r>
            <a:r>
              <a:rPr>
                <a:solidFill>
                  <a:srgbClr val="080808"/>
                </a:solidFill>
              </a:rPr>
              <a:t>: </a:t>
            </a:r>
            <a:r>
              <a:t>interfaces</a:t>
            </a:r>
            <a:r>
              <a:rPr>
                <a:solidFill>
                  <a:srgbClr val="080808"/>
                </a:solidFill>
              </a:rPr>
              <a:t>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 </a:t>
            </a:r>
            <a:r>
              <a:rPr>
                <a:solidFill>
                  <a:srgbClr val="000000"/>
                </a:solidFill>
              </a:rPr>
              <a:t>cInterface</a:t>
            </a:r>
            <a:r>
              <a:t>.getName() 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//Загрузка и динамическое создание экземпляра класса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Class c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Class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forName</a:t>
            </a:r>
            <a:r>
              <a:rPr>
                <a:solidFill>
                  <a:srgbClr val="080808"/>
                </a:solidFill>
              </a:rPr>
              <a:t>(</a:t>
            </a:r>
            <a:r>
              <a:t>"java.util.HashSet"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Object obj </a:t>
            </a:r>
            <a:r>
              <a:t>= </a:t>
            </a:r>
            <a:r>
              <a:rPr>
                <a:solidFill>
                  <a:srgbClr val="000000"/>
                </a:solidFill>
              </a:rPr>
              <a:t>c</a:t>
            </a:r>
            <a:r>
              <a:t>.getDeclaredConstructor().newInstance();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Set test </a:t>
            </a:r>
            <a:r>
              <a:rPr>
                <a:solidFill>
                  <a:srgbClr val="080808"/>
                </a:solidFill>
              </a:rPr>
              <a:t>= (</a:t>
            </a:r>
            <a:r>
              <a:t>Set</a:t>
            </a:r>
            <a:r>
              <a:rPr>
                <a:solidFill>
                  <a:srgbClr val="080808"/>
                </a:solidFill>
              </a:rPr>
              <a:t>) </a:t>
            </a:r>
            <a:r>
              <a:t>obj</a:t>
            </a:r>
            <a:r>
              <a:rPr>
                <a:solidFill>
                  <a:srgbClr val="080808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Что такое аннотация?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Наиболее используемые аннотации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Создание аннотаций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Аннотации Retention и Target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Reflection API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Примение Reflection API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Аннотации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0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05" name="Rectangle 2"/>
          <p:cNvSpPr/>
          <p:nvPr/>
        </p:nvSpPr>
        <p:spPr>
          <a:xfrm>
            <a:off x="512443" y="3288226"/>
            <a:ext cx="9524085" cy="12751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TextBox 3"/>
          <p:cNvSpPr txBox="1"/>
          <p:nvPr/>
        </p:nvSpPr>
        <p:spPr>
          <a:xfrm>
            <a:off x="748662" y="3473683"/>
            <a:ext cx="5124723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void </a:t>
            </a:r>
            <a:r>
              <a:rPr>
                <a:solidFill>
                  <a:srgbClr val="00627A"/>
                </a:solidFill>
              </a:rPr>
              <a:t>go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07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Аннотация (@Annotation)</a:t>
            </a:r>
            <a:r>
              <a:t>— специальная форма метаданных, которая может быть добавлена в исходный код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Аннотированы могут быть пакеты, классы, методы, поля класса и параметры, локальные переменные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аннотаций</a:t>
            </a:r>
          </a:p>
        </p:txBody>
      </p:sp>
      <p:sp>
        <p:nvSpPr>
          <p:cNvPr id="110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11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Информация для компилятора </a:t>
            </a:r>
            <a:r>
              <a:t>— аннотации могут использоваться компилятором для определения ошибки, подавления сообщений с предупреждениями.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Обработка на этапе развертывания и компиляции</a:t>
            </a:r>
            <a:r>
              <a:t> — инструменты разработки могут анализировать аннотации и на их основе генерировать информацию (например XML).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Обработка на этапе выполнения </a:t>
            </a:r>
            <a:r>
              <a:t>—  некоторые аннотации могут быть доступны на этапе выполнения.</a:t>
            </a:r>
          </a:p>
        </p:txBody>
      </p:sp>
      <p:sp>
        <p:nvSpPr>
          <p:cNvPr id="1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466723" y="1438274"/>
            <a:ext cx="881894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Наиболее встречаемые аннотации из JDK</a:t>
            </a:r>
          </a:p>
        </p:txBody>
      </p:sp>
      <p:sp>
        <p:nvSpPr>
          <p:cNvPr id="115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@Deprecated</a:t>
            </a:r>
            <a:endParaRPr b="1"/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@Override</a:t>
            </a:r>
            <a:endParaRPr b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@SuppressWarnings</a:t>
            </a:r>
          </a:p>
        </p:txBody>
      </p:sp>
      <p:sp>
        <p:nvSpPr>
          <p:cNvPr id="11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Аннотация </a:t>
            </a:r>
            <a:r>
              <a:t>@Deprecated</a:t>
            </a:r>
          </a:p>
        </p:txBody>
      </p:sp>
      <p:sp>
        <p:nvSpPr>
          <p:cNvPr id="120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2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2" name="Rectangle 2"/>
          <p:cNvSpPr/>
          <p:nvPr/>
        </p:nvSpPr>
        <p:spPr>
          <a:xfrm>
            <a:off x="538192" y="3082236"/>
            <a:ext cx="9524085" cy="12751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TextBox 3"/>
          <p:cNvSpPr txBox="1"/>
          <p:nvPr/>
        </p:nvSpPr>
        <p:spPr>
          <a:xfrm>
            <a:off x="774411" y="3267694"/>
            <a:ext cx="5124723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@Deprecated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void </a:t>
            </a:r>
            <a:r>
              <a:rPr>
                <a:solidFill>
                  <a:srgbClr val="00627A"/>
                </a:solidFill>
              </a:rPr>
              <a:t>setDate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date)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24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@Deprecated</a:t>
            </a:r>
            <a:r>
              <a:t> — аннотация @Deprecated помечает элемент как устаревший, это означает, что его не желательно использовать. Компилятор создает предупреждение, если программа использует методы, поля или классы, помеченные как устаревшие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Аннотация </a:t>
            </a:r>
            <a:r>
              <a:t>@Override</a:t>
            </a:r>
          </a:p>
        </p:txBody>
      </p:sp>
      <p:sp>
        <p:nvSpPr>
          <p:cNvPr id="127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2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9" name="Rectangle 2"/>
          <p:cNvSpPr/>
          <p:nvPr/>
        </p:nvSpPr>
        <p:spPr>
          <a:xfrm>
            <a:off x="499569" y="2914870"/>
            <a:ext cx="9524085" cy="12751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extBox 3"/>
          <p:cNvSpPr txBox="1"/>
          <p:nvPr/>
        </p:nvSpPr>
        <p:spPr>
          <a:xfrm>
            <a:off x="735788" y="3100328"/>
            <a:ext cx="5124723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void </a:t>
            </a:r>
            <a:r>
              <a:rPr>
                <a:solidFill>
                  <a:srgbClr val="00627A"/>
                </a:solidFill>
              </a:rPr>
              <a:t>go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1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@Override </a:t>
            </a:r>
            <a:r>
              <a:t>— аннотация @Override сообщает компилятору, что мы собираемся переопределить метод родительского класса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466723" y="1438274"/>
            <a:ext cx="838236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Аннотация </a:t>
            </a:r>
            <a:r>
              <a:t>@SuppressWarnings</a:t>
            </a:r>
          </a:p>
        </p:txBody>
      </p:sp>
      <p:sp>
        <p:nvSpPr>
          <p:cNvPr id="134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3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6" name="Rectangle 2"/>
          <p:cNvSpPr/>
          <p:nvPr/>
        </p:nvSpPr>
        <p:spPr>
          <a:xfrm>
            <a:off x="525318" y="2901995"/>
            <a:ext cx="9524085" cy="1478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extBox 3"/>
          <p:cNvSpPr txBox="1"/>
          <p:nvPr/>
        </p:nvSpPr>
        <p:spPr>
          <a:xfrm>
            <a:off x="761537" y="3087453"/>
            <a:ext cx="5124723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@SuppressWarnings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"deprecation"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void </a:t>
            </a:r>
            <a:r>
              <a:t>useDeprecatedMethod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Date date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Date();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date</a:t>
            </a:r>
            <a:r>
              <a:t>.setDate(</a:t>
            </a:r>
            <a:r>
              <a:rPr>
                <a:solidFill>
                  <a:srgbClr val="1750EB"/>
                </a:solidFill>
              </a:rPr>
              <a:t>12234321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8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@SuppressWarnings</a:t>
            </a:r>
            <a:r>
              <a:t> — аннотация @SuppressWarnings используется для устранения предупреждений, создаваемых компилятором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466723" y="1438274"/>
            <a:ext cx="838236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Создание аннотаций</a:t>
            </a:r>
          </a:p>
        </p:txBody>
      </p:sp>
      <p:sp>
        <p:nvSpPr>
          <p:cNvPr id="141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Reflection API. Аннотации</a:t>
            </a:r>
          </a:p>
        </p:txBody>
      </p:sp>
      <p:sp>
        <p:nvSpPr>
          <p:cNvPr id="14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3" name="Rectangle 2"/>
          <p:cNvSpPr/>
          <p:nvPr/>
        </p:nvSpPr>
        <p:spPr>
          <a:xfrm>
            <a:off x="512443" y="2764475"/>
            <a:ext cx="9524085" cy="29007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extBox 3"/>
          <p:cNvSpPr txBox="1"/>
          <p:nvPr/>
        </p:nvSpPr>
        <p:spPr>
          <a:xfrm>
            <a:off x="748662" y="2949933"/>
            <a:ext cx="5124723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</a:t>
            </a:r>
            <a:r>
              <a:rPr>
                <a:solidFill>
                  <a:srgbClr val="080808"/>
                </a:solidFill>
              </a:rPr>
              <a:t>@</a:t>
            </a:r>
            <a:r>
              <a:t>interface </a:t>
            </a:r>
            <a:r>
              <a:rPr>
                <a:solidFill>
                  <a:srgbClr val="9E880C"/>
                </a:solidFill>
              </a:rPr>
              <a:t>Version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</a:t>
            </a:r>
            <a:r>
              <a:rPr>
                <a:solidFill>
                  <a:srgbClr val="00627A"/>
                </a:solidFill>
              </a:rPr>
              <a:t>info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SomeClass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@Version</a:t>
            </a:r>
            <a:r>
              <a:rPr>
                <a:solidFill>
                  <a:srgbClr val="080808"/>
                </a:solidFill>
              </a:rPr>
              <a:t>(info = </a:t>
            </a:r>
            <a:r>
              <a:rPr>
                <a:solidFill>
                  <a:srgbClr val="077D16"/>
                </a:solidFill>
              </a:rPr>
              <a:t>"1.2.3"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t>checkAnnotation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5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создания своей аннотации используется слово </a:t>
            </a:r>
            <a:r>
              <a:rPr b="1"/>
              <a:t>@interface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