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8" tIns="45718" rIns="45718" bIns="45718"/>
          <a:lstStyle>
            <a:lvl3pPr marL="1234438" indent="-320038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1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ubtitle 7"/>
          <p:cNvSpPr txBox="1"/>
          <p:nvPr>
            <p:ph type="subTitle" sz="quarter" idx="1"/>
          </p:nvPr>
        </p:nvSpPr>
        <p:spPr>
          <a:xfrm>
            <a:off x="451659" y="2469087"/>
            <a:ext cx="9144001" cy="959911"/>
          </a:xfrm>
          <a:prstGeom prst="rect">
            <a:avLst/>
          </a:prstGeom>
        </p:spPr>
        <p:txBody>
          <a:bodyPr/>
          <a:lstStyle>
            <a:lvl1pPr algn="l" defTabSz="713230">
              <a:spcBef>
                <a:spcPts val="700"/>
              </a:spcBef>
              <a:defRPr b="1" sz="2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04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466723" y="1438274"/>
            <a:ext cx="683213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StringBuilder и StringBuffer</a:t>
            </a:r>
          </a:p>
        </p:txBody>
      </p:sp>
      <p:sp>
        <p:nvSpPr>
          <p:cNvPr id="164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6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66" name="Rectangle 2"/>
          <p:cNvSpPr/>
          <p:nvPr/>
        </p:nvSpPr>
        <p:spPr>
          <a:xfrm>
            <a:off x="654050" y="2542292"/>
            <a:ext cx="10299149" cy="868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extBox 3"/>
          <p:cNvSpPr txBox="1"/>
          <p:nvPr/>
        </p:nvSpPr>
        <p:spPr>
          <a:xfrm>
            <a:off x="820419" y="2727749"/>
            <a:ext cx="895017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</a:t>
            </a:r>
            <a:r>
              <a:rPr>
                <a:solidFill>
                  <a:srgbClr val="080808"/>
                </a:solidFill>
              </a:rPr>
              <a:t>str = </a:t>
            </a:r>
            <a:r>
              <a:t>"I study programming"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str = str + </a:t>
            </a:r>
            <a:r>
              <a:t>" and English"</a:t>
            </a:r>
            <a:r>
              <a:rPr>
                <a:solidFill>
                  <a:srgbClr val="080808"/>
                </a:solidFill>
              </a:rPr>
              <a:t>;</a:t>
            </a:r>
          </a:p>
        </p:txBody>
      </p:sp>
      <p:sp>
        <p:nvSpPr>
          <p:cNvPr id="168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Класс String immutable - неизменяемый</a:t>
            </a:r>
          </a:p>
        </p:txBody>
      </p:sp>
      <p:sp>
        <p:nvSpPr>
          <p:cNvPr id="169" name="Rectangle 2"/>
          <p:cNvSpPr/>
          <p:nvPr/>
        </p:nvSpPr>
        <p:spPr>
          <a:xfrm>
            <a:off x="492082" y="4874897"/>
            <a:ext cx="10299149" cy="12751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TextBox 3"/>
          <p:cNvSpPr txBox="1"/>
          <p:nvPr/>
        </p:nvSpPr>
        <p:spPr>
          <a:xfrm>
            <a:off x="658451" y="5060355"/>
            <a:ext cx="8950175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str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"I study programming"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StringBuilder strBuilder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StringBuilder(</a:t>
            </a:r>
            <a:r>
              <a:t>str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strBuilder</a:t>
            </a:r>
            <a:r>
              <a:rPr>
                <a:solidFill>
                  <a:srgbClr val="080808"/>
                </a:solidFill>
              </a:rPr>
              <a:t>.append(</a:t>
            </a:r>
            <a:r>
              <a:t>" and English"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strBuilder</a:t>
            </a:r>
            <a:r>
              <a:rPr>
                <a:solidFill>
                  <a:srgbClr val="080808"/>
                </a:solidFill>
              </a:rPr>
              <a:t>.append(</a:t>
            </a:r>
            <a:r>
              <a:t>". I write code every day!"</a:t>
            </a:r>
            <a:r>
              <a:rPr>
                <a:solidFill>
                  <a:srgbClr val="080808"/>
                </a:solidFill>
              </a:rPr>
              <a:t>);</a:t>
            </a:r>
          </a:p>
        </p:txBody>
      </p:sp>
      <p:sp>
        <p:nvSpPr>
          <p:cNvPr id="171" name="Rectangle 8"/>
          <p:cNvSpPr txBox="1"/>
          <p:nvPr/>
        </p:nvSpPr>
        <p:spPr>
          <a:xfrm>
            <a:off x="512443" y="3521923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Это приводит к тому, что создается новый объект, и содержимое исходных строк копируется в него.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решения это проблемы следует использовать объекта классов StringBuilder и StringBuffer. Оба этих класса позволяют менять содержимое находящихся в них строк.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466723" y="1438274"/>
            <a:ext cx="683213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StringBuilder vs StringBuffer</a:t>
            </a:r>
          </a:p>
        </p:txBody>
      </p:sp>
      <p:sp>
        <p:nvSpPr>
          <p:cNvPr id="174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75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76" name="Rectangle 8"/>
          <p:cNvSpPr txBox="1"/>
          <p:nvPr/>
        </p:nvSpPr>
        <p:spPr>
          <a:xfrm>
            <a:off x="512443" y="2098675"/>
            <a:ext cx="10986136" cy="419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</a:t>
            </a:r>
            <a:r>
              <a:rPr b="1" i="1"/>
              <a:t>StringBuilder</a:t>
            </a:r>
            <a:r>
              <a:t> - </a:t>
            </a:r>
            <a:r>
              <a:rPr b="1"/>
              <a:t>НЕ</a:t>
            </a:r>
            <a:r>
              <a:t> потокобезопасный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</a:t>
            </a:r>
            <a:r>
              <a:rPr b="1" i="1"/>
              <a:t>StringBuffer</a:t>
            </a:r>
            <a:r>
              <a:t> - потокобезопасный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Поскольку тратятся дополнительные накладные расходы на синхронизацию потоков в </a:t>
            </a:r>
            <a:r>
              <a:rPr b="1" i="1"/>
              <a:t>StringBuffer</a:t>
            </a:r>
            <a:r>
              <a:t>,</a:t>
            </a:r>
            <a:r>
              <a:rPr b="1" i="1"/>
              <a:t> </a:t>
            </a:r>
            <a:endParaRPr b="1" i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поэтому</a:t>
            </a:r>
            <a:r>
              <a:rPr b="1" i="1"/>
              <a:t> StringBuffer </a:t>
            </a:r>
            <a:r>
              <a:t>медленнее, чем </a:t>
            </a:r>
            <a:r>
              <a:rPr b="1" i="1"/>
              <a:t>StringBuilder</a:t>
            </a:r>
            <a:endParaRPr b="1" i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 i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Во всем остальном эти классы идентичны. К примеру оба этих класса содержат одинаковые методы. Самые популярные из них: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append()</a:t>
            </a:r>
            <a:r>
              <a:t> - объединяет текущую строку с переданной через метод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length()</a:t>
            </a:r>
            <a:r>
              <a:t> - возвращает текущую длину строки 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insert()</a:t>
            </a:r>
            <a:r>
              <a:t> - вставляет заданную строку в текущую по индексу позиции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reverse()</a:t>
            </a:r>
            <a:r>
              <a:t> - изменяет порядок символов на обратный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delete()</a:t>
            </a:r>
            <a:r>
              <a:t> - удаляет последовательность символов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deleteCharAt()</a:t>
            </a:r>
            <a:r>
              <a:t> - удаляет один символ из указанной позиции (индекса)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466723" y="1438274"/>
            <a:ext cx="683213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Регулярные выражения</a:t>
            </a:r>
          </a:p>
        </p:txBody>
      </p:sp>
      <p:sp>
        <p:nvSpPr>
          <p:cNvPr id="179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8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81" name="Rectangle 8"/>
          <p:cNvSpPr txBox="1"/>
          <p:nvPr/>
        </p:nvSpPr>
        <p:spPr>
          <a:xfrm>
            <a:off x="512443" y="2098675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Регулярные выражения используются в случае, если необходимо выполнить проверку текста в строке на соответствие определенному шаблону. Однако не любая строка может быть скомпилирована в регулярное выражение, а только та, которая соответствует определенному синтаксису</a:t>
            </a:r>
          </a:p>
        </p:txBody>
      </p:sp>
      <p:graphicFrame>
        <p:nvGraphicFramePr>
          <p:cNvPr id="182" name="Table"/>
          <p:cNvGraphicFramePr/>
          <p:nvPr/>
        </p:nvGraphicFramePr>
        <p:xfrm>
          <a:off x="1012170" y="2934650"/>
          <a:ext cx="8081681" cy="7122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52920"/>
                <a:gridCol w="5416059"/>
              </a:tblGrid>
              <a:tr h="222504">
                <a:tc>
                  <a:txBody>
                    <a:bodyPr/>
                    <a:lstStyle/>
                    <a:p>
                      <a:pPr indent="190500"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метасимвол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назначение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225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.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любой символ кроме новой строки 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\w   \d   \s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буква,   цифра,   пробел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\W  \D  \S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не буква,   не цифра,   не пробел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[abc]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любой символ из a, b или c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[^abc]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не a, b или c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[a-g]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любой символ от a до g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\ .    \*    \\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экранированные символы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\t    \n    \r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табуляция,  новая строк, перевод каретки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a*   a+   a?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0 или более,  1 или более,  0 или 1 символ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  <a:tr h="209804"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a{5}   a{2,}   a{1,3}</a:t>
                      </a:r>
                    </a:p>
                  </a:txBody>
                  <a:tcPr marL="38100" marR="38100" marT="38100" marB="38100" anchor="ctr" anchorCtr="0" horzOverflow="overflow"/>
                </a:tc>
                <a:tc>
                  <a:txBody>
                    <a:bodyPr/>
                    <a:lstStyle/>
                    <a:p>
                      <a:pPr indent="190500" algn="l" defTabSz="457200">
                        <a:defRPr sz="1800"/>
                      </a:pPr>
                      <a:r>
                        <a:rPr sz="1600">
                          <a:latin typeface="+mn-lt"/>
                          <a:ea typeface="+mn-ea"/>
                          <a:cs typeface="+mn-cs"/>
                          <a:sym typeface="Helvetica"/>
                        </a:rPr>
                        <a:t>ровно 5,  2 или более, от 1 до 3 символов</a:t>
                      </a:r>
                    </a:p>
                  </a:txBody>
                  <a:tcPr marL="38100" marR="38100" marT="38100" marB="381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xfrm>
            <a:off x="466723" y="1438274"/>
            <a:ext cx="860039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 регулярными выражениями</a:t>
            </a:r>
          </a:p>
        </p:txBody>
      </p:sp>
      <p:sp>
        <p:nvSpPr>
          <p:cNvPr id="185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86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87" name="Rectangle 2"/>
          <p:cNvSpPr/>
          <p:nvPr/>
        </p:nvSpPr>
        <p:spPr>
          <a:xfrm>
            <a:off x="654050" y="3024892"/>
            <a:ext cx="10083341" cy="35103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Box 3"/>
          <p:cNvSpPr txBox="1"/>
          <p:nvPr/>
        </p:nvSpPr>
        <p:spPr>
          <a:xfrm>
            <a:off x="820419" y="3210350"/>
            <a:ext cx="8950175" cy="313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str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"Test - string - test"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Pattern pattern </a:t>
            </a:r>
            <a:r>
              <a:rPr>
                <a:solidFill>
                  <a:srgbClr val="080808"/>
                </a:solidFill>
              </a:rPr>
              <a:t>= </a:t>
            </a:r>
            <a:r>
              <a:t>Pattern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compile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</a:t>
            </a:r>
            <a:r>
              <a:rPr>
                <a:solidFill>
                  <a:srgbClr val="077D16"/>
                </a:solidFill>
              </a:rPr>
              <a:t> +- +</a:t>
            </a:r>
            <a:r>
              <a:rPr>
                <a:solidFill>
                  <a:srgbClr val="077D16"/>
                </a:solidFill>
              </a:rPr>
              <a:t>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Matcher matcher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pattern</a:t>
            </a:r>
            <a:r>
              <a:rPr>
                <a:solidFill>
                  <a:srgbClr val="080808"/>
                </a:solidFill>
              </a:rPr>
              <a:t>.matcher(</a:t>
            </a:r>
            <a:r>
              <a:t>str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while </a:t>
            </a:r>
            <a:r>
              <a:t>(</a:t>
            </a:r>
            <a:r>
              <a:rPr>
                <a:solidFill>
                  <a:srgbClr val="000000"/>
                </a:solidFill>
              </a:rPr>
              <a:t>matcher</a:t>
            </a:r>
            <a:r>
              <a:t>.find()) {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matcher</a:t>
            </a:r>
            <a:r>
              <a:t>.start() + </a:t>
            </a:r>
            <a:r>
              <a:rPr>
                <a:solidFill>
                  <a:srgbClr val="077D16"/>
                </a:solidFill>
              </a:rPr>
              <a:t>" " </a:t>
            </a:r>
            <a:r>
              <a:t>+ </a:t>
            </a:r>
            <a:r>
              <a:rPr>
                <a:solidFill>
                  <a:srgbClr val="000000"/>
                </a:solidFill>
              </a:rPr>
              <a:t>matcher</a:t>
            </a:r>
            <a:r>
              <a:t>.end());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matcher</a:t>
            </a:r>
            <a:r>
              <a:t>.group());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4 7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 - '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13 18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' -   '</a:t>
            </a:r>
          </a:p>
        </p:txBody>
      </p:sp>
      <p:sp>
        <p:nvSpPr>
          <p:cNvPr id="189" name="Rectangle 8"/>
          <p:cNvSpPr txBox="1"/>
          <p:nvPr/>
        </p:nvSpPr>
        <p:spPr>
          <a:xfrm>
            <a:off x="512443" y="2143796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Более мощные средства для работы с регулярными выражениями предлагают классы Pattern и Matcher. Класс Pattern служит для хранения регулярного выражения, а Matcher служит для выполнения операций поиска и сравнения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xfrm>
            <a:off x="466723" y="1438274"/>
            <a:ext cx="8600394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 регулярными выражениями</a:t>
            </a:r>
          </a:p>
        </p:txBody>
      </p:sp>
      <p:sp>
        <p:nvSpPr>
          <p:cNvPr id="192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93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94" name="Rectangle 2"/>
          <p:cNvSpPr/>
          <p:nvPr/>
        </p:nvSpPr>
        <p:spPr>
          <a:xfrm>
            <a:off x="551500" y="3024892"/>
            <a:ext cx="10083341" cy="249625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5" name="TextBox 3"/>
          <p:cNvSpPr txBox="1"/>
          <p:nvPr/>
        </p:nvSpPr>
        <p:spPr>
          <a:xfrm>
            <a:off x="683686" y="3312899"/>
            <a:ext cx="8950175" cy="192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str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      www.it-academy.by    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Pattern pattern </a:t>
            </a:r>
            <a:r>
              <a:rPr>
                <a:solidFill>
                  <a:srgbClr val="080808"/>
                </a:solidFill>
              </a:rPr>
              <a:t>= </a:t>
            </a:r>
            <a:r>
              <a:t>Pattern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080808"/>
                </a:solidFill>
              </a:rPr>
              <a:t>compile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77D16"/>
                </a:solidFill>
              </a:rPr>
              <a:t>"</a:t>
            </a:r>
            <a:r>
              <a:rPr>
                <a:solidFill>
                  <a:srgbClr val="077D16"/>
                </a:solidFill>
              </a:rPr>
              <a:t>www</a:t>
            </a:r>
            <a:r>
              <a:rPr>
                <a:solidFill>
                  <a:srgbClr val="0137A6"/>
                </a:solidFill>
              </a:rPr>
              <a:t>\\</a:t>
            </a:r>
            <a:r>
              <a:rPr>
                <a:solidFill>
                  <a:srgbClr val="077D16"/>
                </a:solidFill>
              </a:rPr>
              <a:t>.([</a:t>
            </a:r>
            <a:r>
              <a:rPr>
                <a:solidFill>
                  <a:srgbClr val="0137A6"/>
                </a:solidFill>
              </a:rPr>
              <a:t>\\</a:t>
            </a:r>
            <a:r>
              <a:rPr>
                <a:solidFill>
                  <a:srgbClr val="077D16"/>
                </a:solidFill>
              </a:rPr>
              <a:t>w-]+)</a:t>
            </a:r>
            <a:r>
              <a:rPr>
                <a:solidFill>
                  <a:srgbClr val="0137A6"/>
                </a:solidFill>
              </a:rPr>
              <a:t>\\</a:t>
            </a:r>
            <a:r>
              <a:rPr>
                <a:solidFill>
                  <a:srgbClr val="077D16"/>
                </a:solidFill>
              </a:rPr>
              <a:t>.by</a:t>
            </a:r>
            <a:r>
              <a:rPr>
                <a:solidFill>
                  <a:srgbClr val="077D16"/>
                </a:solidFill>
              </a:rPr>
              <a:t>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Matcher matcher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pattern</a:t>
            </a:r>
            <a:r>
              <a:rPr>
                <a:solidFill>
                  <a:srgbClr val="080808"/>
                </a:solidFill>
              </a:rPr>
              <a:t>.matcher(</a:t>
            </a:r>
            <a:r>
              <a:t>str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matcher</a:t>
            </a:r>
            <a:r>
              <a:t>.find();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matcher</a:t>
            </a:r>
            <a:r>
              <a:t>.group(</a:t>
            </a:r>
            <a:r>
              <a:rPr>
                <a:solidFill>
                  <a:srgbClr val="1750EB"/>
                </a:solidFill>
              </a:rPr>
              <a:t>1</a:t>
            </a:r>
            <a:r>
              <a:t>));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it-academy</a:t>
            </a:r>
          </a:p>
        </p:txBody>
      </p:sp>
      <p:sp>
        <p:nvSpPr>
          <p:cNvPr id="196" name="Rectangle 8"/>
          <p:cNvSpPr txBox="1"/>
          <p:nvPr/>
        </p:nvSpPr>
        <p:spPr>
          <a:xfrm>
            <a:off x="512443" y="2143796"/>
            <a:ext cx="10986136" cy="815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Часть регулярного выражения можно выделить в группу. Для этого его следует взять в круглые скобки. При нахождении соответствия, указав методу group() и номер, начиная с единицы, можно получить не все соответствие, а только одну из его групп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466723" y="1438274"/>
            <a:ext cx="6832137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Регулярные выражения</a:t>
            </a:r>
          </a:p>
        </p:txBody>
      </p:sp>
      <p:sp>
        <p:nvSpPr>
          <p:cNvPr id="199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20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201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Необходимо в тексте найти числа, в том числе отрицательные, то есть последовательности цифр, которые могут начинаться со знака минус.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Вариантом поиска может быть: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-?[0123456789]+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-?[0-9]+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 -?\\d+</a:t>
            </a:r>
          </a:p>
        </p:txBody>
      </p:sp>
      <p:pic>
        <p:nvPicPr>
          <p:cNvPr id="202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66037" y="1393989"/>
            <a:ext cx="728335" cy="7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Рассматриваемые вопросы</a:t>
            </a:r>
          </a:p>
        </p:txBody>
      </p:sp>
      <p:sp>
        <p:nvSpPr>
          <p:cNvPr id="107" name="Rectangle 5"/>
          <p:cNvSpPr txBox="1"/>
          <p:nvPr/>
        </p:nvSpPr>
        <p:spPr>
          <a:xfrm>
            <a:off x="512444" y="381000"/>
            <a:ext cx="912819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08" name="Rectangle 8"/>
          <p:cNvSpPr txBox="1"/>
          <p:nvPr/>
        </p:nvSpPr>
        <p:spPr>
          <a:xfrm>
            <a:off x="512443" y="2098675"/>
            <a:ext cx="10986136" cy="178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 String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Работа со строками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Пул строк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Классы StringBuilder и StringBuffer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StringBuilder vs StringBuffer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Регулярные выражения (regex)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Классы Pattern и Matcher</a:t>
            </a:r>
          </a:p>
        </p:txBody>
      </p:sp>
      <p:sp>
        <p:nvSpPr>
          <p:cNvPr id="109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Класс String</a:t>
            </a:r>
          </a:p>
        </p:txBody>
      </p:sp>
      <p:sp>
        <p:nvSpPr>
          <p:cNvPr id="112" name="Rectangle 5"/>
          <p:cNvSpPr txBox="1"/>
          <p:nvPr/>
        </p:nvSpPr>
        <p:spPr>
          <a:xfrm>
            <a:off x="512444" y="381000"/>
            <a:ext cx="912819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13" name="Rectangle 8"/>
          <p:cNvSpPr txBox="1"/>
          <p:nvPr/>
        </p:nvSpPr>
        <p:spPr>
          <a:xfrm>
            <a:off x="512443" y="2098675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работы со строками в Java используется тип данных </a:t>
            </a:r>
            <a:r>
              <a:rPr b="1" i="1"/>
              <a:t>java.lang.String</a:t>
            </a:r>
            <a:endParaRPr b="1" i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b="1" i="1"/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Стоит отметить, что класс String неизменяемый (immutable). После того как объект типа String создан, его содержимое не может изменяться</a:t>
            </a:r>
          </a:p>
        </p:txBody>
      </p:sp>
      <p:sp>
        <p:nvSpPr>
          <p:cNvPr id="11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15" name="Rectangle 2"/>
          <p:cNvSpPr/>
          <p:nvPr/>
        </p:nvSpPr>
        <p:spPr>
          <a:xfrm>
            <a:off x="563560" y="3313974"/>
            <a:ext cx="10883901" cy="18610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extBox 3"/>
          <p:cNvSpPr txBox="1"/>
          <p:nvPr/>
        </p:nvSpPr>
        <p:spPr>
          <a:xfrm>
            <a:off x="799780" y="3499432"/>
            <a:ext cx="8553523" cy="159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String greeting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"Hello Students"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title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"Тема - Строки"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text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"В первой половине XII века книга аль-Хорезми" </a:t>
            </a:r>
            <a:r>
              <a:rPr>
                <a:solidFill>
                  <a:srgbClr val="080808"/>
                </a:solidFill>
              </a:rPr>
              <a:t>+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" в латинском переводе проникла в Европу." </a:t>
            </a:r>
            <a:r>
              <a:rPr>
                <a:solidFill>
                  <a:srgbClr val="080808"/>
                </a:solidFill>
              </a:rPr>
              <a:t>+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" Сегодня считается, что слово «алгоритм» попало" </a:t>
            </a:r>
            <a:r>
              <a:rPr>
                <a:solidFill>
                  <a:srgbClr val="080808"/>
                </a:solidFill>
              </a:rPr>
              <a:t>+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    </a:t>
            </a:r>
            <a:r>
              <a:t>" в европейские языки именно благодаря этому переводу."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со строками</a:t>
            </a:r>
          </a:p>
        </p:txBody>
      </p:sp>
      <p:sp>
        <p:nvSpPr>
          <p:cNvPr id="119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2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21" name="Rectangle 2"/>
          <p:cNvSpPr/>
          <p:nvPr/>
        </p:nvSpPr>
        <p:spPr>
          <a:xfrm>
            <a:off x="654050" y="2542292"/>
            <a:ext cx="10299149" cy="665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TextBox 3"/>
          <p:cNvSpPr txBox="1"/>
          <p:nvPr/>
        </p:nvSpPr>
        <p:spPr>
          <a:xfrm>
            <a:off x="820419" y="2727749"/>
            <a:ext cx="8950175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char</a:t>
            </a:r>
            <a:r>
              <a:t>[] </a:t>
            </a:r>
            <a:r>
              <a:rPr>
                <a:solidFill>
                  <a:srgbClr val="000000"/>
                </a:solidFill>
              </a:rPr>
              <a:t>charArray </a:t>
            </a:r>
            <a:r>
              <a:t>= </a:t>
            </a:r>
            <a:r>
              <a:rPr>
                <a:solidFill>
                  <a:srgbClr val="000000"/>
                </a:solidFill>
              </a:rPr>
              <a:t>text</a:t>
            </a:r>
            <a:r>
              <a:t>.toCharArray();</a:t>
            </a:r>
          </a:p>
        </p:txBody>
      </p:sp>
      <p:sp>
        <p:nvSpPr>
          <p:cNvPr id="123" name="Rectangle 8"/>
          <p:cNvSpPr txBox="1"/>
          <p:nvPr/>
        </p:nvSpPr>
        <p:spPr>
          <a:xfrm>
            <a:off x="512443" y="2098675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Преобразование строки в массив символов</a:t>
            </a:r>
          </a:p>
        </p:txBody>
      </p:sp>
      <p:sp>
        <p:nvSpPr>
          <p:cNvPr id="124" name="Rectangle 2"/>
          <p:cNvSpPr/>
          <p:nvPr/>
        </p:nvSpPr>
        <p:spPr>
          <a:xfrm>
            <a:off x="634364" y="4003640"/>
            <a:ext cx="10299149" cy="665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5" name="TextBox 3"/>
          <p:cNvSpPr txBox="1"/>
          <p:nvPr/>
        </p:nvSpPr>
        <p:spPr>
          <a:xfrm>
            <a:off x="800733" y="4189098"/>
            <a:ext cx="895017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String greeting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"Hello"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77D16"/>
                </a:solidFill>
              </a:rPr>
              <a:t>" IT-Academy"</a:t>
            </a:r>
            <a:r>
              <a:rPr>
                <a:solidFill>
                  <a:srgbClr val="080808"/>
                </a:solidFill>
              </a:rPr>
              <a:t> + </a:t>
            </a:r>
            <a:r>
              <a:rPr>
                <a:solidFill>
                  <a:srgbClr val="077D16"/>
                </a:solidFill>
              </a:rPr>
              <a:t>" Students"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126" name="Rectangle 8"/>
          <p:cNvSpPr txBox="1"/>
          <p:nvPr/>
        </p:nvSpPr>
        <p:spPr>
          <a:xfrm>
            <a:off x="492757" y="3318724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объектов и литералов типа String в Java определена одна операция:    +</a:t>
            </a:r>
            <a:br/>
            <a:r>
              <a:t>она служит для объединения (конкатенации) двух строк</a:t>
            </a:r>
          </a:p>
        </p:txBody>
      </p:sp>
      <p:sp>
        <p:nvSpPr>
          <p:cNvPr id="127" name="Rectangle 2"/>
          <p:cNvSpPr/>
          <p:nvPr/>
        </p:nvSpPr>
        <p:spPr>
          <a:xfrm>
            <a:off x="634364" y="5223688"/>
            <a:ext cx="10299149" cy="6655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extBox 3"/>
          <p:cNvSpPr txBox="1"/>
          <p:nvPr/>
        </p:nvSpPr>
        <p:spPr>
          <a:xfrm>
            <a:off x="800733" y="5409146"/>
            <a:ext cx="895017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String greeting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"Hello"</a:t>
            </a:r>
            <a:r>
              <a:rPr>
                <a:solidFill>
                  <a:srgbClr val="080808"/>
                </a:solidFill>
              </a:rPr>
              <a:t>.concat(</a:t>
            </a:r>
            <a:r>
              <a:rPr>
                <a:solidFill>
                  <a:srgbClr val="077D16"/>
                </a:solidFill>
              </a:rPr>
              <a:t>" IT-Academy"</a:t>
            </a:r>
            <a:r>
              <a:rPr>
                <a:solidFill>
                  <a:srgbClr val="080808"/>
                </a:solidFill>
              </a:rPr>
              <a:t>).concat(</a:t>
            </a:r>
            <a:r>
              <a:rPr>
                <a:solidFill>
                  <a:srgbClr val="077D16"/>
                </a:solidFill>
              </a:rPr>
              <a:t>" Students"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</p:txBody>
      </p:sp>
      <p:sp>
        <p:nvSpPr>
          <p:cNvPr id="129" name="Rectangle 8"/>
          <p:cNvSpPr txBox="1"/>
          <p:nvPr/>
        </p:nvSpPr>
        <p:spPr>
          <a:xfrm>
            <a:off x="492757" y="4780072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Так же можно использовать метод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со строками</a:t>
            </a:r>
          </a:p>
        </p:txBody>
      </p:sp>
      <p:sp>
        <p:nvSpPr>
          <p:cNvPr id="132" name="Rectangle 5"/>
          <p:cNvSpPr txBox="1"/>
          <p:nvPr/>
        </p:nvSpPr>
        <p:spPr>
          <a:xfrm>
            <a:off x="512444" y="381000"/>
            <a:ext cx="912819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33" name="Rectangle 8"/>
          <p:cNvSpPr txBox="1"/>
          <p:nvPr/>
        </p:nvSpPr>
        <p:spPr>
          <a:xfrm>
            <a:off x="512443" y="2098675"/>
            <a:ext cx="10986136" cy="419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Основные операции со сторонками раскрываются через методы класса String, среди которых можно выделить следующие: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length()</a:t>
            </a:r>
            <a:r>
              <a:t> - возвращает длину строки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charAt() </a:t>
            </a:r>
            <a:r>
              <a:t>- возвращает символ (char) по индексу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equals() </a:t>
            </a:r>
            <a:r>
              <a:t>- сравнивает строки с учетом регистра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equalsIgnoreCase()</a:t>
            </a:r>
            <a:r>
              <a:t> - сравнивает строки без учета регистра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toLowerCase()</a:t>
            </a:r>
            <a:r>
              <a:t> - переводит все символы строки в нижний регистр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toUpperCase()</a:t>
            </a:r>
            <a:r>
              <a:t> - переводит все символы строки в верхний регистр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indexOf()</a:t>
            </a:r>
            <a:r>
              <a:t> - находит индекс последнего вхождения подстроки в строку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startsWith()</a:t>
            </a:r>
            <a:r>
              <a:t> - определяет, начинается ли строка с заданной подстроки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endsWith()</a:t>
            </a:r>
            <a:r>
              <a:t> - определяет, заканчивается ли строка на заданную подстроку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replace()</a:t>
            </a:r>
            <a:r>
              <a:t> - заменяет в строке одну подстроку на другую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substring()</a:t>
            </a:r>
            <a:r>
              <a:t> - возвращает подстроку, начиная с опресненного индекса до конца или до определенного индекса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join()</a:t>
            </a:r>
            <a:r>
              <a:t> - соединяет строки с учетом разделителя</a:t>
            </a:r>
          </a:p>
          <a:p>
            <a:pPr marL="160421" indent="-160421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b="1" i="1"/>
              <a:t>split()</a:t>
            </a:r>
            <a:r>
              <a:t> - разделяет строку на массив подстрок с учетом разделителя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Полный список методов можно найти в самом классе и изучить почитав документацию</a:t>
            </a:r>
          </a:p>
        </p:txBody>
      </p:sp>
      <p:sp>
        <p:nvSpPr>
          <p:cNvPr id="134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466723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Работа со строками</a:t>
            </a:r>
          </a:p>
        </p:txBody>
      </p:sp>
      <p:sp>
        <p:nvSpPr>
          <p:cNvPr id="137" name="Rectangle 5"/>
          <p:cNvSpPr txBox="1"/>
          <p:nvPr/>
        </p:nvSpPr>
        <p:spPr>
          <a:xfrm>
            <a:off x="512444" y="381000"/>
            <a:ext cx="9866041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38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39" name="Rectangle 2"/>
          <p:cNvSpPr/>
          <p:nvPr/>
        </p:nvSpPr>
        <p:spPr>
          <a:xfrm>
            <a:off x="654050" y="2542292"/>
            <a:ext cx="10064972" cy="39167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extBox 3"/>
          <p:cNvSpPr txBox="1"/>
          <p:nvPr/>
        </p:nvSpPr>
        <p:spPr>
          <a:xfrm>
            <a:off x="820419" y="2727749"/>
            <a:ext cx="8950175" cy="354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str </a:t>
            </a:r>
            <a:r>
              <a:rPr>
                <a:solidFill>
                  <a:srgbClr val="080808"/>
                </a:solidFill>
              </a:rPr>
              <a:t>= </a:t>
            </a:r>
            <a:r>
              <a:t>"Я стану отличным программистом"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33B3"/>
                </a:solidFill>
              </a:rPr>
              <a:t>int </a:t>
            </a:r>
            <a:r>
              <a:rPr>
                <a:solidFill>
                  <a:srgbClr val="000000"/>
                </a:solidFill>
              </a:rPr>
              <a:t>len </a:t>
            </a:r>
            <a:r>
              <a:t>= </a:t>
            </a:r>
            <a:r>
              <a:rPr>
                <a:solidFill>
                  <a:srgbClr val="000000"/>
                </a:solidFill>
              </a:rPr>
              <a:t>str</a:t>
            </a:r>
            <a:r>
              <a:t>.length();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"Длина строки: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len </a:t>
            </a:r>
            <a:r>
              <a:rPr>
                <a:solidFill>
                  <a:srgbClr val="080808"/>
                </a:solidFill>
              </a:rPr>
              <a:t>+ </a:t>
            </a:r>
            <a:r>
              <a:t>" символов."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</a:t>
            </a:r>
            <a:r>
              <a:t>[] </a:t>
            </a:r>
            <a:r>
              <a:rPr>
                <a:solidFill>
                  <a:srgbClr val="000000"/>
                </a:solidFill>
              </a:rPr>
              <a:t>s </a:t>
            </a:r>
            <a:r>
              <a:t>= </a:t>
            </a:r>
            <a:r>
              <a:rPr>
                <a:solidFill>
                  <a:srgbClr val="000000"/>
                </a:solidFill>
              </a:rPr>
              <a:t>str</a:t>
            </a:r>
            <a:r>
              <a:t>.split(</a:t>
            </a:r>
            <a:r>
              <a:rPr>
                <a:solidFill>
                  <a:srgbClr val="077D16"/>
                </a:solidFill>
              </a:rPr>
              <a:t>"</a:t>
            </a:r>
            <a:r>
              <a:rPr>
                <a:solidFill>
                  <a:srgbClr val="077D16"/>
                </a:solidFill>
              </a:rPr>
              <a:t> </a:t>
            </a:r>
            <a:r>
              <a:rPr>
                <a:solidFill>
                  <a:srgbClr val="077D16"/>
                </a:solidFill>
              </a:rPr>
              <a:t>"</a:t>
            </a:r>
            <a:r>
              <a:t>);</a:t>
            </a: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"В тексте: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s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2094"/>
                </a:solidFill>
              </a:rPr>
              <a:t>length </a:t>
            </a:r>
            <a:r>
              <a:rPr>
                <a:solidFill>
                  <a:srgbClr val="080808"/>
                </a:solidFill>
              </a:rPr>
              <a:t>+ </a:t>
            </a:r>
            <a:r>
              <a:t>" слов."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newStr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str </a:t>
            </a:r>
            <a:r>
              <a:rPr>
                <a:solidFill>
                  <a:srgbClr val="080808"/>
                </a:solidFill>
              </a:rPr>
              <a:t>+ </a:t>
            </a:r>
            <a:r>
              <a:t>", если буду хорошо учиться"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"Длина строки: 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newStr</a:t>
            </a:r>
            <a:r>
              <a:rPr>
                <a:solidFill>
                  <a:srgbClr val="080808"/>
                </a:solidFill>
              </a:rPr>
              <a:t>.length() + </a:t>
            </a:r>
            <a:r>
              <a:t>" символов."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String result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newStr</a:t>
            </a:r>
            <a:r>
              <a:rPr>
                <a:solidFill>
                  <a:srgbClr val="080808"/>
                </a:solidFill>
              </a:rPr>
              <a:t>.replace(</a:t>
            </a:r>
            <a:r>
              <a:t>"программистом"</a:t>
            </a:r>
            <a:r>
              <a:rPr>
                <a:solidFill>
                  <a:srgbClr val="080808"/>
                </a:solidFill>
              </a:rPr>
              <a:t>, </a:t>
            </a:r>
            <a:r>
              <a:t>“Java-программистом"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System</a:t>
            </a:r>
            <a: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t>.println(</a:t>
            </a:r>
            <a:r>
              <a:rPr>
                <a:solidFill>
                  <a:srgbClr val="000000"/>
                </a:solidFill>
              </a:rPr>
              <a:t>result</a:t>
            </a:r>
            <a:r>
              <a:t>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//———————— Вывод ————————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Длина строки: 30 символов.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В тексте: 4 слов.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Длина строки: 56 символов.</a:t>
            </a:r>
          </a:p>
          <a:p>
            <a:pPr defTabSz="457200">
              <a:defRPr i="1" sz="1300">
                <a:solidFill>
                  <a:srgbClr val="8C8C8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Я стану отличным Java-программистом, если буду хорошо учиться</a:t>
            </a:r>
          </a:p>
        </p:txBody>
      </p:sp>
      <p:sp>
        <p:nvSpPr>
          <p:cNvPr id="141" name="Rectangle 8"/>
          <p:cNvSpPr txBox="1"/>
          <p:nvPr/>
        </p:nvSpPr>
        <p:spPr>
          <a:xfrm>
            <a:off x="512443" y="2143796"/>
            <a:ext cx="10986136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Преобразование строки в массив символов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512174" y="1384549"/>
            <a:ext cx="5667378" cy="6143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Пул строк</a:t>
            </a:r>
          </a:p>
        </p:txBody>
      </p:sp>
      <p:sp>
        <p:nvSpPr>
          <p:cNvPr id="144" name="Rectangle 5"/>
          <p:cNvSpPr txBox="1"/>
          <p:nvPr/>
        </p:nvSpPr>
        <p:spPr>
          <a:xfrm>
            <a:off x="517747" y="365125"/>
            <a:ext cx="907577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45" name="Rectangle 8"/>
          <p:cNvSpPr txBox="1"/>
          <p:nvPr/>
        </p:nvSpPr>
        <p:spPr>
          <a:xfrm>
            <a:off x="515209" y="1998914"/>
            <a:ext cx="7900148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Пул строк - это набор строк, который хранится в памяти Java</a:t>
            </a:r>
          </a:p>
        </p:txBody>
      </p:sp>
      <p:sp>
        <p:nvSpPr>
          <p:cNvPr id="146" name="Rectangle 14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4128" y="2422670"/>
            <a:ext cx="7103744" cy="39644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537864" y="1438274"/>
            <a:ext cx="6038855" cy="639766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Пул строк</a:t>
            </a:r>
          </a:p>
        </p:txBody>
      </p:sp>
      <p:sp>
        <p:nvSpPr>
          <p:cNvPr id="150" name="Rectangle 5"/>
          <p:cNvSpPr txBox="1"/>
          <p:nvPr/>
        </p:nvSpPr>
        <p:spPr>
          <a:xfrm>
            <a:off x="512444" y="381000"/>
            <a:ext cx="9128195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Строки. Регулярные выражения</a:t>
            </a:r>
          </a:p>
        </p:txBody>
      </p:sp>
      <p:sp>
        <p:nvSpPr>
          <p:cNvPr id="151" name="Rectangle 8"/>
          <p:cNvSpPr txBox="1"/>
          <p:nvPr/>
        </p:nvSpPr>
        <p:spPr>
          <a:xfrm>
            <a:off x="602932" y="2098675"/>
            <a:ext cx="10986136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При создании объекта через оператор </a:t>
            </a:r>
            <a:r>
              <a:rPr b="1" i="1"/>
              <a:t>new</a:t>
            </a:r>
            <a:r>
              <a:t> строка не помещается в пул строк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Для того чтобы поместить строку в пул используется метод </a:t>
            </a:r>
            <a:r>
              <a:rPr b="1" i="1"/>
              <a:t>intern()</a:t>
            </a:r>
          </a:p>
        </p:txBody>
      </p:sp>
      <p:sp>
        <p:nvSpPr>
          <p:cNvPr id="152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sp>
        <p:nvSpPr>
          <p:cNvPr id="153" name="Rectangle 2"/>
          <p:cNvSpPr/>
          <p:nvPr/>
        </p:nvSpPr>
        <p:spPr>
          <a:xfrm>
            <a:off x="654050" y="2764475"/>
            <a:ext cx="10883900" cy="24943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extBox 3"/>
          <p:cNvSpPr txBox="1"/>
          <p:nvPr/>
        </p:nvSpPr>
        <p:spPr>
          <a:xfrm>
            <a:off x="890269" y="2949932"/>
            <a:ext cx="9505039" cy="21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300">
                <a:solidFill>
                  <a:srgbClr val="0033B3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args) {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s1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"Cat"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s2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77D16"/>
                </a:solidFill>
              </a:rPr>
              <a:t>"Cat"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t>String s3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rPr>
                <a:solidFill>
                  <a:srgbClr val="080808"/>
                </a:solidFill>
              </a:rPr>
              <a:t>String(</a:t>
            </a:r>
            <a:r>
              <a:rPr>
                <a:solidFill>
                  <a:srgbClr val="077D16"/>
                </a:solidFill>
              </a:rPr>
              <a:t>"Cat"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solidFill>
                <a:srgbClr val="080808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String s4 </a:t>
            </a:r>
            <a:r>
              <a:t>= </a:t>
            </a:r>
            <a:r>
              <a:rPr>
                <a:solidFill>
                  <a:srgbClr val="000000"/>
                </a:solidFill>
              </a:rPr>
              <a:t>s3</a:t>
            </a:r>
            <a:r>
              <a:t>.intern();</a:t>
            </a: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"s1 == s2 :"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s1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000000"/>
                </a:solidFill>
              </a:rPr>
              <a:t>s2</a:t>
            </a:r>
            <a:r>
              <a:rPr>
                <a:solidFill>
                  <a:srgbClr val="080808"/>
                </a:solidFill>
              </a:rPr>
              <a:t>)); 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"s1 == s3 :"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s1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000000"/>
                </a:solidFill>
              </a:rPr>
              <a:t>s3</a:t>
            </a:r>
            <a:r>
              <a:rPr>
                <a:solidFill>
                  <a:srgbClr val="080808"/>
                </a:solidFill>
              </a:rPr>
              <a:t>)); </a:t>
            </a:r>
            <a:r>
              <a:rPr i="1">
                <a:solidFill>
                  <a:srgbClr val="8C8C8C"/>
                </a:solidFill>
              </a:rPr>
              <a:t>// false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77D1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2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t>"s1 == s3 :" </a:t>
            </a:r>
            <a:r>
              <a:rPr>
                <a:solidFill>
                  <a:srgbClr val="080808"/>
                </a:solidFill>
              </a:rPr>
              <a:t>+ (</a:t>
            </a:r>
            <a:r>
              <a:rPr>
                <a:solidFill>
                  <a:srgbClr val="000000"/>
                </a:solidFill>
              </a:rPr>
              <a:t>s1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000000"/>
                </a:solidFill>
              </a:rPr>
              <a:t>s4</a:t>
            </a:r>
            <a:r>
              <a:rPr>
                <a:solidFill>
                  <a:srgbClr val="080808"/>
                </a:solidFill>
              </a:rPr>
              <a:t>)); </a:t>
            </a:r>
            <a:r>
              <a:rPr i="1">
                <a:solidFill>
                  <a:srgbClr val="8C8C8C"/>
                </a:solidFill>
              </a:rPr>
              <a:t>// true</a:t>
            </a:r>
            <a:endParaRPr i="1">
              <a:solidFill>
                <a:srgbClr val="8C8C8C"/>
              </a:solidFill>
            </a:endParaRPr>
          </a:p>
          <a:p>
            <a:pPr defTabSz="457200"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55" name="Rectangle 8"/>
          <p:cNvSpPr txBox="1"/>
          <p:nvPr/>
        </p:nvSpPr>
        <p:spPr>
          <a:xfrm>
            <a:off x="602932" y="5350590"/>
            <a:ext cx="10986136" cy="105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Пул строк возможен благодаря неизменяемости строк в Java и реализации интернирования строк.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Пул строк помогает экономить большой объем памяти, но с другой стороны создание строки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занимает больше времени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/>
          <p:nvPr>
            <p:ph type="title"/>
          </p:nvPr>
        </p:nvSpPr>
        <p:spPr>
          <a:xfrm>
            <a:off x="466723" y="1438274"/>
            <a:ext cx="6038856" cy="639767"/>
          </a:xfrm>
          <a:prstGeom prst="rect">
            <a:avLst/>
          </a:prstGeom>
        </p:spPr>
        <p:txBody>
          <a:bodyPr/>
          <a:lstStyle>
            <a:lvl1pPr>
              <a:defRPr b="1" sz="3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Задания</a:t>
            </a:r>
          </a:p>
        </p:txBody>
      </p:sp>
      <p:sp>
        <p:nvSpPr>
          <p:cNvPr id="158" name="Rectangle 5"/>
          <p:cNvSpPr txBox="1"/>
          <p:nvPr/>
        </p:nvSpPr>
        <p:spPr>
          <a:xfrm>
            <a:off x="512443" y="381000"/>
            <a:ext cx="968271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9DC3E6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pPr/>
            <a:r>
              <a:t>Курс «Программирование на Java» - Циклы</a:t>
            </a:r>
          </a:p>
        </p:txBody>
      </p:sp>
      <p:sp>
        <p:nvSpPr>
          <p:cNvPr id="159" name="Rectangle 8"/>
          <p:cNvSpPr txBox="1"/>
          <p:nvPr/>
        </p:nvSpPr>
        <p:spPr>
          <a:xfrm>
            <a:off x="503699" y="2098675"/>
            <a:ext cx="10986136" cy="298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Найдите количество вхождения слова 'test' в строке.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Введите строку (текст). Вывести первый, последний и средний (если он есть)) символы.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Введите строку (текст). Показать номера символов, совпадающих с последним символом строки.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Введите строку (текст). Найдите наибольшее количество идущих подряд цифр.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Введите строку (текст). После этого определить, является ли она палиндромом (перевертышем), т.е. одинаково пишется как с начала, так и с конца.</a:t>
            </a:r>
          </a:p>
          <a:p>
            <a:pPr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</a:p>
          <a:p>
            <a:pPr marL="160420" indent="-160420">
              <a:buSzPct val="100000"/>
              <a:buChar char="•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Введите строку (текст). Поменяйте местами первое самое длинное слово с последним самым коротким.</a:t>
            </a:r>
          </a:p>
        </p:txBody>
      </p:sp>
      <p:sp>
        <p:nvSpPr>
          <p:cNvPr id="160" name="Rectangle 11"/>
          <p:cNvSpPr/>
          <p:nvPr/>
        </p:nvSpPr>
        <p:spPr>
          <a:xfrm>
            <a:off x="12001500" y="0"/>
            <a:ext cx="190500" cy="6858000"/>
          </a:xfrm>
          <a:prstGeom prst="rect">
            <a:avLst/>
          </a:prstGeom>
          <a:solidFill>
            <a:srgbClr val="9DC3E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2E75B6"/>
                </a:solidFill>
              </a:defRPr>
            </a:pPr>
          </a:p>
        </p:txBody>
      </p:sp>
      <p:pic>
        <p:nvPicPr>
          <p:cNvPr id="161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06820" y="427672"/>
            <a:ext cx="783015" cy="785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