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Arim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glzLtaKn6fbwBPdLjLuH8fHTe6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Arim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Arimo-italic.fntdata"/><Relationship Id="rId23" Type="http://schemas.openxmlformats.org/officeDocument/2006/relationships/font" Target="fonts/Arim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Arim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1pPr>
            <a:lvl2pPr indent="-228600" lvl="1" marL="9144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2pPr>
            <a:lvl3pPr indent="-228600" lvl="2" marL="1371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3pPr>
            <a:lvl4pPr indent="-228600" lvl="3" marL="18288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4pPr>
            <a:lvl5pPr indent="-228600" lvl="4" marL="22860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" name="Google Shape;12;p15"/>
          <p:cNvSpPr txBox="1"/>
          <p:nvPr>
            <p:ph idx="12" type="sldNum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" type="body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2" type="sldNum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" type="body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2" type="body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2" type="sldNum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2" type="sldNum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/>
          <p:nvPr>
            <p:ph idx="12" type="sldNum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1" type="body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1pPr>
            <a:lvl2pPr indent="-4318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2pPr>
            <a:lvl3pPr indent="-4318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3pPr>
            <a:lvl4pPr indent="-4318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4pPr>
            <a:lvl5pPr indent="-4318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2" type="body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2" type="sldNum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2" name="Google Shape;42;p23"/>
          <p:cNvSpPr/>
          <p:nvPr>
            <p:ph idx="2" type="pic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23"/>
          <p:cNvSpPr txBox="1"/>
          <p:nvPr>
            <p:ph idx="1" type="body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12" type="sldNum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"/>
          <p:cNvSpPr txBox="1"/>
          <p:nvPr>
            <p:ph idx="4294967295" type="subTitle"/>
          </p:nvPr>
        </p:nvSpPr>
        <p:spPr>
          <a:xfrm>
            <a:off x="451659" y="2497408"/>
            <a:ext cx="9144001" cy="931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Курс «Программирование на Java» - Дженерики. Перечисляемые типы</a:t>
            </a:r>
            <a:endParaRPr/>
          </a:p>
        </p:txBody>
      </p:sp>
      <p:sp>
        <p:nvSpPr>
          <p:cNvPr id="50" name="Google Shape;50;p1"/>
          <p:cNvSpPr txBox="1"/>
          <p:nvPr/>
        </p:nvSpPr>
        <p:spPr>
          <a:xfrm>
            <a:off x="497379" y="3428999"/>
            <a:ext cx="90525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None/>
            </a:pPr>
            <a:r>
              <a:t/>
            </a:r>
            <a:endParaRPr/>
          </a:p>
        </p:txBody>
      </p:sp>
      <p:sp>
        <p:nvSpPr>
          <p:cNvPr id="51" name="Google Shape;51;p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2E75B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 txBox="1"/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mo"/>
              <a:buNone/>
            </a:pPr>
            <a:r>
              <a:rPr b="1" lang="en-US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Перечисляемые типы</a:t>
            </a:r>
            <a:endParaRPr/>
          </a:p>
        </p:txBody>
      </p:sp>
      <p:sp>
        <p:nvSpPr>
          <p:cNvPr id="144" name="Google Shape;144;p10"/>
          <p:cNvSpPr txBox="1"/>
          <p:nvPr/>
        </p:nvSpPr>
        <p:spPr>
          <a:xfrm>
            <a:off x="512444" y="381000"/>
            <a:ext cx="8899023" cy="37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C3E6"/>
              </a:buClr>
              <a:buSzPts val="1800"/>
              <a:buFont typeface="Arimo"/>
              <a:buNone/>
            </a:pPr>
            <a:r>
              <a:rPr b="1" i="0" lang="en-US" sz="1800" u="none" cap="none" strike="noStrike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Курс «Программирование на Java» - Дженерики. Перечисляемые типы</a:t>
            </a:r>
            <a:endParaRPr/>
          </a:p>
        </p:txBody>
      </p:sp>
      <p:sp>
        <p:nvSpPr>
          <p:cNvPr id="145" name="Google Shape;145;p10"/>
          <p:cNvSpPr txBox="1"/>
          <p:nvPr/>
        </p:nvSpPr>
        <p:spPr>
          <a:xfrm>
            <a:off x="535910" y="666682"/>
            <a:ext cx="6590022" cy="307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C3E6"/>
              </a:buClr>
              <a:buSzPts val="1400"/>
              <a:buFont typeface="Roboto"/>
              <a:buNone/>
            </a:pPr>
            <a:r>
              <a:rPr b="0" i="0" lang="en-US" sz="1400" u="none" cap="none" strike="noStrike">
                <a:solidFill>
                  <a:srgbClr val="9DC3E6"/>
                </a:solidFill>
                <a:latin typeface="Roboto"/>
                <a:ea typeface="Roboto"/>
                <a:cs typeface="Roboto"/>
                <a:sym typeface="Roboto"/>
              </a:rPr>
              <a:t>Тренер: Наруть Андрей Михайлович</a:t>
            </a:r>
            <a:endParaRPr/>
          </a:p>
        </p:txBody>
      </p:sp>
      <p:sp>
        <p:nvSpPr>
          <p:cNvPr id="146" name="Google Shape;146;p10"/>
          <p:cNvSpPr txBox="1"/>
          <p:nvPr/>
        </p:nvSpPr>
        <p:spPr>
          <a:xfrm>
            <a:off x="512443" y="2085801"/>
            <a:ext cx="10986136" cy="332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Enum - это тип, поля которого состоят из конечного набора констант</a:t>
            </a:r>
            <a:endParaRPr/>
          </a:p>
        </p:txBody>
      </p:sp>
      <p:sp>
        <p:nvSpPr>
          <p:cNvPr id="147" name="Google Shape;147;p10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2E75B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0"/>
          <p:cNvSpPr/>
          <p:nvPr/>
        </p:nvSpPr>
        <p:spPr>
          <a:xfrm>
            <a:off x="563560" y="2764475"/>
            <a:ext cx="10228844" cy="22911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0"/>
          <p:cNvSpPr txBox="1"/>
          <p:nvPr/>
        </p:nvSpPr>
        <p:spPr>
          <a:xfrm>
            <a:off x="799780" y="2949932"/>
            <a:ext cx="6038854" cy="1920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public enum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Day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1" lang="en-US" sz="1300" u="none" cap="none" strike="noStrike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rPr>
              <a:t>MONDAY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,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1" lang="en-US" sz="1300" u="none" cap="none" strike="noStrike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rPr>
              <a:t>TUESDAY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,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1" lang="en-US" sz="1300" u="none" cap="none" strike="noStrike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rPr>
              <a:t>WEDNESDAY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,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1" lang="en-US" sz="1300" u="none" cap="none" strike="noStrike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rPr>
              <a:t>THURSDAY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,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1" lang="en-US" sz="1300" u="none" cap="none" strike="noStrike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rPr>
              <a:t>FRIDAY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,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1" lang="en-US" sz="1300" u="none" cap="none" strike="noStrike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rPr>
              <a:t>SATURDAY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,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1" lang="en-US" sz="1300" u="none" cap="none" strike="noStrike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rPr>
              <a:t>SUNDAY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/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mo"/>
              <a:buNone/>
            </a:pPr>
            <a:r>
              <a:rPr b="1" lang="en-US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Перечисляемые типы</a:t>
            </a:r>
            <a:endParaRPr/>
          </a:p>
        </p:txBody>
      </p:sp>
      <p:sp>
        <p:nvSpPr>
          <p:cNvPr id="155" name="Google Shape;155;p11"/>
          <p:cNvSpPr txBox="1"/>
          <p:nvPr/>
        </p:nvSpPr>
        <p:spPr>
          <a:xfrm>
            <a:off x="512444" y="381000"/>
            <a:ext cx="8899023" cy="37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C3E6"/>
              </a:buClr>
              <a:buSzPts val="1800"/>
              <a:buFont typeface="Arimo"/>
              <a:buNone/>
            </a:pPr>
            <a:r>
              <a:rPr b="1" i="0" lang="en-US" sz="1800" u="none" cap="none" strike="noStrike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Курс «Программирование на Java» - Дженерики. Перечисляемые типы</a:t>
            </a:r>
            <a:endParaRPr/>
          </a:p>
        </p:txBody>
      </p:sp>
      <p:sp>
        <p:nvSpPr>
          <p:cNvPr id="156" name="Google Shape;156;p11"/>
          <p:cNvSpPr txBox="1"/>
          <p:nvPr/>
        </p:nvSpPr>
        <p:spPr>
          <a:xfrm>
            <a:off x="535910" y="666682"/>
            <a:ext cx="6590022" cy="307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C3E6"/>
              </a:buClr>
              <a:buSzPts val="1400"/>
              <a:buFont typeface="Roboto"/>
              <a:buNone/>
            </a:pPr>
            <a:r>
              <a:rPr b="0" i="0" lang="en-US" sz="1400" u="none" cap="none" strike="noStrike">
                <a:solidFill>
                  <a:srgbClr val="9DC3E6"/>
                </a:solidFill>
                <a:latin typeface="Roboto"/>
                <a:ea typeface="Roboto"/>
                <a:cs typeface="Roboto"/>
                <a:sym typeface="Roboto"/>
              </a:rPr>
              <a:t>Тренер: Наруть Андрей Михайлович</a:t>
            </a:r>
            <a:endParaRPr/>
          </a:p>
        </p:txBody>
      </p:sp>
      <p:sp>
        <p:nvSpPr>
          <p:cNvPr id="157" name="Google Shape;157;p11"/>
          <p:cNvSpPr txBox="1"/>
          <p:nvPr/>
        </p:nvSpPr>
        <p:spPr>
          <a:xfrm>
            <a:off x="512443" y="2085801"/>
            <a:ext cx="10986136" cy="332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Пример использования enum в коде</a:t>
            </a:r>
            <a:endParaRPr/>
          </a:p>
        </p:txBody>
      </p:sp>
      <p:sp>
        <p:nvSpPr>
          <p:cNvPr id="158" name="Google Shape;158;p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2E75B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1"/>
          <p:cNvSpPr/>
          <p:nvPr/>
        </p:nvSpPr>
        <p:spPr>
          <a:xfrm>
            <a:off x="550686" y="2542292"/>
            <a:ext cx="9911997" cy="39167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1"/>
          <p:cNvSpPr txBox="1"/>
          <p:nvPr/>
        </p:nvSpPr>
        <p:spPr>
          <a:xfrm>
            <a:off x="786905" y="2727750"/>
            <a:ext cx="8017956" cy="3545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Day day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=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Day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0" i="1" lang="en-US" sz="1300" u="none" cap="none" strike="noStrike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rPr>
              <a:t>MONDAY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switch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day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) {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case </a:t>
            </a:r>
            <a:r>
              <a:rPr b="0" i="1" lang="en-US" sz="1300" u="none" cap="none" strike="noStrike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rPr>
              <a:t>MONDAY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: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System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0" i="1" lang="en-US" sz="1300" u="none" cap="none" strike="noStrike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day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.name() + </a:t>
            </a:r>
            <a:r>
              <a:rPr b="0" i="0" lang="en-US" sz="1300" u="none" cap="none" strike="noStrike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rPr>
              <a:t>" is first working day"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case </a:t>
            </a:r>
            <a:r>
              <a:rPr b="0" i="1" lang="en-US" sz="1300" u="none" cap="none" strike="noStrike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rPr>
              <a:t>TUESDAY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: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case </a:t>
            </a:r>
            <a:r>
              <a:rPr b="0" i="1" lang="en-US" sz="1300" u="none" cap="none" strike="noStrike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rPr>
              <a:t>WEDNESDAY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: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case </a:t>
            </a:r>
            <a:r>
              <a:rPr b="0" i="1" lang="en-US" sz="1300" u="none" cap="none" strike="noStrike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rPr>
              <a:t>THURSDAY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: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System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0" i="1" lang="en-US" sz="1300" u="none" cap="none" strike="noStrike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day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.name() + </a:t>
            </a:r>
            <a:r>
              <a:rPr b="0" i="0" lang="en-US" sz="1300" u="none" cap="none" strike="noStrike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rPr>
              <a:t>" is workday"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break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case </a:t>
            </a:r>
            <a:r>
              <a:rPr b="0" i="1" lang="en-US" sz="1300" u="none" cap="none" strike="noStrike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rPr>
              <a:t>FRIDAY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: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System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0" i="1" lang="en-US" sz="1300" u="none" cap="none" strike="noStrike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b="0" i="0" lang="en-US" sz="1300" u="none" cap="none" strike="noStrike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rPr>
              <a:t>"Thanks God it's "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+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day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.name());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case </a:t>
            </a:r>
            <a:r>
              <a:rPr b="0" i="1" lang="en-US" sz="1300" u="none" cap="none" strike="noStrike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rPr>
              <a:t>SATURDAY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: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case </a:t>
            </a:r>
            <a:r>
              <a:rPr b="0" i="1" lang="en-US" sz="1300" u="none" cap="none" strike="noStrike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rPr>
              <a:t>SUNDAY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: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System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0" i="1" lang="en-US" sz="1300" u="none" cap="none" strike="noStrike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day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.name() + </a:t>
            </a:r>
            <a:r>
              <a:rPr b="0" i="0" lang="en-US" sz="1300" u="none" cap="none" strike="noStrike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rPr>
              <a:t>" is weekend"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break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"/>
          <p:cNvSpPr txBox="1"/>
          <p:nvPr>
            <p:ph type="title"/>
          </p:nvPr>
        </p:nvSpPr>
        <p:spPr>
          <a:xfrm>
            <a:off x="466723" y="1438274"/>
            <a:ext cx="8780066" cy="6397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mo"/>
              <a:buNone/>
            </a:pPr>
            <a:r>
              <a:rPr b="1" lang="en-US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Особенности перечисляемых типов</a:t>
            </a:r>
            <a:endParaRPr/>
          </a:p>
        </p:txBody>
      </p:sp>
      <p:sp>
        <p:nvSpPr>
          <p:cNvPr id="166" name="Google Shape;166;p12"/>
          <p:cNvSpPr txBox="1"/>
          <p:nvPr/>
        </p:nvSpPr>
        <p:spPr>
          <a:xfrm>
            <a:off x="512444" y="381000"/>
            <a:ext cx="8899023" cy="37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C3E6"/>
              </a:buClr>
              <a:buSzPts val="1800"/>
              <a:buFont typeface="Arimo"/>
              <a:buNone/>
            </a:pPr>
            <a:r>
              <a:rPr b="1" i="0" lang="en-US" sz="1800" u="none" cap="none" strike="noStrike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Курс «Программирование на Java» - Дженерики. Перечисляемые типы</a:t>
            </a:r>
            <a:endParaRPr/>
          </a:p>
        </p:txBody>
      </p:sp>
      <p:sp>
        <p:nvSpPr>
          <p:cNvPr id="167" name="Google Shape;167;p12"/>
          <p:cNvSpPr txBox="1"/>
          <p:nvPr/>
        </p:nvSpPr>
        <p:spPr>
          <a:xfrm>
            <a:off x="535910" y="666682"/>
            <a:ext cx="6590022" cy="307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C3E6"/>
              </a:buClr>
              <a:buSzPts val="1400"/>
              <a:buFont typeface="Roboto"/>
              <a:buNone/>
            </a:pPr>
            <a:r>
              <a:rPr b="0" i="0" lang="en-US" sz="1400" u="none" cap="none" strike="noStrike">
                <a:solidFill>
                  <a:srgbClr val="9DC3E6"/>
                </a:solidFill>
                <a:latin typeface="Roboto"/>
                <a:ea typeface="Roboto"/>
                <a:cs typeface="Roboto"/>
                <a:sym typeface="Roboto"/>
              </a:rPr>
              <a:t>Тренер: Наруть Андрей Михайлович</a:t>
            </a:r>
            <a:endParaRPr/>
          </a:p>
        </p:txBody>
      </p:sp>
      <p:sp>
        <p:nvSpPr>
          <p:cNvPr id="168" name="Google Shape;168;p12"/>
          <p:cNvSpPr txBox="1"/>
          <p:nvPr/>
        </p:nvSpPr>
        <p:spPr>
          <a:xfrm>
            <a:off x="512443" y="2085801"/>
            <a:ext cx="10986136" cy="332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Перечисляемый тип наследуется от класса java.lang.Enum</a:t>
            </a:r>
            <a:endParaRPr/>
          </a:p>
        </p:txBody>
      </p:sp>
      <p:sp>
        <p:nvSpPr>
          <p:cNvPr id="169" name="Google Shape;169;p12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2E75B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2"/>
          <p:cNvSpPr/>
          <p:nvPr/>
        </p:nvSpPr>
        <p:spPr>
          <a:xfrm>
            <a:off x="550686" y="2542292"/>
            <a:ext cx="9911997" cy="37135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2"/>
          <p:cNvSpPr txBox="1"/>
          <p:nvPr/>
        </p:nvSpPr>
        <p:spPr>
          <a:xfrm>
            <a:off x="786905" y="2727750"/>
            <a:ext cx="9156039" cy="3342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Day currentDay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=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Day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0" i="1" lang="en-US" sz="1300" u="none" cap="none" strike="noStrike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rPr>
              <a:t>FRIDAY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System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0" i="1" lang="en-US" sz="1300" u="none" cap="none" strike="noStrike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b="0" i="0" lang="en-US" sz="1300" u="none" cap="none" strike="noStrike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rPr>
              <a:t>"currentDay.name() =&gt; "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+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currentDay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.name());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System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0" i="1" lang="en-US" sz="1300" u="none" cap="none" strike="noStrike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b="0" i="0" lang="en-US" sz="1300" u="none" cap="none" strike="noStrike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rPr>
              <a:t>"currentDay.toString() =&gt; "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+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currentDay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.toString());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System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0" i="1" lang="en-US" sz="1300" u="none" cap="none" strike="noStrike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b="0" i="0" lang="en-US" sz="1300" u="none" cap="none" strike="noStrike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rPr>
              <a:t>"currentDay.ordinal() =&gt; "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+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currentDay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.ordinal());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300"/>
              <a:buFont typeface="Courier"/>
              <a:buNone/>
            </a:pPr>
            <a:r>
              <a:rPr b="0" i="1" lang="en-US" sz="1300" u="none" cap="none" strike="noStrike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rPr>
              <a:t>// получение всех элементов перечисления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System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0" i="1" lang="en-US" sz="1300" u="none" cap="none" strike="noStrike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Arrays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0" i="1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toString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currentDay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0" i="1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values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()));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300"/>
              <a:buFont typeface="Courier"/>
              <a:buNone/>
            </a:pPr>
            <a:r>
              <a:rPr b="0" i="1" lang="en-US" sz="1300" u="none" cap="none" strike="noStrike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rPr>
              <a:t>// получение экземпляра объекта enum по строковому представлению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System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0" i="1" lang="en-US" sz="1300" u="none" cap="none" strike="noStrike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.println(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currentDay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.equals(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Day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0" i="1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valueOf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0" i="0" lang="en-US" sz="1300" u="none" cap="none" strike="noStrike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rPr>
              <a:t>"FRIDAY"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)));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800"/>
              <a:buFont typeface="Courier"/>
              <a:buNone/>
            </a:pPr>
            <a:r>
              <a:t/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300"/>
              <a:buFont typeface="Courier"/>
              <a:buNone/>
            </a:pPr>
            <a:r>
              <a:rPr b="0" i="1" lang="en-US" sz="1300" u="none" cap="none" strike="noStrike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rPr>
              <a:t>//———————— Вывод ————————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300"/>
              <a:buFont typeface="Courier"/>
              <a:buNone/>
            </a:pPr>
            <a:r>
              <a:t/>
            </a:r>
            <a:endParaRPr b="0" i="1" sz="1300" u="none" cap="none" strike="noStrike">
              <a:solidFill>
                <a:srgbClr val="8C8C8C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300"/>
              <a:buFont typeface="Courier"/>
              <a:buNone/>
            </a:pPr>
            <a:r>
              <a:rPr b="0" i="1" lang="en-US" sz="1300" u="none" cap="none" strike="noStrike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rPr>
              <a:t>currentDay.name() =&gt; FRIDAY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300"/>
              <a:buFont typeface="Courier"/>
              <a:buNone/>
            </a:pPr>
            <a:r>
              <a:rPr b="0" i="1" lang="en-US" sz="1300" u="none" cap="none" strike="noStrike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rPr>
              <a:t>currentDay.toString() =&gt; FRIDAY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300"/>
              <a:buFont typeface="Courier"/>
              <a:buNone/>
            </a:pPr>
            <a:r>
              <a:rPr b="0" i="1" lang="en-US" sz="1300" u="none" cap="none" strike="noStrike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rPr>
              <a:t>currentDay.ordinal() =&gt; 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300"/>
              <a:buFont typeface="Courier"/>
              <a:buNone/>
            </a:pPr>
            <a:r>
              <a:rPr b="0" i="1" lang="en-US" sz="1300" u="none" cap="none" strike="noStrike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rPr>
              <a:t>[MONDAY, TUESDAY, WEDNESDAY, THURSDAY, FRIDAY, SATURDAY, SUNDAY]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300"/>
              <a:buFont typeface="Courier"/>
              <a:buNone/>
            </a:pPr>
            <a:r>
              <a:rPr b="0" i="1" lang="en-US" sz="1300" u="none" cap="none" strike="noStrike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rPr>
              <a:t>true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/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92"/>
              <a:buFont typeface="Arimo"/>
              <a:buNone/>
            </a:pPr>
            <a:r>
              <a:rPr b="1" lang="en-US" sz="2592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Особенности перечисляемых типов</a:t>
            </a:r>
            <a:endParaRPr/>
          </a:p>
        </p:txBody>
      </p:sp>
      <p:sp>
        <p:nvSpPr>
          <p:cNvPr id="177" name="Google Shape;177;p13"/>
          <p:cNvSpPr txBox="1"/>
          <p:nvPr/>
        </p:nvSpPr>
        <p:spPr>
          <a:xfrm>
            <a:off x="512444" y="381000"/>
            <a:ext cx="8899023" cy="37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C3E6"/>
              </a:buClr>
              <a:buSzPts val="1800"/>
              <a:buFont typeface="Arimo"/>
              <a:buNone/>
            </a:pPr>
            <a:r>
              <a:rPr b="1" i="0" lang="en-US" sz="1800" u="none" cap="none" strike="noStrike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Курс «Программирование на Java» - Дженерики. Перечисляемые типы</a:t>
            </a:r>
            <a:endParaRPr/>
          </a:p>
        </p:txBody>
      </p:sp>
      <p:sp>
        <p:nvSpPr>
          <p:cNvPr id="178" name="Google Shape;178;p13"/>
          <p:cNvSpPr txBox="1"/>
          <p:nvPr/>
        </p:nvSpPr>
        <p:spPr>
          <a:xfrm>
            <a:off x="535910" y="666682"/>
            <a:ext cx="6590022" cy="307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C3E6"/>
              </a:buClr>
              <a:buSzPts val="1400"/>
              <a:buFont typeface="Roboto"/>
              <a:buNone/>
            </a:pPr>
            <a:r>
              <a:rPr b="0" i="0" lang="en-US" sz="1400" u="none" cap="none" strike="noStrike">
                <a:solidFill>
                  <a:srgbClr val="9DC3E6"/>
                </a:solidFill>
                <a:latin typeface="Roboto"/>
                <a:ea typeface="Roboto"/>
                <a:cs typeface="Roboto"/>
                <a:sym typeface="Roboto"/>
              </a:rPr>
              <a:t>Тренер: Наруть Андрей Михайлович</a:t>
            </a:r>
            <a:endParaRPr/>
          </a:p>
        </p:txBody>
      </p:sp>
      <p:sp>
        <p:nvSpPr>
          <p:cNvPr id="179" name="Google Shape;179;p13"/>
          <p:cNvSpPr txBox="1"/>
          <p:nvPr/>
        </p:nvSpPr>
        <p:spPr>
          <a:xfrm>
            <a:off x="512443" y="2085801"/>
            <a:ext cx="10986136" cy="332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Как и обычный класс может содержать поля, методы и конструкторы</a:t>
            </a:r>
            <a:endParaRPr/>
          </a:p>
        </p:txBody>
      </p:sp>
      <p:sp>
        <p:nvSpPr>
          <p:cNvPr id="180" name="Google Shape;180;p13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2E75B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3"/>
          <p:cNvSpPr/>
          <p:nvPr/>
        </p:nvSpPr>
        <p:spPr>
          <a:xfrm>
            <a:off x="550686" y="2542292"/>
            <a:ext cx="9911997" cy="39167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3"/>
          <p:cNvSpPr txBox="1"/>
          <p:nvPr/>
        </p:nvSpPr>
        <p:spPr>
          <a:xfrm>
            <a:off x="786905" y="2727749"/>
            <a:ext cx="8017956" cy="3545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public enum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Day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1" lang="en-US" sz="1300" u="none" cap="none" strike="noStrike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rPr>
              <a:t>MONDAY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0" i="1" lang="en-US" sz="1300" u="none" cap="none" strike="noStrike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rPr>
              <a:t>TUESDAY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0" i="1" lang="en-US" sz="1300" u="none" cap="none" strike="noStrike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rPr>
              <a:t>WEDNESDAY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0" i="1" lang="en-US" sz="1300" u="none" cap="none" strike="noStrike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rPr>
              <a:t>THURSDAY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0" i="1" lang="en-US" sz="1300" u="none" cap="none" strike="noStrike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rPr>
              <a:t>FRIDAY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,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1" lang="en-US" sz="1300" u="none" cap="none" strike="noStrike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rPr>
              <a:t>SATURDAY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false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), </a:t>
            </a:r>
            <a:r>
              <a:rPr b="0" i="1" lang="en-US" sz="1300" u="none" cap="none" strike="noStrike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rPr>
              <a:t>SUNDAY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false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private boolean </a:t>
            </a:r>
            <a:r>
              <a:rPr b="0" i="0" lang="en-US" sz="1300" u="none" cap="none" strike="noStrike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rPr>
              <a:t>isWorkingDay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800"/>
              <a:buFont typeface="Courier"/>
              <a:buNone/>
            </a:pPr>
            <a:r>
              <a:t/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1300" u="none" cap="none" strike="noStrike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rPr>
              <a:t>Day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boolean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isWorkingDay)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this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0" i="0" lang="en-US" sz="1300" u="none" cap="none" strike="noStrike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rPr>
              <a:t>isWorkingDay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= isWorkingDay;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1300" u="none" cap="none" strike="noStrike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rPr>
              <a:t>Day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b="0" i="0" lang="en-US" sz="1300" u="none" cap="none" strike="noStrike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rPr>
              <a:t>this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0" i="0" lang="en-US" sz="1300" u="none" cap="none" strike="noStrike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rPr>
              <a:t>true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t/>
            </a:r>
            <a:endParaRPr b="0" i="0" sz="1300" u="none" cap="none" strike="noStrike">
              <a:solidFill>
                <a:srgbClr val="08080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public boolean </a:t>
            </a:r>
            <a:r>
              <a:rPr b="0" i="0" lang="en-US" sz="1300" u="none" cap="none" strike="noStrike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rPr>
              <a:t>isWorkingDay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() {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return </a:t>
            </a:r>
            <a:r>
              <a:rPr b="0" i="0" lang="en-US" sz="1300" u="none" cap="none" strike="noStrike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rPr>
              <a:t>isWorkingDay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/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mo"/>
              <a:buNone/>
            </a:pPr>
            <a:r>
              <a:rPr b="1" lang="en-US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Рассматриваемые вопросы</a:t>
            </a:r>
            <a:endParaRPr/>
          </a:p>
        </p:txBody>
      </p:sp>
      <p:sp>
        <p:nvSpPr>
          <p:cNvPr id="57" name="Google Shape;57;p2"/>
          <p:cNvSpPr txBox="1"/>
          <p:nvPr/>
        </p:nvSpPr>
        <p:spPr>
          <a:xfrm>
            <a:off x="512444" y="381000"/>
            <a:ext cx="8899023" cy="37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C3E6"/>
              </a:buClr>
              <a:buSzPts val="1800"/>
              <a:buFont typeface="Arimo"/>
              <a:buNone/>
            </a:pPr>
            <a:r>
              <a:rPr b="1" i="0" lang="en-US" sz="1800" u="none" cap="none" strike="noStrike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Курс «Программирование на Java» - Дженерики. Перечисляемые типы</a:t>
            </a:r>
            <a:endParaRPr/>
          </a:p>
        </p:txBody>
      </p:sp>
      <p:sp>
        <p:nvSpPr>
          <p:cNvPr id="58" name="Google Shape;58;p2"/>
          <p:cNvSpPr txBox="1"/>
          <p:nvPr/>
        </p:nvSpPr>
        <p:spPr>
          <a:xfrm>
            <a:off x="535910" y="666682"/>
            <a:ext cx="6590022" cy="307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C3E6"/>
              </a:buClr>
              <a:buSzPts val="1400"/>
              <a:buFont typeface="Roboto"/>
              <a:buNone/>
            </a:pPr>
            <a:r>
              <a:rPr b="0" i="0" lang="en-US" sz="1400" u="none" cap="none" strike="noStrike">
                <a:solidFill>
                  <a:srgbClr val="9DC3E6"/>
                </a:solidFill>
                <a:latin typeface="Roboto"/>
                <a:ea typeface="Roboto"/>
                <a:cs typeface="Roboto"/>
                <a:sym typeface="Roboto"/>
              </a:rPr>
              <a:t>Тренер: Наруть Андрей Михайлович</a:t>
            </a:r>
            <a:endParaRPr/>
          </a:p>
        </p:txBody>
      </p:sp>
      <p:sp>
        <p:nvSpPr>
          <p:cNvPr id="59" name="Google Shape;59;p2"/>
          <p:cNvSpPr txBox="1"/>
          <p:nvPr/>
        </p:nvSpPr>
        <p:spPr>
          <a:xfrm>
            <a:off x="512443" y="2098675"/>
            <a:ext cx="10986136" cy="1297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160421" lvl="0" marL="16042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•"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Дженерики (Generics)</a:t>
            </a:r>
            <a:endParaRPr/>
          </a:p>
          <a:p>
            <a:pPr indent="-160421" lvl="0" marL="16042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•"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Типы дженериков</a:t>
            </a:r>
            <a:endParaRPr/>
          </a:p>
          <a:p>
            <a:pPr indent="-160421" lvl="0" marL="16042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•"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Wildcard в дженериках</a:t>
            </a:r>
            <a:endParaRPr/>
          </a:p>
          <a:p>
            <a:pPr indent="-160421" lvl="0" marL="16042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•"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Перечисляемые типы (enums)</a:t>
            </a:r>
            <a:endParaRPr/>
          </a:p>
          <a:p>
            <a:pPr indent="-160421" lvl="0" marL="16042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•"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Особенности перечисляемых типов</a:t>
            </a:r>
            <a:endParaRPr/>
          </a:p>
        </p:txBody>
      </p:sp>
      <p:sp>
        <p:nvSpPr>
          <p:cNvPr id="60" name="Google Shape;60;p2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2E75B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mo"/>
              <a:buNone/>
            </a:pPr>
            <a:r>
              <a:rPr b="1" lang="en-US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Дженерики</a:t>
            </a:r>
            <a:endParaRPr/>
          </a:p>
        </p:txBody>
      </p:sp>
      <p:sp>
        <p:nvSpPr>
          <p:cNvPr id="66" name="Google Shape;66;p3"/>
          <p:cNvSpPr txBox="1"/>
          <p:nvPr/>
        </p:nvSpPr>
        <p:spPr>
          <a:xfrm>
            <a:off x="512444" y="381000"/>
            <a:ext cx="8899023" cy="37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C3E6"/>
              </a:buClr>
              <a:buSzPts val="1800"/>
              <a:buFont typeface="Arimo"/>
              <a:buNone/>
            </a:pPr>
            <a:r>
              <a:rPr b="1" i="0" lang="en-US" sz="1800" u="none" cap="none" strike="noStrike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Курс «Программирование на Java» - Дженерики. Перечисляемые типы</a:t>
            </a:r>
            <a:endParaRPr/>
          </a:p>
        </p:txBody>
      </p:sp>
      <p:sp>
        <p:nvSpPr>
          <p:cNvPr id="67" name="Google Shape;67;p3"/>
          <p:cNvSpPr txBox="1"/>
          <p:nvPr/>
        </p:nvSpPr>
        <p:spPr>
          <a:xfrm>
            <a:off x="535910" y="666682"/>
            <a:ext cx="6590022" cy="307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C3E6"/>
              </a:buClr>
              <a:buSzPts val="1400"/>
              <a:buFont typeface="Roboto"/>
              <a:buNone/>
            </a:pPr>
            <a:r>
              <a:rPr b="0" i="0" lang="en-US" sz="1400" u="none" cap="none" strike="noStrike">
                <a:solidFill>
                  <a:srgbClr val="9DC3E6"/>
                </a:solidFill>
                <a:latin typeface="Roboto"/>
                <a:ea typeface="Roboto"/>
                <a:cs typeface="Roboto"/>
                <a:sym typeface="Roboto"/>
              </a:rPr>
              <a:t>Тренер: Наруть Андрей Михайлович</a:t>
            </a:r>
            <a:endParaRPr/>
          </a:p>
        </p:txBody>
      </p:sp>
      <p:sp>
        <p:nvSpPr>
          <p:cNvPr id="68" name="Google Shape;68;p3"/>
          <p:cNvSpPr txBox="1"/>
          <p:nvPr/>
        </p:nvSpPr>
        <p:spPr>
          <a:xfrm>
            <a:off x="512443" y="2085801"/>
            <a:ext cx="10986136" cy="332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Рассмотрим пример</a:t>
            </a: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2E75B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/>
          <p:nvPr/>
        </p:nvSpPr>
        <p:spPr>
          <a:xfrm>
            <a:off x="563560" y="2764475"/>
            <a:ext cx="10296450" cy="35103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799780" y="2949932"/>
            <a:ext cx="6038854" cy="3139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public class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Box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800"/>
              <a:buFont typeface="Courier"/>
              <a:buNone/>
            </a:pPr>
            <a:r>
              <a:t/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private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Object </a:t>
            </a:r>
            <a:r>
              <a:rPr b="0" i="0" lang="en-US" sz="1300" u="none" cap="none" strike="noStrike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rPr>
              <a:t>item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800"/>
              <a:buFont typeface="Courier"/>
              <a:buNone/>
            </a:pPr>
            <a:r>
              <a:t/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public </a:t>
            </a:r>
            <a:r>
              <a:rPr b="0" i="0" lang="en-US" sz="1300" u="none" cap="none" strike="noStrike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rPr>
              <a:t>Box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() {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t/>
            </a:r>
            <a:endParaRPr b="0" i="0" sz="1300" u="none" cap="none" strike="noStrike">
              <a:solidFill>
                <a:srgbClr val="08080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public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Object </a:t>
            </a:r>
            <a:r>
              <a:rPr b="0" i="0" lang="en-US" sz="1300" u="none" cap="none" strike="noStrike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rPr>
              <a:t>getItem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() {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return </a:t>
            </a:r>
            <a:r>
              <a:rPr b="0" i="0" lang="en-US" sz="1300" u="none" cap="none" strike="noStrike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rPr>
              <a:t>item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t/>
            </a:r>
            <a:endParaRPr b="0" i="0" sz="1300" u="none" cap="none" strike="noStrike">
              <a:solidFill>
                <a:srgbClr val="08080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public void </a:t>
            </a:r>
            <a:r>
              <a:rPr b="0" i="0" lang="en-US" sz="1300" u="none" cap="none" strike="noStrike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rPr>
              <a:t>setItem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Object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item) {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this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0" i="0" lang="en-US" sz="1300" u="none" cap="none" strike="noStrike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rPr>
              <a:t>item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= item;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mo"/>
              <a:buNone/>
            </a:pPr>
            <a:r>
              <a:rPr b="1" lang="en-US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Дженерики</a:t>
            </a:r>
            <a:endParaRPr/>
          </a:p>
        </p:txBody>
      </p:sp>
      <p:sp>
        <p:nvSpPr>
          <p:cNvPr id="77" name="Google Shape;77;p4"/>
          <p:cNvSpPr txBox="1"/>
          <p:nvPr/>
        </p:nvSpPr>
        <p:spPr>
          <a:xfrm>
            <a:off x="512444" y="381000"/>
            <a:ext cx="8899023" cy="37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C3E6"/>
              </a:buClr>
              <a:buSzPts val="1800"/>
              <a:buFont typeface="Arimo"/>
              <a:buNone/>
            </a:pPr>
            <a:r>
              <a:rPr b="1" i="0" lang="en-US" sz="1800" u="none" cap="none" strike="noStrike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Курс «Программирование на Java» - Дженерики. Перечисляемые типы</a:t>
            </a:r>
            <a:endParaRPr/>
          </a:p>
        </p:txBody>
      </p:sp>
      <p:sp>
        <p:nvSpPr>
          <p:cNvPr id="78" name="Google Shape;78;p4"/>
          <p:cNvSpPr txBox="1"/>
          <p:nvPr/>
        </p:nvSpPr>
        <p:spPr>
          <a:xfrm>
            <a:off x="535910" y="666682"/>
            <a:ext cx="6590022" cy="307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C3E6"/>
              </a:buClr>
              <a:buSzPts val="1400"/>
              <a:buFont typeface="Roboto"/>
              <a:buNone/>
            </a:pPr>
            <a:r>
              <a:rPr b="0" i="0" lang="en-US" sz="1400" u="none" cap="none" strike="noStrike">
                <a:solidFill>
                  <a:srgbClr val="9DC3E6"/>
                </a:solidFill>
                <a:latin typeface="Roboto"/>
                <a:ea typeface="Roboto"/>
                <a:cs typeface="Roboto"/>
                <a:sym typeface="Roboto"/>
              </a:rPr>
              <a:t>Тренер: Наруть Андрей Михайлович</a:t>
            </a:r>
            <a:endParaRPr/>
          </a:p>
        </p:txBody>
      </p:sp>
      <p:sp>
        <p:nvSpPr>
          <p:cNvPr id="79" name="Google Shape;79;p4"/>
          <p:cNvSpPr txBox="1"/>
          <p:nvPr/>
        </p:nvSpPr>
        <p:spPr>
          <a:xfrm>
            <a:off x="512443" y="2085801"/>
            <a:ext cx="10986136" cy="332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 результате мы можем получить ошибку</a:t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2E75B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4"/>
          <p:cNvSpPr/>
          <p:nvPr/>
        </p:nvSpPr>
        <p:spPr>
          <a:xfrm>
            <a:off x="563560" y="2764475"/>
            <a:ext cx="10296450" cy="33071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4"/>
          <p:cNvSpPr txBox="1"/>
          <p:nvPr/>
        </p:nvSpPr>
        <p:spPr>
          <a:xfrm>
            <a:off x="799780" y="2949932"/>
            <a:ext cx="9119278" cy="2936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public static void </a:t>
            </a:r>
            <a:r>
              <a:rPr b="0" i="0" lang="en-US" sz="1300" u="none" cap="none" strike="noStrike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rPr>
              <a:t>main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String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[] args) {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Box box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=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new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Box();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box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.setItem(</a:t>
            </a:r>
            <a:r>
              <a:rPr b="0" i="0" lang="en-US" sz="1300" u="none" cap="none" strike="noStrike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rPr>
              <a:t>“16”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t/>
            </a:r>
            <a:endParaRPr b="0" i="0" sz="1300" u="none" cap="none" strike="noStrike">
              <a:solidFill>
                <a:srgbClr val="08080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1" lang="en-US" sz="1300" u="none" cap="none" strike="noStrike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rPr>
              <a:t>//…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300"/>
              <a:buFont typeface="Courier"/>
              <a:buNone/>
            </a:pPr>
            <a:r>
              <a:t/>
            </a:r>
            <a:endParaRPr b="0" i="1" sz="1300" u="none" cap="none" strike="noStrike">
              <a:solidFill>
                <a:srgbClr val="8C8C8C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300"/>
              <a:buFont typeface="Courier"/>
              <a:buNone/>
            </a:pPr>
            <a:r>
              <a:rPr b="0" i="1" lang="en-US" sz="1300" u="none" cap="none" strike="noStrike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Object item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=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box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.getItem();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Integer item1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= (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Integer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)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item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t/>
            </a:r>
            <a:endParaRPr b="0" i="0" sz="1300" u="none" cap="none" strike="noStrike">
              <a:solidFill>
                <a:srgbClr val="08080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t/>
            </a:r>
            <a:endParaRPr b="0" i="0" sz="1300" u="none" cap="none" strike="noStrike">
              <a:solidFill>
                <a:srgbClr val="08080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t/>
            </a:r>
            <a:endParaRPr b="0" i="0" sz="1300" u="none" cap="none" strike="noStrike">
              <a:solidFill>
                <a:srgbClr val="08080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0600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850600"/>
                </a:solidFill>
                <a:latin typeface="Courier"/>
                <a:ea typeface="Courier"/>
                <a:cs typeface="Courier"/>
                <a:sym typeface="Courier"/>
              </a:rPr>
              <a:t>Exception in thread "main" java.lang.ClassCastException: </a:t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0600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850600"/>
                </a:solidFill>
                <a:latin typeface="Courier"/>
                <a:ea typeface="Courier"/>
                <a:cs typeface="Courier"/>
                <a:sym typeface="Courier"/>
              </a:rPr>
              <a:t>class java.lang.String cannot be cast to class java.lang.Integer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/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mo"/>
              <a:buNone/>
            </a:pPr>
            <a:r>
              <a:rPr b="1" lang="en-US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Дженерики</a:t>
            </a:r>
            <a:endParaRPr/>
          </a:p>
        </p:txBody>
      </p:sp>
      <p:sp>
        <p:nvSpPr>
          <p:cNvPr id="88" name="Google Shape;88;p5"/>
          <p:cNvSpPr txBox="1"/>
          <p:nvPr/>
        </p:nvSpPr>
        <p:spPr>
          <a:xfrm>
            <a:off x="512444" y="381000"/>
            <a:ext cx="8899023" cy="37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C3E6"/>
              </a:buClr>
              <a:buSzPts val="1800"/>
              <a:buFont typeface="Arimo"/>
              <a:buNone/>
            </a:pPr>
            <a:r>
              <a:rPr b="1" i="0" lang="en-US" sz="1800" u="none" cap="none" strike="noStrike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Курс «Программирование на Java» - Дженерики. Перечисляемые типы</a:t>
            </a:r>
            <a:endParaRPr/>
          </a:p>
        </p:txBody>
      </p:sp>
      <p:sp>
        <p:nvSpPr>
          <p:cNvPr id="89" name="Google Shape;89;p5"/>
          <p:cNvSpPr txBox="1"/>
          <p:nvPr/>
        </p:nvSpPr>
        <p:spPr>
          <a:xfrm>
            <a:off x="535910" y="666682"/>
            <a:ext cx="6590022" cy="307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C3E6"/>
              </a:buClr>
              <a:buSzPts val="1400"/>
              <a:buFont typeface="Roboto"/>
              <a:buNone/>
            </a:pPr>
            <a:r>
              <a:rPr b="0" i="0" lang="en-US" sz="1400" u="none" cap="none" strike="noStrike">
                <a:solidFill>
                  <a:srgbClr val="9DC3E6"/>
                </a:solidFill>
                <a:latin typeface="Roboto"/>
                <a:ea typeface="Roboto"/>
                <a:cs typeface="Roboto"/>
                <a:sym typeface="Roboto"/>
              </a:rPr>
              <a:t>Тренер: Наруть Андрей Михайлович</a:t>
            </a:r>
            <a:endParaRPr/>
          </a:p>
        </p:txBody>
      </p:sp>
      <p:sp>
        <p:nvSpPr>
          <p:cNvPr id="90" name="Google Shape;90;p5"/>
          <p:cNvSpPr txBox="1"/>
          <p:nvPr/>
        </p:nvSpPr>
        <p:spPr>
          <a:xfrm>
            <a:off x="512443" y="2085801"/>
            <a:ext cx="10986136" cy="332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Чтобы избежать подобной ситуации еще на этапе компиляции можем воспользоваться типизацией </a:t>
            </a:r>
            <a:endParaRPr/>
          </a:p>
        </p:txBody>
      </p:sp>
      <p:sp>
        <p:nvSpPr>
          <p:cNvPr id="91" name="Google Shape;91;p5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2E75B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5"/>
          <p:cNvSpPr/>
          <p:nvPr/>
        </p:nvSpPr>
        <p:spPr>
          <a:xfrm>
            <a:off x="563560" y="2764475"/>
            <a:ext cx="10296450" cy="39167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5"/>
          <p:cNvSpPr txBox="1"/>
          <p:nvPr/>
        </p:nvSpPr>
        <p:spPr>
          <a:xfrm>
            <a:off x="799780" y="2949932"/>
            <a:ext cx="6038854" cy="3545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public class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Box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b="0" i="0" lang="en-US" sz="1300" u="none" cap="none" strike="noStrike">
                <a:solidFill>
                  <a:srgbClr val="017E8A"/>
                </a:solidFill>
                <a:latin typeface="Courier"/>
                <a:ea typeface="Courier"/>
                <a:cs typeface="Courier"/>
                <a:sym typeface="Courier"/>
              </a:rPr>
              <a:t>T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&gt;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private </a:t>
            </a:r>
            <a:r>
              <a:rPr b="0" i="0" lang="en-US" sz="1300" u="none" cap="none" strike="noStrike">
                <a:solidFill>
                  <a:srgbClr val="017E8A"/>
                </a:solidFill>
                <a:latin typeface="Courier"/>
                <a:ea typeface="Courier"/>
                <a:cs typeface="Courier"/>
                <a:sym typeface="Courier"/>
              </a:rPr>
              <a:t>T </a:t>
            </a:r>
            <a:r>
              <a:rPr b="0" i="0" lang="en-US" sz="1300" u="none" cap="none" strike="noStrike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rPr>
              <a:t>item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public </a:t>
            </a:r>
            <a:r>
              <a:rPr b="0" i="0" lang="en-US" sz="1300" u="none" cap="none" strike="noStrike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rPr>
              <a:t>Box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() {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t/>
            </a:r>
            <a:endParaRPr b="0" i="0" sz="1300" u="none" cap="none" strike="noStrike">
              <a:solidFill>
                <a:srgbClr val="0033B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public </a:t>
            </a:r>
            <a:r>
              <a:rPr b="0" i="0" lang="en-US" sz="1300" u="none" cap="none" strike="noStrike">
                <a:solidFill>
                  <a:srgbClr val="017E8A"/>
                </a:solidFill>
                <a:latin typeface="Courier"/>
                <a:ea typeface="Courier"/>
                <a:cs typeface="Courier"/>
                <a:sym typeface="Courier"/>
              </a:rPr>
              <a:t>T </a:t>
            </a:r>
            <a:r>
              <a:rPr b="0" i="0" lang="en-US" sz="1300" u="none" cap="none" strike="noStrike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rPr>
              <a:t>getItem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() {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return </a:t>
            </a:r>
            <a:r>
              <a:rPr b="0" i="0" lang="en-US" sz="1300" u="none" cap="none" strike="noStrike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rPr>
              <a:t>item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public void </a:t>
            </a:r>
            <a:r>
              <a:rPr b="0" i="0" lang="en-US" sz="1300" u="none" cap="none" strike="noStrike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rPr>
              <a:t>setItem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0" i="0" lang="en-US" sz="1300" u="none" cap="none" strike="noStrike">
                <a:solidFill>
                  <a:srgbClr val="017E8A"/>
                </a:solidFill>
                <a:latin typeface="Courier"/>
                <a:ea typeface="Courier"/>
                <a:cs typeface="Courier"/>
                <a:sym typeface="Courier"/>
              </a:rPr>
              <a:t>T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item) {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this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0" i="0" lang="en-US" sz="1300" u="none" cap="none" strike="noStrike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rPr>
              <a:t>item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= item;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t/>
            </a:r>
            <a:endParaRPr b="0" i="0" sz="1300" u="none" cap="none" strike="noStrike">
              <a:solidFill>
                <a:srgbClr val="08080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public static void </a:t>
            </a:r>
            <a:r>
              <a:rPr b="0" i="0" lang="en-US" sz="1300" u="none" cap="none" strike="noStrike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rPr>
              <a:t>main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String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[] args) {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Box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String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&gt;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box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=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new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Box&lt;&gt;();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box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.setItem(</a:t>
            </a:r>
            <a:r>
              <a:rPr b="0" i="0" lang="en-US" sz="1300" u="none" cap="none" strike="noStrike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rPr>
              <a:t>"16"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String item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=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box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.getItem();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/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mo"/>
              <a:buNone/>
            </a:pPr>
            <a:r>
              <a:rPr b="1" lang="en-US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Дженерики</a:t>
            </a:r>
            <a:endParaRPr/>
          </a:p>
        </p:txBody>
      </p:sp>
      <p:sp>
        <p:nvSpPr>
          <p:cNvPr id="99" name="Google Shape;99;p6"/>
          <p:cNvSpPr txBox="1"/>
          <p:nvPr/>
        </p:nvSpPr>
        <p:spPr>
          <a:xfrm>
            <a:off x="512444" y="381000"/>
            <a:ext cx="8899023" cy="37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C3E6"/>
              </a:buClr>
              <a:buSzPts val="1800"/>
              <a:buFont typeface="Arimo"/>
              <a:buNone/>
            </a:pPr>
            <a:r>
              <a:rPr b="1" i="0" lang="en-US" sz="1800" u="none" cap="none" strike="noStrike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Курс «Программирование на Java» - Дженерики. Перечисляемые типы</a:t>
            </a:r>
            <a:endParaRPr/>
          </a:p>
        </p:txBody>
      </p:sp>
      <p:sp>
        <p:nvSpPr>
          <p:cNvPr id="100" name="Google Shape;100;p6"/>
          <p:cNvSpPr txBox="1"/>
          <p:nvPr/>
        </p:nvSpPr>
        <p:spPr>
          <a:xfrm>
            <a:off x="535910" y="666682"/>
            <a:ext cx="6590022" cy="307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C3E6"/>
              </a:buClr>
              <a:buSzPts val="1400"/>
              <a:buFont typeface="Roboto"/>
              <a:buNone/>
            </a:pPr>
            <a:r>
              <a:rPr b="0" i="0" lang="en-US" sz="1400" u="none" cap="none" strike="noStrike">
                <a:solidFill>
                  <a:srgbClr val="9DC3E6"/>
                </a:solidFill>
                <a:latin typeface="Roboto"/>
                <a:ea typeface="Roboto"/>
                <a:cs typeface="Roboto"/>
                <a:sym typeface="Roboto"/>
              </a:rPr>
              <a:t>Тренер: Наруть Андрей Михайлович</a:t>
            </a:r>
            <a:endParaRPr/>
          </a:p>
        </p:txBody>
      </p:sp>
      <p:sp>
        <p:nvSpPr>
          <p:cNvPr id="101" name="Google Shape;101;p6"/>
          <p:cNvSpPr txBox="1"/>
          <p:nvPr/>
        </p:nvSpPr>
        <p:spPr>
          <a:xfrm>
            <a:off x="512443" y="2085801"/>
            <a:ext cx="10986136" cy="332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Дженерики также могут быть локальными</a:t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2E75B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6"/>
          <p:cNvSpPr/>
          <p:nvPr/>
        </p:nvSpPr>
        <p:spPr>
          <a:xfrm>
            <a:off x="563560" y="2764475"/>
            <a:ext cx="10296450" cy="39167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99780" y="2949932"/>
            <a:ext cx="9081385" cy="3545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public class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Box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b="0" i="0" lang="en-US" sz="1300" u="none" cap="none" strike="noStrike">
                <a:solidFill>
                  <a:srgbClr val="017E8A"/>
                </a:solidFill>
                <a:latin typeface="Courier"/>
                <a:ea typeface="Courier"/>
                <a:cs typeface="Courier"/>
                <a:sym typeface="Courier"/>
              </a:rPr>
              <a:t>T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&gt;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private </a:t>
            </a:r>
            <a:r>
              <a:rPr b="0" i="0" lang="en-US" sz="1300" u="none" cap="none" strike="noStrike">
                <a:solidFill>
                  <a:srgbClr val="017E8A"/>
                </a:solidFill>
                <a:latin typeface="Courier"/>
                <a:ea typeface="Courier"/>
                <a:cs typeface="Courier"/>
                <a:sym typeface="Courier"/>
              </a:rPr>
              <a:t>T </a:t>
            </a:r>
            <a:r>
              <a:rPr b="0" i="0" lang="en-US" sz="1300" u="none" cap="none" strike="noStrike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rPr>
              <a:t>item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1800"/>
              <a:buFont typeface="Courier"/>
              <a:buNone/>
            </a:pPr>
            <a:r>
              <a:t/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public </a:t>
            </a:r>
            <a:r>
              <a:rPr b="0" i="0" lang="en-US" sz="1300" u="none" cap="none" strike="noStrike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rPr>
              <a:t>Box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() {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t/>
            </a:r>
            <a:endParaRPr b="0" i="0" sz="1300" u="none" cap="none" strike="noStrike">
              <a:solidFill>
                <a:srgbClr val="0033B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public </a:t>
            </a:r>
            <a:r>
              <a:rPr b="0" i="0" lang="en-US" sz="1300" u="none" cap="none" strike="noStrike">
                <a:solidFill>
                  <a:srgbClr val="017E8A"/>
                </a:solidFill>
                <a:latin typeface="Courier"/>
                <a:ea typeface="Courier"/>
                <a:cs typeface="Courier"/>
                <a:sym typeface="Courier"/>
              </a:rPr>
              <a:t>T </a:t>
            </a:r>
            <a:r>
              <a:rPr b="0" i="0" lang="en-US" sz="1300" u="none" cap="none" strike="noStrike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rPr>
              <a:t>getItem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() {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return </a:t>
            </a:r>
            <a:r>
              <a:rPr b="0" i="0" lang="en-US" sz="1300" u="none" cap="none" strike="noStrike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rPr>
              <a:t>item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t/>
            </a:r>
            <a:endParaRPr b="0" i="0" sz="1300" u="none" cap="none" strike="noStrike">
              <a:solidFill>
                <a:srgbClr val="08080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public void </a:t>
            </a:r>
            <a:r>
              <a:rPr b="0" i="0" lang="en-US" sz="1300" u="none" cap="none" strike="noStrike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rPr>
              <a:t>setItem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0" i="0" lang="en-US" sz="1300" u="none" cap="none" strike="noStrike">
                <a:solidFill>
                  <a:srgbClr val="017E8A"/>
                </a:solidFill>
                <a:latin typeface="Courier"/>
                <a:ea typeface="Courier"/>
                <a:cs typeface="Courier"/>
                <a:sym typeface="Courier"/>
              </a:rPr>
              <a:t>T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item) {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this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0" i="0" lang="en-US" sz="1300" u="none" cap="none" strike="noStrike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rPr>
              <a:t>item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= item;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t/>
            </a:r>
            <a:endParaRPr b="0" i="0" sz="1300" u="none" cap="none" strike="noStrike">
              <a:solidFill>
                <a:srgbClr val="08080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public static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b="0" i="0" lang="en-US" sz="1300" u="none" cap="none" strike="noStrike">
                <a:solidFill>
                  <a:srgbClr val="017E8A"/>
                </a:solidFill>
                <a:latin typeface="Courier"/>
                <a:ea typeface="Courier"/>
                <a:cs typeface="Courier"/>
                <a:sym typeface="Courier"/>
              </a:rPr>
              <a:t>K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extends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Number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&gt;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String </a:t>
            </a:r>
            <a:r>
              <a:rPr b="0" i="0" lang="en-US" sz="1300" u="none" cap="none" strike="noStrike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rPr>
              <a:t>doSmth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0" i="0" lang="en-US" sz="1300" u="none" cap="none" strike="noStrike">
                <a:solidFill>
                  <a:srgbClr val="017E8A"/>
                </a:solidFill>
                <a:latin typeface="Courier"/>
                <a:ea typeface="Courier"/>
                <a:cs typeface="Courier"/>
                <a:sym typeface="Courier"/>
              </a:rPr>
              <a:t>K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value,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String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strValue) {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return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value.intValue() + </a:t>
            </a:r>
            <a:r>
              <a:rPr b="0" i="0" lang="en-US" sz="1300" u="none" cap="none" strike="noStrike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rPr>
              <a:t>" "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+ strValue;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/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mo"/>
              <a:buNone/>
            </a:pPr>
            <a:r>
              <a:rPr b="1" lang="en-US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Дженерики</a:t>
            </a:r>
            <a:endParaRPr/>
          </a:p>
        </p:txBody>
      </p:sp>
      <p:sp>
        <p:nvSpPr>
          <p:cNvPr id="110" name="Google Shape;110;p7"/>
          <p:cNvSpPr txBox="1"/>
          <p:nvPr/>
        </p:nvSpPr>
        <p:spPr>
          <a:xfrm>
            <a:off x="512444" y="381000"/>
            <a:ext cx="8899023" cy="37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C3E6"/>
              </a:buClr>
              <a:buSzPts val="1800"/>
              <a:buFont typeface="Arimo"/>
              <a:buNone/>
            </a:pPr>
            <a:r>
              <a:rPr b="1" i="0" lang="en-US" sz="1800" u="none" cap="none" strike="noStrike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Курс «Программирование на Java» - Дженерики. Перечисляемые типы</a:t>
            </a:r>
            <a:endParaRPr/>
          </a:p>
        </p:txBody>
      </p:sp>
      <p:sp>
        <p:nvSpPr>
          <p:cNvPr id="111" name="Google Shape;111;p7"/>
          <p:cNvSpPr txBox="1"/>
          <p:nvPr/>
        </p:nvSpPr>
        <p:spPr>
          <a:xfrm>
            <a:off x="535910" y="666682"/>
            <a:ext cx="6590022" cy="307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C3E6"/>
              </a:buClr>
              <a:buSzPts val="1400"/>
              <a:buFont typeface="Roboto"/>
              <a:buNone/>
            </a:pPr>
            <a:r>
              <a:rPr b="0" i="0" lang="en-US" sz="1400" u="none" cap="none" strike="noStrike">
                <a:solidFill>
                  <a:srgbClr val="9DC3E6"/>
                </a:solidFill>
                <a:latin typeface="Roboto"/>
                <a:ea typeface="Roboto"/>
                <a:cs typeface="Roboto"/>
                <a:sym typeface="Roboto"/>
              </a:rPr>
              <a:t>Тренер: Наруть Андрей Михайлович</a:t>
            </a:r>
            <a:endParaRPr/>
          </a:p>
        </p:txBody>
      </p:sp>
      <p:sp>
        <p:nvSpPr>
          <p:cNvPr id="112" name="Google Shape;112;p7"/>
          <p:cNvSpPr txBox="1"/>
          <p:nvPr/>
        </p:nvSpPr>
        <p:spPr>
          <a:xfrm>
            <a:off x="512443" y="2085801"/>
            <a:ext cx="10986136" cy="332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Дженерики работают только со ссылочными типами и не работают с примитивными типами </a:t>
            </a:r>
            <a:endParaRPr/>
          </a:p>
        </p:txBody>
      </p:sp>
      <p:sp>
        <p:nvSpPr>
          <p:cNvPr id="113" name="Google Shape;113;p7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2E75B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7"/>
          <p:cNvSpPr/>
          <p:nvPr/>
        </p:nvSpPr>
        <p:spPr>
          <a:xfrm>
            <a:off x="563560" y="2764475"/>
            <a:ext cx="10296450" cy="26975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799780" y="2949932"/>
            <a:ext cx="6038854" cy="2326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300"/>
              <a:buFont typeface="Courier"/>
              <a:buNone/>
            </a:pPr>
            <a:r>
              <a:rPr b="0" i="1" lang="en-US" sz="1300" u="none" cap="none" strike="noStrike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rPr>
              <a:t>// Правильные варианты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Box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String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&gt;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box1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=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new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Box&lt;&gt;();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Box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Integer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&gt;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box2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=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new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Box&lt;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Integer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&gt;();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Box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Long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&gt;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box3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=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new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Box&lt;&gt;();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Box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Day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&gt;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box4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=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new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Box&lt;&gt;();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t/>
            </a:r>
            <a:endParaRPr b="0" i="0" sz="1300" u="none" cap="none" strike="noStrike">
              <a:solidFill>
                <a:srgbClr val="08080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t/>
            </a:r>
            <a:endParaRPr b="0" i="0" sz="1300" u="none" cap="none" strike="noStrike">
              <a:solidFill>
                <a:srgbClr val="08080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300"/>
              <a:buFont typeface="Courier"/>
              <a:buNone/>
            </a:pPr>
            <a:r>
              <a:rPr b="0" i="1" lang="en-US" sz="1300" u="none" cap="none" strike="noStrike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rPr>
              <a:t>//невозможные варианты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sng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Box&lt;</a:t>
            </a:r>
            <a:r>
              <a:rPr b="0" i="0" lang="en-US" sz="1300" u="none" cap="none" strike="sng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b="0" i="0" lang="en-US" sz="1300" u="none" cap="none" strike="sng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&gt; </a:t>
            </a:r>
            <a:r>
              <a:rPr b="0" i="0" lang="en-US" sz="1300" u="none" cap="none" strike="sng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box5 </a:t>
            </a:r>
            <a:r>
              <a:rPr b="0" i="0" lang="en-US" sz="1300" u="none" cap="none" strike="sng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= </a:t>
            </a:r>
            <a:r>
              <a:rPr b="0" i="0" lang="en-US" sz="1300" u="none" cap="none" strike="sng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new </a:t>
            </a:r>
            <a:r>
              <a:rPr b="0" i="0" lang="en-US" sz="1300" u="none" cap="none" strike="sng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Box&lt;&gt;();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sng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Box&lt;</a:t>
            </a:r>
            <a:r>
              <a:rPr b="0" i="0" lang="en-US" sz="1300" u="none" cap="none" strike="sng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long</a:t>
            </a:r>
            <a:r>
              <a:rPr b="0" i="0" lang="en-US" sz="1300" u="none" cap="none" strike="sng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&gt; </a:t>
            </a:r>
            <a:r>
              <a:rPr b="0" i="0" lang="en-US" sz="1300" u="none" cap="none" strike="sng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box6 </a:t>
            </a:r>
            <a:r>
              <a:rPr b="0" i="0" lang="en-US" sz="1300" u="none" cap="none" strike="sng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= </a:t>
            </a:r>
            <a:r>
              <a:rPr b="0" i="0" lang="en-US" sz="1300" u="none" cap="none" strike="sng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new </a:t>
            </a:r>
            <a:r>
              <a:rPr b="0" i="0" lang="en-US" sz="1300" u="none" cap="none" strike="sng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Box&lt;&gt;();</a:t>
            </a:r>
            <a:endParaRPr/>
          </a:p>
        </p:txBody>
      </p:sp>
      <p:pic>
        <p:nvPicPr>
          <p:cNvPr descr="Picture 8" id="116" name="Google Shape;11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34090" y="1888003"/>
            <a:ext cx="730516" cy="728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"/>
          <p:cNvSpPr txBox="1"/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mo"/>
              <a:buNone/>
            </a:pPr>
            <a:r>
              <a:rPr b="1" lang="en-US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Wildcard в дженериках</a:t>
            </a:r>
            <a:endParaRPr/>
          </a:p>
        </p:txBody>
      </p:sp>
      <p:sp>
        <p:nvSpPr>
          <p:cNvPr id="122" name="Google Shape;122;p8"/>
          <p:cNvSpPr txBox="1"/>
          <p:nvPr/>
        </p:nvSpPr>
        <p:spPr>
          <a:xfrm>
            <a:off x="512444" y="381000"/>
            <a:ext cx="8899023" cy="37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C3E6"/>
              </a:buClr>
              <a:buSzPts val="1800"/>
              <a:buFont typeface="Arimo"/>
              <a:buNone/>
            </a:pPr>
            <a:r>
              <a:rPr b="1" i="0" lang="en-US" sz="1800" u="none" cap="none" strike="noStrike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Курс «Программирование на Java» - Дженерики. Перечисляемые типы</a:t>
            </a:r>
            <a:endParaRPr/>
          </a:p>
        </p:txBody>
      </p:sp>
      <p:sp>
        <p:nvSpPr>
          <p:cNvPr id="123" name="Google Shape;123;p8"/>
          <p:cNvSpPr txBox="1"/>
          <p:nvPr/>
        </p:nvSpPr>
        <p:spPr>
          <a:xfrm>
            <a:off x="535910" y="666682"/>
            <a:ext cx="6590022" cy="307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C3E6"/>
              </a:buClr>
              <a:buSzPts val="1400"/>
              <a:buFont typeface="Roboto"/>
              <a:buNone/>
            </a:pPr>
            <a:r>
              <a:rPr b="0" i="0" lang="en-US" sz="1400" u="none" cap="none" strike="noStrike">
                <a:solidFill>
                  <a:srgbClr val="9DC3E6"/>
                </a:solidFill>
                <a:latin typeface="Roboto"/>
                <a:ea typeface="Roboto"/>
                <a:cs typeface="Roboto"/>
                <a:sym typeface="Roboto"/>
              </a:rPr>
              <a:t>Тренер: Наруть Андрей Михайлович</a:t>
            </a:r>
            <a:endParaRPr/>
          </a:p>
        </p:txBody>
      </p:sp>
      <p:sp>
        <p:nvSpPr>
          <p:cNvPr id="124" name="Google Shape;124;p8"/>
          <p:cNvSpPr txBox="1"/>
          <p:nvPr/>
        </p:nvSpPr>
        <p:spPr>
          <a:xfrm>
            <a:off x="512443" y="2085801"/>
            <a:ext cx="10986136" cy="332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Чтобы ограничить использование различных типов используют wildcard extends для дженерики</a:t>
            </a:r>
            <a:endParaRPr/>
          </a:p>
        </p:txBody>
      </p:sp>
      <p:sp>
        <p:nvSpPr>
          <p:cNvPr id="125" name="Google Shape;125;p8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2E75B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8"/>
          <p:cNvSpPr/>
          <p:nvPr/>
        </p:nvSpPr>
        <p:spPr>
          <a:xfrm>
            <a:off x="563560" y="2764475"/>
            <a:ext cx="10296450" cy="37490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8"/>
          <p:cNvSpPr txBox="1"/>
          <p:nvPr/>
        </p:nvSpPr>
        <p:spPr>
          <a:xfrm>
            <a:off x="799780" y="2949932"/>
            <a:ext cx="6038854" cy="3342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class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NumberBox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b="0" i="0" lang="en-US" sz="1300" u="none" cap="none" strike="noStrike">
                <a:solidFill>
                  <a:srgbClr val="017E8A"/>
                </a:solidFill>
                <a:latin typeface="Courier"/>
                <a:ea typeface="Courier"/>
                <a:cs typeface="Courier"/>
                <a:sym typeface="Courier"/>
              </a:rPr>
              <a:t>T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extends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Number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&gt; {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private </a:t>
            </a:r>
            <a:r>
              <a:rPr b="0" i="0" lang="en-US" sz="1300" u="none" cap="none" strike="noStrike">
                <a:solidFill>
                  <a:srgbClr val="017E8A"/>
                </a:solidFill>
                <a:latin typeface="Courier"/>
                <a:ea typeface="Courier"/>
                <a:cs typeface="Courier"/>
                <a:sym typeface="Courier"/>
              </a:rPr>
              <a:t>T </a:t>
            </a:r>
            <a:r>
              <a:rPr b="0" i="0" lang="en-US" sz="1300" u="none" cap="none" strike="noStrike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rPr>
              <a:t>item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public </a:t>
            </a:r>
            <a:r>
              <a:rPr b="0" i="0" lang="en-US" sz="1300" u="none" cap="none" strike="noStrike">
                <a:solidFill>
                  <a:srgbClr val="017E8A"/>
                </a:solidFill>
                <a:latin typeface="Courier"/>
                <a:ea typeface="Courier"/>
                <a:cs typeface="Courier"/>
                <a:sym typeface="Courier"/>
              </a:rPr>
              <a:t>T </a:t>
            </a:r>
            <a:r>
              <a:rPr b="0" i="0" lang="en-US" sz="1300" u="none" cap="none" strike="noStrike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rPr>
              <a:t>getItem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() {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return </a:t>
            </a:r>
            <a:r>
              <a:rPr b="0" i="0" lang="en-US" sz="1300" u="none" cap="none" strike="noStrike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rPr>
              <a:t>item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t/>
            </a:r>
            <a:endParaRPr b="0" i="0" sz="1300" u="none" cap="none" strike="noStrike">
              <a:solidFill>
                <a:srgbClr val="08080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class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CharBox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b="0" i="0" lang="en-US" sz="1300" u="none" cap="none" strike="noStrike">
                <a:solidFill>
                  <a:srgbClr val="017E8A"/>
                </a:solidFill>
                <a:latin typeface="Courier"/>
                <a:ea typeface="Courier"/>
                <a:cs typeface="Courier"/>
                <a:sym typeface="Courier"/>
              </a:rPr>
              <a:t>T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extends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CharSequence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&gt; {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private </a:t>
            </a:r>
            <a:r>
              <a:rPr b="0" i="0" lang="en-US" sz="1300" u="none" cap="none" strike="noStrike">
                <a:solidFill>
                  <a:srgbClr val="017E8A"/>
                </a:solidFill>
                <a:latin typeface="Courier"/>
                <a:ea typeface="Courier"/>
                <a:cs typeface="Courier"/>
                <a:sym typeface="Courier"/>
              </a:rPr>
              <a:t>T </a:t>
            </a:r>
            <a:r>
              <a:rPr b="0" i="0" lang="en-US" sz="1300" u="none" cap="none" strike="noStrike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rPr>
              <a:t>item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public </a:t>
            </a:r>
            <a:r>
              <a:rPr b="0" i="0" lang="en-US" sz="1300" u="none" cap="none" strike="noStrike">
                <a:solidFill>
                  <a:srgbClr val="017E8A"/>
                </a:solidFill>
                <a:latin typeface="Courier"/>
                <a:ea typeface="Courier"/>
                <a:cs typeface="Courier"/>
                <a:sym typeface="Courier"/>
              </a:rPr>
              <a:t>T </a:t>
            </a:r>
            <a:r>
              <a:rPr b="0" i="0" lang="en-US" sz="1300" u="none" cap="none" strike="noStrike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rPr>
              <a:t>getItem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() {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return </a:t>
            </a:r>
            <a:r>
              <a:rPr b="0" i="0" lang="en-US" sz="1300" u="none" cap="none" strike="noStrike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rPr>
              <a:t>item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t/>
            </a:r>
            <a:endParaRPr b="0" i="0" sz="1300" u="none" cap="none" strike="noStrike">
              <a:solidFill>
                <a:srgbClr val="08080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t/>
            </a:r>
            <a:endParaRPr b="0" i="0" sz="1300" u="none" cap="none" strike="noStrike">
              <a:solidFill>
                <a:srgbClr val="08080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public static void </a:t>
            </a:r>
            <a:r>
              <a:rPr b="0" i="0" lang="en-US" sz="1300" u="none" cap="none" strike="noStrike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rPr>
              <a:t>main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String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[] args) {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NumberBox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BigDecimal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&gt;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decimalBox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=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new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NumberBox&lt;&gt;();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NumberBox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Long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&gt;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longBox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=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new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NumberBox&lt;&gt;();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CharBox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String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&gt;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stringBox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=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new 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CharBox&lt;&gt;();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8"/>
              <a:buFont typeface="Arimo"/>
              <a:buNone/>
            </a:pPr>
            <a:r>
              <a:rPr b="1" lang="en-US" sz="3008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Wildcard в аргументах методов</a:t>
            </a:r>
            <a:endParaRPr/>
          </a:p>
        </p:txBody>
      </p:sp>
      <p:sp>
        <p:nvSpPr>
          <p:cNvPr id="133" name="Google Shape;133;p9"/>
          <p:cNvSpPr txBox="1"/>
          <p:nvPr/>
        </p:nvSpPr>
        <p:spPr>
          <a:xfrm>
            <a:off x="512444" y="381000"/>
            <a:ext cx="8899023" cy="37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C3E6"/>
              </a:buClr>
              <a:buSzPts val="1800"/>
              <a:buFont typeface="Arimo"/>
              <a:buNone/>
            </a:pPr>
            <a:r>
              <a:rPr b="1" i="0" lang="en-US" sz="1800" u="none" cap="none" strike="noStrike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rPr>
              <a:t>Курс «Программирование на Java» - Дженерики. Перечисляемые типы</a:t>
            </a:r>
            <a:endParaRPr/>
          </a:p>
        </p:txBody>
      </p:sp>
      <p:sp>
        <p:nvSpPr>
          <p:cNvPr id="134" name="Google Shape;134;p9"/>
          <p:cNvSpPr txBox="1"/>
          <p:nvPr/>
        </p:nvSpPr>
        <p:spPr>
          <a:xfrm>
            <a:off x="535910" y="666682"/>
            <a:ext cx="6590022" cy="307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C3E6"/>
              </a:buClr>
              <a:buSzPts val="1400"/>
              <a:buFont typeface="Roboto"/>
              <a:buNone/>
            </a:pPr>
            <a:r>
              <a:rPr b="0" i="0" lang="en-US" sz="1400" u="none" cap="none" strike="noStrike">
                <a:solidFill>
                  <a:srgbClr val="9DC3E6"/>
                </a:solidFill>
                <a:latin typeface="Roboto"/>
                <a:ea typeface="Roboto"/>
                <a:cs typeface="Roboto"/>
                <a:sym typeface="Roboto"/>
              </a:rPr>
              <a:t>Тренер: Наруть Андрей Михайлович</a:t>
            </a:r>
            <a:endParaRPr/>
          </a:p>
        </p:txBody>
      </p:sp>
      <p:sp>
        <p:nvSpPr>
          <p:cNvPr id="135" name="Google Shape;135;p9"/>
          <p:cNvSpPr txBox="1"/>
          <p:nvPr/>
        </p:nvSpPr>
        <p:spPr>
          <a:xfrm>
            <a:off x="512443" y="2085801"/>
            <a:ext cx="10986136" cy="574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Чтобы гарантировать безопасность типов используют wildcard для аргументов методов: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“?”,   “? extends …”,   “? super …”</a:t>
            </a:r>
            <a:endParaRPr/>
          </a:p>
        </p:txBody>
      </p:sp>
      <p:sp>
        <p:nvSpPr>
          <p:cNvPr id="136" name="Google Shape;136;p9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2E75B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9"/>
          <p:cNvSpPr/>
          <p:nvPr/>
        </p:nvSpPr>
        <p:spPr>
          <a:xfrm>
            <a:off x="563560" y="2764475"/>
            <a:ext cx="10296450" cy="37490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9"/>
          <p:cNvSpPr txBox="1"/>
          <p:nvPr/>
        </p:nvSpPr>
        <p:spPr>
          <a:xfrm>
            <a:off x="799780" y="2949933"/>
            <a:ext cx="8324351" cy="3342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class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NumberBox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b="0" i="0" lang="en-US" sz="1300" u="none" cap="none" strike="noStrike">
                <a:solidFill>
                  <a:srgbClr val="017E8A"/>
                </a:solidFill>
                <a:latin typeface="Courier"/>
                <a:ea typeface="Courier"/>
                <a:cs typeface="Courier"/>
                <a:sym typeface="Courier"/>
              </a:rPr>
              <a:t>T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extends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Number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&gt; {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private </a:t>
            </a:r>
            <a:r>
              <a:rPr b="0" i="0" lang="en-US" sz="1300" u="none" cap="none" strike="noStrike">
                <a:solidFill>
                  <a:srgbClr val="017E8A"/>
                </a:solidFill>
                <a:latin typeface="Courier"/>
                <a:ea typeface="Courier"/>
                <a:cs typeface="Courier"/>
                <a:sym typeface="Courier"/>
              </a:rPr>
              <a:t>T </a:t>
            </a:r>
            <a:r>
              <a:rPr b="0" i="0" lang="en-US" sz="1300" u="none" cap="none" strike="noStrike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rPr>
              <a:t>item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800"/>
              <a:buFont typeface="Courier"/>
              <a:buNone/>
            </a:pPr>
            <a:r>
              <a:t/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public </a:t>
            </a:r>
            <a:r>
              <a:rPr b="0" i="0" lang="en-US" sz="1300" u="none" cap="none" strike="noStrike">
                <a:solidFill>
                  <a:srgbClr val="017E8A"/>
                </a:solidFill>
                <a:latin typeface="Courier"/>
                <a:ea typeface="Courier"/>
                <a:cs typeface="Courier"/>
                <a:sym typeface="Courier"/>
              </a:rPr>
              <a:t>T </a:t>
            </a:r>
            <a:r>
              <a:rPr b="0" i="0" lang="en-US" sz="1300" u="none" cap="none" strike="noStrike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rPr>
              <a:t>getItem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() {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return </a:t>
            </a:r>
            <a:r>
              <a:rPr b="0" i="0" lang="en-US" sz="1300" u="none" cap="none" strike="noStrike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rPr>
              <a:t>item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t/>
            </a:r>
            <a:endParaRPr b="0" i="0" sz="1300" u="none" cap="none" strike="noStrike">
              <a:solidFill>
                <a:srgbClr val="080808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public void </a:t>
            </a:r>
            <a:r>
              <a:rPr b="0" i="0" lang="en-US" sz="1300" u="none" cap="none" strike="noStrike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NumberBox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&lt;?&gt; box) {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System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0" i="1" lang="en-US" sz="1300" u="none" cap="none" strike="noStrike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.println(box);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public void </a:t>
            </a:r>
            <a:r>
              <a:rPr b="0" i="0" lang="en-US" sz="1300" u="none" cap="none" strike="noStrike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rPr>
              <a:t>printWithInt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NumberBox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&lt;? </a:t>
            </a:r>
            <a:r>
              <a:rPr b="0" i="0" lang="en-US" sz="1300" u="none" cap="none" strike="noStrike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rPr>
              <a:t>extends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Integer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&gt; box) {</a:t>
            </a:r>
            <a:endParaRPr b="0" i="0" sz="1800" u="none" cap="none" strike="noStrike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System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b="0" i="1" lang="en-US" sz="1300" u="none" cap="none" strike="noStrike">
                <a:solidFill>
                  <a:srgbClr val="872094"/>
                </a:solidFill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.println(box);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"/>
              <a:buNone/>
            </a:pPr>
            <a:r>
              <a:rPr b="0" i="0" lang="en-US" sz="1300" u="none" cap="none" strike="noStrike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