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453703"/>
            <a:ext cx="10345953" cy="97529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Внутренние и анонимные классы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Абстрактный класс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49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Абстрактный класс</a:t>
            </a:r>
            <a:r>
              <a:t> - класс, объекты которого нельзя создать. Абстрактный класс может включать, а может не включать абстрактные методы</a:t>
            </a:r>
          </a:p>
        </p:txBody>
      </p:sp>
      <p:sp>
        <p:nvSpPr>
          <p:cNvPr id="15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1" name="Rectangle 2"/>
          <p:cNvSpPr/>
          <p:nvPr/>
        </p:nvSpPr>
        <p:spPr>
          <a:xfrm>
            <a:off x="563560" y="2764475"/>
            <a:ext cx="9987011" cy="24943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extBox 3"/>
          <p:cNvSpPr txBox="1"/>
          <p:nvPr/>
        </p:nvSpPr>
        <p:spPr>
          <a:xfrm>
            <a:off x="799780" y="2949932"/>
            <a:ext cx="9073075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carBrand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abstract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getCarBrand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carBrand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155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56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Наследование</a:t>
            </a:r>
            <a:r>
              <a:t> - свойство системы, позволяющее описать новый класс на основе уже существующего с частично или полностью заимствующей функциональностью</a:t>
            </a:r>
          </a:p>
        </p:txBody>
      </p:sp>
      <p:sp>
        <p:nvSpPr>
          <p:cNvPr id="15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58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5497" y="3191921"/>
            <a:ext cx="7064704" cy="2793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161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62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defRPr b="0"/>
            </a:pPr>
            <a:r>
              <a:rPr b="1"/>
              <a:t>Для указания на класс “родителя” (суперкласс) используется ключевое слово extends в классе “ребенка” (подкласс - subclass)</a:t>
            </a:r>
          </a:p>
        </p:txBody>
      </p:sp>
      <p:sp>
        <p:nvSpPr>
          <p:cNvPr id="16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4" name="Rectangle 2"/>
          <p:cNvSpPr/>
          <p:nvPr/>
        </p:nvSpPr>
        <p:spPr>
          <a:xfrm>
            <a:off x="563560" y="2764475"/>
            <a:ext cx="9987011" cy="20114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extBox 3"/>
          <p:cNvSpPr txBox="1"/>
          <p:nvPr/>
        </p:nvSpPr>
        <p:spPr>
          <a:xfrm>
            <a:off x="799780" y="2949932"/>
            <a:ext cx="9073075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 i="1">
                <a:solidFill>
                  <a:srgbClr val="8C8C8C"/>
                </a:solidFill>
              </a:rPr>
              <a:t>/* ... */ 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ShuttleBus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 i="1">
                <a:solidFill>
                  <a:srgbClr val="8C8C8C"/>
                </a:solidFill>
              </a:rPr>
              <a:t>/* ... */ 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Truck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 i="1">
                <a:solidFill>
                  <a:srgbClr val="8C8C8C"/>
                </a:solidFill>
              </a:rPr>
              <a:t>/* ... */ </a:t>
            </a: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168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69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Подкласс должен иметь свою реализацию абстрактного метода суперкласс</a:t>
            </a:r>
          </a:p>
        </p:txBody>
      </p:sp>
      <p:sp>
        <p:nvSpPr>
          <p:cNvPr id="17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1" name="Rectangle 2"/>
          <p:cNvSpPr/>
          <p:nvPr/>
        </p:nvSpPr>
        <p:spPr>
          <a:xfrm>
            <a:off x="524937" y="2609982"/>
            <a:ext cx="9987011" cy="39167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extBox 3"/>
          <p:cNvSpPr txBox="1"/>
          <p:nvPr/>
        </p:nvSpPr>
        <p:spPr>
          <a:xfrm>
            <a:off x="761156" y="2795440"/>
            <a:ext cx="9073076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abstract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Truck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"Truck is moving to target"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Main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Car truck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Truck();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truck</a:t>
            </a:r>
            <a:r>
              <a:t>.move();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Полиморфизм</a:t>
            </a:r>
          </a:p>
        </p:txBody>
      </p:sp>
      <p:sp>
        <p:nvSpPr>
          <p:cNvPr id="175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76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Полиморфизм </a:t>
            </a:r>
            <a:r>
              <a:rPr b="0"/>
              <a:t>- свойство системы использовать объекты с одинаковым интерфейсом без информации о типе и внутренней структуре объекта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В Java полиморфизм можно реализовать через: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наследование 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абстрактные классы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интерфейсы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Достоинства: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позволяет объединять объекты с общим типом или поведением в одну группу - массив или коллекцию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гибкость при создании новых типов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позволяет подменять реализации объектов. На этом основано тестирование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Обеспечивает расширяемость программы</a:t>
            </a:r>
          </a:p>
        </p:txBody>
      </p:sp>
      <p:sp>
        <p:nvSpPr>
          <p:cNvPr id="17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466723" y="1438274"/>
            <a:ext cx="7352928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Перегрузка методов (Overload)</a:t>
            </a:r>
          </a:p>
        </p:txBody>
      </p:sp>
      <p:sp>
        <p:nvSpPr>
          <p:cNvPr id="180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81" name="Rectangle 8"/>
          <p:cNvSpPr txBox="1"/>
          <p:nvPr/>
        </p:nvSpPr>
        <p:spPr>
          <a:xfrm>
            <a:off x="512443" y="2098675"/>
            <a:ext cx="10986136" cy="298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Java разрешает определение внутри одного класса двух или более методов с одним именем, если только объявления их параметров различны. В этом случае методы называют перегруженными (overloaded), а процесс — перегрузкой методов.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Перегрузка методов — один из способов поддержки полиморфизма в Java.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Количество аргументов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Тип аргументов.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Последовательность типов аргументов в методе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Одинаковое название метода</a:t>
            </a:r>
          </a:p>
        </p:txBody>
      </p:sp>
      <p:sp>
        <p:nvSpPr>
          <p:cNvPr id="18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 defTabSz="859536">
              <a:defRPr b="1" sz="30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Перегрузка методов (Overload)</a:t>
            </a:r>
          </a:p>
        </p:txBody>
      </p:sp>
      <p:sp>
        <p:nvSpPr>
          <p:cNvPr id="185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86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Пример перегрузки метода</a:t>
            </a:r>
          </a:p>
        </p:txBody>
      </p:sp>
      <p:sp>
        <p:nvSpPr>
          <p:cNvPr id="18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88" name="Rectangle 2"/>
          <p:cNvSpPr/>
          <p:nvPr/>
        </p:nvSpPr>
        <p:spPr>
          <a:xfrm>
            <a:off x="550686" y="2584234"/>
            <a:ext cx="9987011" cy="33071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TextBox 3"/>
          <p:cNvSpPr txBox="1"/>
          <p:nvPr/>
        </p:nvSpPr>
        <p:spPr>
          <a:xfrm>
            <a:off x="786905" y="2769692"/>
            <a:ext cx="9073075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class </a:t>
            </a:r>
            <a:r>
              <a:t>OverloadExample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test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a)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"a = " </a:t>
            </a:r>
            <a:r>
              <a:t>+ a);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test</a:t>
            </a:r>
            <a:r>
              <a:rPr>
                <a:solidFill>
                  <a:srgbClr val="080808"/>
                </a:solidFill>
              </a:rPr>
              <a:t>(</a:t>
            </a:r>
            <a:r>
              <a:t>double </a:t>
            </a:r>
            <a:r>
              <a:rPr>
                <a:solidFill>
                  <a:srgbClr val="080808"/>
                </a:solidFill>
              </a:rPr>
              <a:t>a)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"a = " </a:t>
            </a:r>
            <a:r>
              <a:t>+ a);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test</a:t>
            </a:r>
            <a:r>
              <a:rPr>
                <a:solidFill>
                  <a:srgbClr val="080808"/>
                </a:solidFill>
              </a:rPr>
              <a:t>(</a:t>
            </a:r>
            <a:r>
              <a:t>long </a:t>
            </a:r>
            <a:r>
              <a:rPr>
                <a:solidFill>
                  <a:srgbClr val="080808"/>
                </a:solidFill>
              </a:rPr>
              <a:t>a)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"a = " </a:t>
            </a:r>
            <a:r>
              <a:t>+ a);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466723" y="1438274"/>
            <a:ext cx="7352928" cy="639766"/>
          </a:xfrm>
          <a:prstGeom prst="rect">
            <a:avLst/>
          </a:prstGeom>
        </p:spPr>
        <p:txBody>
          <a:bodyPr/>
          <a:lstStyle>
            <a:lvl1pPr defTabSz="877823">
              <a:defRPr b="1" sz="307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Переопределение методов (Override)</a:t>
            </a:r>
          </a:p>
        </p:txBody>
      </p:sp>
      <p:sp>
        <p:nvSpPr>
          <p:cNvPr id="192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93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 имеет то же имя, что и родительский класс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 имеет те же параметры что и родительский класс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 возвращает тот же тип значения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Должно быть наследование (inheritance)</a:t>
            </a:r>
          </a:p>
        </p:txBody>
      </p:sp>
      <p:sp>
        <p:nvSpPr>
          <p:cNvPr id="19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466723" y="1438274"/>
            <a:ext cx="874258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Переопределение методов (Override)</a:t>
            </a:r>
          </a:p>
        </p:txBody>
      </p:sp>
      <p:sp>
        <p:nvSpPr>
          <p:cNvPr id="197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98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Пример переопределения метода</a:t>
            </a:r>
          </a:p>
        </p:txBody>
      </p:sp>
      <p:sp>
        <p:nvSpPr>
          <p:cNvPr id="19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00" name="Rectangle 2"/>
          <p:cNvSpPr/>
          <p:nvPr/>
        </p:nvSpPr>
        <p:spPr>
          <a:xfrm>
            <a:off x="563560" y="2764475"/>
            <a:ext cx="9987011" cy="3916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TextBox 3"/>
          <p:cNvSpPr txBox="1"/>
          <p:nvPr/>
        </p:nvSpPr>
        <p:spPr>
          <a:xfrm>
            <a:off x="799780" y="2949932"/>
            <a:ext cx="9073075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"Car is moving"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Truck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"Truck is moving to target"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ShuttleBus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"ShuttleBus is moving to bus stop"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2" name="TextBox 3"/>
          <p:cNvSpPr txBox="1"/>
          <p:nvPr/>
        </p:nvSpPr>
        <p:spPr>
          <a:xfrm>
            <a:off x="6591489" y="2965401"/>
            <a:ext cx="3614233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Car truck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Truck();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truck</a:t>
            </a:r>
            <a:r>
              <a:t>.move();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Car shuttleBus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ShuttleBus();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shuttleBus</a:t>
            </a:r>
            <a:r>
              <a:rPr>
                <a:solidFill>
                  <a:srgbClr val="080808"/>
                </a:solidFill>
              </a:rPr>
              <a:t>.move();</a:t>
            </a: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466723" y="1438274"/>
            <a:ext cx="874258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Слово this</a:t>
            </a:r>
          </a:p>
        </p:txBody>
      </p:sp>
      <p:sp>
        <p:nvSpPr>
          <p:cNvPr id="205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206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Иногда требуется, чтобы метод ссылался на вызвавший его объект. Чтобы это было возможно, в Java определено ключевое слово </a:t>
            </a:r>
            <a:r>
              <a:rPr b="1"/>
              <a:t>this</a:t>
            </a:r>
          </a:p>
        </p:txBody>
      </p:sp>
      <p:sp>
        <p:nvSpPr>
          <p:cNvPr id="20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08" name="Rectangle 2"/>
          <p:cNvSpPr/>
          <p:nvPr/>
        </p:nvSpPr>
        <p:spPr>
          <a:xfrm>
            <a:off x="563560" y="2764475"/>
            <a:ext cx="9987011" cy="33071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extBox 3"/>
          <p:cNvSpPr txBox="1"/>
          <p:nvPr/>
        </p:nvSpPr>
        <p:spPr>
          <a:xfrm>
            <a:off x="799780" y="2949932"/>
            <a:ext cx="9073075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Point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872094"/>
                </a:solidFill>
              </a:rPr>
              <a:t>x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872094"/>
                </a:solidFill>
              </a:rPr>
              <a:t>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</a:t>
            </a:r>
            <a:r>
              <a:rPr>
                <a:solidFill>
                  <a:srgbClr val="00627A"/>
                </a:solidFill>
              </a:rPr>
              <a:t>Point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//вызов другого конструктора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</a:t>
            </a:r>
            <a:r>
              <a:rPr>
                <a:solidFill>
                  <a:srgbClr val="00627A"/>
                </a:solidFill>
              </a:rPr>
              <a:t>Point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x, 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y)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x </a:t>
            </a:r>
            <a:r>
              <a:t>= x;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y </a:t>
            </a:r>
            <a:r>
              <a:t>= y;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Принципы ООП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Абстрактный класс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Интерфейс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Переопределение и перегрузка методов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super и this 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466723" y="1438274"/>
            <a:ext cx="874258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Слово super</a:t>
            </a:r>
          </a:p>
        </p:txBody>
      </p:sp>
      <p:sp>
        <p:nvSpPr>
          <p:cNvPr id="212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213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вызова методов родительского класс используется ключевое слово </a:t>
            </a:r>
            <a:r>
              <a:rPr b="1"/>
              <a:t>super</a:t>
            </a:r>
          </a:p>
        </p:txBody>
      </p:sp>
      <p:sp>
        <p:nvSpPr>
          <p:cNvPr id="21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15" name="Rectangle 2"/>
          <p:cNvSpPr/>
          <p:nvPr/>
        </p:nvSpPr>
        <p:spPr>
          <a:xfrm>
            <a:off x="563560" y="2764475"/>
            <a:ext cx="9987011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extBox 3"/>
          <p:cNvSpPr txBox="1"/>
          <p:nvPr/>
        </p:nvSpPr>
        <p:spPr>
          <a:xfrm>
            <a:off x="799780" y="2949932"/>
            <a:ext cx="9073075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doSmth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B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doSmth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//вызов метода родительского класса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super</a:t>
            </a:r>
            <a:r>
              <a:t>.doSmth();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Принципы ООП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Абстракция</a:t>
            </a:r>
            <a:r>
              <a:t> - отделение концепции от ее реализации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Полиморфизм</a:t>
            </a:r>
            <a:r>
              <a:t> - реализация одной и той же задачи разными способами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Наследование</a:t>
            </a:r>
            <a:r>
              <a:t> - способность объекта базироваться на другом объекте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Инкапсуляция</a:t>
            </a:r>
            <a:r>
              <a:t> - размещение одного объекта или класса внутри другого для разграничения доступа к ним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Инкапсуляция</a:t>
            </a:r>
          </a:p>
        </p:txBody>
      </p:sp>
      <p:sp>
        <p:nvSpPr>
          <p:cNvPr id="108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09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Инкапсуляция</a:t>
            </a:r>
            <a:r>
              <a:t> это свойство системы, позволяющее объединить данные и методы, а так же скрыть детали реализации от пользователя</a:t>
            </a:r>
          </a:p>
        </p:txBody>
      </p:sp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1" name="Rectangle 2"/>
          <p:cNvSpPr/>
          <p:nvPr/>
        </p:nvSpPr>
        <p:spPr>
          <a:xfrm>
            <a:off x="563560" y="2764475"/>
            <a:ext cx="9987011" cy="38252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extBox 3"/>
          <p:cNvSpPr txBox="1"/>
          <p:nvPr/>
        </p:nvSpPr>
        <p:spPr>
          <a:xfrm>
            <a:off x="799780" y="2949932"/>
            <a:ext cx="9073075" cy="334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carBrand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color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чтение</a:t>
            </a: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getCarBrand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carBrand</a:t>
            </a:r>
            <a:r>
              <a:rPr>
                <a:solidFill>
                  <a:srgbClr val="080808"/>
                </a:solidFill>
              </a:rPr>
              <a:t>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запись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setCarBrand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carBrand) {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carBrand </a:t>
            </a:r>
            <a:r>
              <a:t>= carBrand;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чтение</a:t>
            </a: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getColor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color</a:t>
            </a:r>
            <a:r>
              <a:rPr>
                <a:solidFill>
                  <a:srgbClr val="080808"/>
                </a:solidFill>
              </a:rPr>
              <a:t>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запись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setColor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080808"/>
                </a:solidFill>
              </a:rPr>
              <a:t>color) { </a:t>
            </a:r>
            <a:r>
              <a:t>this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2094"/>
                </a:solidFill>
              </a:rPr>
              <a:t>color </a:t>
            </a:r>
            <a:r>
              <a:rPr>
                <a:solidFill>
                  <a:srgbClr val="080808"/>
                </a:solidFill>
              </a:rPr>
              <a:t>= color;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466723" y="1438274"/>
            <a:ext cx="845429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по стандарту JavaBean</a:t>
            </a:r>
          </a:p>
        </p:txBody>
      </p:sp>
      <p:sp>
        <p:nvSpPr>
          <p:cNvPr id="115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12443" y="2098675"/>
            <a:ext cx="10986136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Конструктор без параметров, с модификатором доступа public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Свойства класса должны быть только доступны через get, set и другие методы, так называемые методы доступа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должен быть сериализуем - implements java.io.Serializable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должен иметь предопределенные методы equals(), hashCode() и toString() </a:t>
            </a:r>
          </a:p>
        </p:txBody>
      </p:sp>
      <p:sp>
        <p:nvSpPr>
          <p:cNvPr id="11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</a:t>
            </a:r>
          </a:p>
        </p:txBody>
      </p:sp>
      <p:sp>
        <p:nvSpPr>
          <p:cNvPr id="120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21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Интерфейс</a:t>
            </a:r>
            <a:r>
              <a:t> - конструкция языка программирования Java, в рамках которой могут описываться абстрактные методы, default методы и константы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3" name="Rectangle 2"/>
          <p:cNvSpPr/>
          <p:nvPr/>
        </p:nvSpPr>
        <p:spPr>
          <a:xfrm>
            <a:off x="563560" y="2764475"/>
            <a:ext cx="9987011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TextBox 3"/>
          <p:cNvSpPr txBox="1"/>
          <p:nvPr/>
        </p:nvSpPr>
        <p:spPr>
          <a:xfrm>
            <a:off x="799780" y="2949932"/>
            <a:ext cx="9073075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000000"/>
                </a:solidFill>
              </a:rPr>
              <a:t>Movable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//константа </a:t>
            </a:r>
          </a:p>
          <a:p>
            <a:pPr defTabSz="457200">
              <a:defRPr i="1"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C8C8C"/>
                </a:solidFill>
              </a:rPr>
              <a:t>    </a:t>
            </a:r>
            <a:r>
              <a:rPr i="0">
                <a:solidFill>
                  <a:srgbClr val="0033B3"/>
                </a:solidFill>
              </a:rPr>
              <a:t>int </a:t>
            </a:r>
            <a:r>
              <a:t>DEFAULT_DISTANCE </a:t>
            </a:r>
            <a:r>
              <a:rPr i="0">
                <a:solidFill>
                  <a:srgbClr val="080808"/>
                </a:solidFill>
              </a:rPr>
              <a:t>= </a:t>
            </a:r>
            <a:r>
              <a:rPr i="0">
                <a:solidFill>
                  <a:srgbClr val="1750EB"/>
                </a:solidFill>
              </a:rPr>
              <a:t>100</a:t>
            </a:r>
            <a:r>
              <a:rPr i="0">
                <a:solidFill>
                  <a:srgbClr val="080808"/>
                </a:solidFill>
              </a:rPr>
              <a:t>;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//абстрактный метод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distance);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default метод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default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move(</a:t>
            </a:r>
            <a:r>
              <a:t>DEFAULT_DISTANCE</a:t>
            </a:r>
            <a:r>
              <a:rPr i="0">
                <a:solidFill>
                  <a:srgbClr val="080808"/>
                </a:solidFill>
              </a:rPr>
              <a:t>);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Оператор implements</a:t>
            </a:r>
          </a:p>
        </p:txBody>
      </p:sp>
      <p:sp>
        <p:nvSpPr>
          <p:cNvPr id="127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28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Оператор </a:t>
            </a:r>
            <a:r>
              <a:rPr b="1"/>
              <a:t>implements</a:t>
            </a:r>
            <a:r>
              <a:t> - это дополнение к определению класса, реализующего некоторый интерфейс</a:t>
            </a:r>
          </a:p>
        </p:txBody>
      </p:sp>
      <p:sp>
        <p:nvSpPr>
          <p:cNvPr id="12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0" name="Rectangle 2"/>
          <p:cNvSpPr/>
          <p:nvPr/>
        </p:nvSpPr>
        <p:spPr>
          <a:xfrm>
            <a:off x="563560" y="2764475"/>
            <a:ext cx="9987011" cy="1884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TextBox 3"/>
          <p:cNvSpPr txBox="1"/>
          <p:nvPr/>
        </p:nvSpPr>
        <p:spPr>
          <a:xfrm>
            <a:off x="799780" y="2949932"/>
            <a:ext cx="9073075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Drone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Movable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distance)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"Moving ..." </a:t>
            </a:r>
            <a:r>
              <a:rPr>
                <a:solidFill>
                  <a:srgbClr val="080808"/>
                </a:solidFill>
              </a:rPr>
              <a:t>+ distance);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Создание объектов</a:t>
            </a:r>
          </a:p>
        </p:txBody>
      </p:sp>
      <p:sp>
        <p:nvSpPr>
          <p:cNvPr id="134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35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Нельзя создать объект интерфейсного класса, но можно получить ссылку на интерфейс у объекта, который его реализовал</a:t>
            </a:r>
          </a:p>
        </p:txBody>
      </p:sp>
      <p:sp>
        <p:nvSpPr>
          <p:cNvPr id="13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7" name="Rectangle 2"/>
          <p:cNvSpPr/>
          <p:nvPr/>
        </p:nvSpPr>
        <p:spPr>
          <a:xfrm>
            <a:off x="563560" y="2764475"/>
            <a:ext cx="9987011" cy="1884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extBox 3"/>
          <p:cNvSpPr txBox="1"/>
          <p:nvPr/>
        </p:nvSpPr>
        <p:spPr>
          <a:xfrm>
            <a:off x="799780" y="2949932"/>
            <a:ext cx="9073075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 strike="sngStrike"/>
              <a:t>Movable movable </a:t>
            </a:r>
            <a:r>
              <a:rPr strike="sngStrike">
                <a:solidFill>
                  <a:srgbClr val="080808"/>
                </a:solidFill>
              </a:rPr>
              <a:t>= </a:t>
            </a:r>
            <a:r>
              <a:rPr strike="sngStrike">
                <a:solidFill>
                  <a:srgbClr val="0033B3"/>
                </a:solidFill>
              </a:rPr>
              <a:t>new </a:t>
            </a:r>
            <a:r>
              <a:rPr strike="sngStrike">
                <a:solidFill>
                  <a:srgbClr val="080808"/>
                </a:solidFill>
              </a:rPr>
              <a:t>Movable();</a:t>
            </a:r>
            <a:r>
              <a:rPr>
                <a:solidFill>
                  <a:srgbClr val="080808"/>
                </a:solidFill>
              </a:rPr>
              <a:t>  </a:t>
            </a:r>
            <a:r>
              <a:rPr i="1">
                <a:solidFill>
                  <a:srgbClr val="8C8C8C"/>
                </a:solidFill>
              </a:rPr>
              <a:t>// нельзя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Movable car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Car();          </a:t>
            </a:r>
            <a:r>
              <a:rPr i="1">
                <a:solidFill>
                  <a:srgbClr val="8C8C8C"/>
                </a:solidFill>
              </a:rPr>
              <a:t>// можно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Default метод в интерфейсе</a:t>
            </a:r>
          </a:p>
        </p:txBody>
      </p:sp>
      <p:sp>
        <p:nvSpPr>
          <p:cNvPr id="141" name="Rectangle 5"/>
          <p:cNvSpPr txBox="1"/>
          <p:nvPr/>
        </p:nvSpPr>
        <p:spPr>
          <a:xfrm>
            <a:off x="512444" y="381000"/>
            <a:ext cx="1063037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Наследование. Полиморфизм. Анонимные классы</a:t>
            </a:r>
          </a:p>
        </p:txBody>
      </p:sp>
      <p:sp>
        <p:nvSpPr>
          <p:cNvPr id="142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Нельзя создать объект интерфейсного класса, но можно получить ссылку на интерфейс у объекта, который его реализовал</a:t>
            </a:r>
          </a:p>
        </p:txBody>
      </p:sp>
      <p:sp>
        <p:nvSpPr>
          <p:cNvPr id="14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4" name="Rectangle 2"/>
          <p:cNvSpPr/>
          <p:nvPr/>
        </p:nvSpPr>
        <p:spPr>
          <a:xfrm>
            <a:off x="563560" y="2764475"/>
            <a:ext cx="9894757" cy="3838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extBox 3"/>
          <p:cNvSpPr txBox="1"/>
          <p:nvPr/>
        </p:nvSpPr>
        <p:spPr>
          <a:xfrm>
            <a:off x="799780" y="2910797"/>
            <a:ext cx="9073075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000000"/>
                </a:solidFill>
              </a:rPr>
              <a:t>Movable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nextStopName);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default void </a:t>
            </a:r>
            <a:r>
              <a:rPr>
                <a:solidFill>
                  <a:srgbClr val="00627A"/>
                </a:solidFill>
              </a:rPr>
              <a:t>beforeMove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"Prepare to move"</a:t>
            </a:r>
            <a:r>
              <a:rPr>
                <a:solidFill>
                  <a:srgbClr val="080808"/>
                </a:solidFill>
              </a:rPr>
              <a:t>); 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Bus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Movable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move</a:t>
            </a:r>
            <a: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nextStopName)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"Bus is moving to next stop - " </a:t>
            </a:r>
            <a:r>
              <a:rPr>
                <a:solidFill>
                  <a:srgbClr val="080808"/>
                </a:solidFill>
              </a:rPr>
              <a:t>+ nextStopName);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final </a:t>
            </a:r>
            <a:r>
              <a:rPr>
                <a:solidFill>
                  <a:srgbClr val="000000"/>
                </a:solidFill>
              </a:rPr>
              <a:t>Bus bus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Bus();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bus</a:t>
            </a:r>
            <a:r>
              <a:t>.beforeMove();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bus</a:t>
            </a:r>
            <a:r>
              <a:rPr>
                <a:solidFill>
                  <a:srgbClr val="080808"/>
                </a:solidFill>
              </a:rPr>
              <a:t>.move(</a:t>
            </a:r>
            <a:r>
              <a:t>"Railway Station"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