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907924"/>
            <a:ext cx="10910361" cy="1042152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Обобщение</a:t>
            </a:r>
          </a:p>
        </p:txBody>
      </p:sp>
      <p:sp>
        <p:nvSpPr>
          <p:cNvPr id="148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49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Обобщение</a:t>
            </a:r>
            <a:r>
              <a:t> - это отношение типа "родитель-потомок". MyClass2 - суперкласс (родитель), а MyClass1 - подкласс (потомок).</a:t>
            </a:r>
          </a:p>
        </p:txBody>
      </p:sp>
      <p:sp>
        <p:nvSpPr>
          <p:cNvPr id="15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5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0841" y="3101589"/>
            <a:ext cx="9009340" cy="2913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Обобщение</a:t>
            </a:r>
          </a:p>
        </p:txBody>
      </p:sp>
      <p:sp>
        <p:nvSpPr>
          <p:cNvPr id="154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5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6" name="Rectangle 2"/>
          <p:cNvSpPr/>
          <p:nvPr/>
        </p:nvSpPr>
        <p:spPr>
          <a:xfrm>
            <a:off x="584200" y="2078038"/>
            <a:ext cx="10148417" cy="1884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extBox 3"/>
          <p:cNvSpPr txBox="1"/>
          <p:nvPr/>
        </p:nvSpPr>
        <p:spPr>
          <a:xfrm>
            <a:off x="820419" y="2263495"/>
            <a:ext cx="9110278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MyClass2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MyClass1 </a:t>
            </a:r>
            <a:r>
              <a:rPr>
                <a:solidFill>
                  <a:srgbClr val="0033B3"/>
                </a:solidFill>
              </a:rPr>
              <a:t>extends </a:t>
            </a:r>
            <a:r>
              <a:t>MyClass2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Реализация</a:t>
            </a:r>
          </a:p>
        </p:txBody>
      </p:sp>
      <p:sp>
        <p:nvSpPr>
          <p:cNvPr id="160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61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Реализация</a:t>
            </a:r>
            <a:r>
              <a:t> - это отношение между интерфейсом и реализованным классом</a:t>
            </a:r>
          </a:p>
        </p:txBody>
      </p:sp>
      <p:sp>
        <p:nvSpPr>
          <p:cNvPr id="16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6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506" y="3024410"/>
            <a:ext cx="9090009" cy="2766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Реализация</a:t>
            </a:r>
          </a:p>
        </p:txBody>
      </p:sp>
      <p:sp>
        <p:nvSpPr>
          <p:cNvPr id="166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6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8" name="Rectangle 2"/>
          <p:cNvSpPr/>
          <p:nvPr/>
        </p:nvSpPr>
        <p:spPr>
          <a:xfrm>
            <a:off x="584200" y="2078038"/>
            <a:ext cx="10148417" cy="1884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TextBox 3"/>
          <p:cNvSpPr txBox="1"/>
          <p:nvPr/>
        </p:nvSpPr>
        <p:spPr>
          <a:xfrm>
            <a:off x="820419" y="2263495"/>
            <a:ext cx="9110278" cy="171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interface </a:t>
            </a:r>
            <a:r>
              <a:t>MyInterface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MyClass </a:t>
            </a:r>
            <a:r>
              <a:rPr>
                <a:solidFill>
                  <a:srgbClr val="0033B3"/>
                </a:solidFill>
              </a:rPr>
              <a:t>implements </a:t>
            </a:r>
            <a:r>
              <a:t>MyInterface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Ассоциация</a:t>
            </a:r>
          </a:p>
        </p:txBody>
      </p:sp>
      <p:sp>
        <p:nvSpPr>
          <p:cNvPr id="172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73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Ассоциация</a:t>
            </a:r>
            <a:r>
              <a:t> - структурное отношение, описывающее совокупность связей между объектами.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Различают три типа ассоциаций:</a:t>
            </a:r>
            <a:endParaRPr b="1"/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Агрегирование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Композиция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Бинарная ассоциация</a:t>
            </a:r>
          </a:p>
        </p:txBody>
      </p:sp>
      <p:sp>
        <p:nvSpPr>
          <p:cNvPr id="17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Реализация</a:t>
            </a:r>
          </a:p>
        </p:txBody>
      </p:sp>
      <p:sp>
        <p:nvSpPr>
          <p:cNvPr id="177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78" name="Rectangle 8"/>
          <p:cNvSpPr txBox="1"/>
          <p:nvPr/>
        </p:nvSpPr>
        <p:spPr>
          <a:xfrm>
            <a:off x="512443" y="2098675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Агрегирование </a:t>
            </a:r>
            <a:r>
              <a:t>отражает отношение между целым и частью. Агрегирование обозначается на одном конце ассоциации, в то время как второй конец остается не маркированным. На рисунке, MyClass2 является частью MyClass1</a:t>
            </a:r>
          </a:p>
        </p:txBody>
      </p:sp>
      <p:sp>
        <p:nvSpPr>
          <p:cNvPr id="17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8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0901" y="3129364"/>
            <a:ext cx="8290198" cy="2731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Агрегирование</a:t>
            </a:r>
          </a:p>
        </p:txBody>
      </p:sp>
      <p:sp>
        <p:nvSpPr>
          <p:cNvPr id="183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8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85" name="Rectangle 2"/>
          <p:cNvSpPr/>
          <p:nvPr/>
        </p:nvSpPr>
        <p:spPr>
          <a:xfrm>
            <a:off x="584200" y="2078038"/>
            <a:ext cx="10148417" cy="27019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TextBox 3"/>
          <p:cNvSpPr txBox="1"/>
          <p:nvPr/>
        </p:nvSpPr>
        <p:spPr>
          <a:xfrm>
            <a:off x="820419" y="2263495"/>
            <a:ext cx="9110278" cy="232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MyClass2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MyClass1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Set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MyClass2</a:t>
            </a:r>
            <a:r>
              <a:rPr>
                <a:solidFill>
                  <a:srgbClr val="080808"/>
                </a:solidFill>
              </a:rPr>
              <a:t>&gt; </a:t>
            </a:r>
            <a:r>
              <a:t>myClass2Set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void </a:t>
            </a:r>
            <a:r>
              <a:rPr>
                <a:solidFill>
                  <a:srgbClr val="00627A"/>
                </a:solidFill>
              </a:rPr>
              <a:t>addMyClass2</a:t>
            </a:r>
            <a:r>
              <a:t>(</a:t>
            </a:r>
            <a:r>
              <a:rPr>
                <a:solidFill>
                  <a:srgbClr val="000000"/>
                </a:solidFill>
              </a:rPr>
              <a:t>MyClass2 </a:t>
            </a:r>
            <a:r>
              <a:t>myClass2)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872094"/>
                </a:solidFill>
              </a:rPr>
              <a:t>myClass2Set</a:t>
            </a:r>
            <a:r>
              <a:t>.add(myClass2);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Композиция</a:t>
            </a:r>
          </a:p>
        </p:txBody>
      </p:sp>
      <p:sp>
        <p:nvSpPr>
          <p:cNvPr id="189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90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Композиция </a:t>
            </a:r>
            <a:r>
              <a:t>также отражает отношение между целым и частью, но является более сильной формой агрегирования. Композиция обладает дополнительным ограничением - объект может быть частью только одного композита, а композит, в свою очередь, отвечает за время жизни всех своих составных частей - а именно, за их создание и уничтожение. На рисунке, MyClass1 не может существовать без MyClass2.</a:t>
            </a:r>
          </a:p>
        </p:txBody>
      </p:sp>
      <p:sp>
        <p:nvSpPr>
          <p:cNvPr id="19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9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0091" y="3421675"/>
            <a:ext cx="8390840" cy="2734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Композиция</a:t>
            </a:r>
          </a:p>
        </p:txBody>
      </p:sp>
      <p:sp>
        <p:nvSpPr>
          <p:cNvPr id="195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9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97" name="Rectangle 2"/>
          <p:cNvSpPr/>
          <p:nvPr/>
        </p:nvSpPr>
        <p:spPr>
          <a:xfrm>
            <a:off x="481205" y="2571359"/>
            <a:ext cx="10148418" cy="2701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TextBox 3"/>
          <p:cNvSpPr txBox="1"/>
          <p:nvPr/>
        </p:nvSpPr>
        <p:spPr>
          <a:xfrm>
            <a:off x="717424" y="2756817"/>
            <a:ext cx="9110278" cy="232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MyClass2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 ...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MyClass1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MyClass2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872094"/>
                </a:solidFill>
              </a:rPr>
              <a:t>myClass2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t>MyClass1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rPr>
                <a:solidFill>
                  <a:srgbClr val="080808"/>
                </a:solidFill>
              </a:rPr>
              <a:t>.</a:t>
            </a:r>
            <a:r>
              <a:t>myClass2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MyClass2[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];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99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При композиции объекты MyClass2 не существуют без объекта MyClass1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Видимость</a:t>
            </a:r>
          </a:p>
        </p:txBody>
      </p:sp>
      <p:sp>
        <p:nvSpPr>
          <p:cNvPr id="202" name="Rectangle 5"/>
          <p:cNvSpPr txBox="1"/>
          <p:nvPr/>
        </p:nvSpPr>
        <p:spPr>
          <a:xfrm>
            <a:off x="517747" y="365125"/>
            <a:ext cx="1057173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03" name="Rectangle 8"/>
          <p:cNvSpPr txBox="1"/>
          <p:nvPr/>
        </p:nvSpPr>
        <p:spPr>
          <a:xfrm>
            <a:off x="5751193" y="2439989"/>
            <a:ext cx="5575938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Типы:</a:t>
            </a:r>
            <a:endParaRPr b="1"/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public (+)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package  (~)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protected (#)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private (-)</a:t>
            </a:r>
          </a:p>
        </p:txBody>
      </p:sp>
      <p:sp>
        <p:nvSpPr>
          <p:cNvPr id="204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2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666" y="2098358"/>
            <a:ext cx="4865688" cy="198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202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Язык UML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Виды диаграмм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Отношения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Видимость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Паттерны проектирования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Паттерн Factory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Паттерн Singleton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Паттерн Command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Паттерны проектирования</a:t>
            </a:r>
          </a:p>
        </p:txBody>
      </p:sp>
      <p:sp>
        <p:nvSpPr>
          <p:cNvPr id="208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09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Паттерны(шаблоны) проектирования —</a:t>
            </a:r>
            <a:r>
              <a:t> решения типичных задач, возникающих в объектно-ориентированном проектировании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Паттерны обычно делят на три категории: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Порождающие 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Структурные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Поведенческие</a:t>
            </a:r>
          </a:p>
        </p:txBody>
      </p:sp>
      <p:sp>
        <p:nvSpPr>
          <p:cNvPr id="2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Порождающие паттерны</a:t>
            </a:r>
          </a:p>
        </p:txBody>
      </p:sp>
      <p:sp>
        <p:nvSpPr>
          <p:cNvPr id="213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14" name="Rectangle 8"/>
          <p:cNvSpPr txBox="1"/>
          <p:nvPr/>
        </p:nvSpPr>
        <p:spPr>
          <a:xfrm>
            <a:off x="512443" y="2098675"/>
            <a:ext cx="10986136" cy="250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Порождающие паттерны, описывают способы создания новых объектов.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Наиболее часто используемыми являются паттерны: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Factory (Фабрика)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Abstract Factory (Абстрактная фабрика)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Factory Method (Метод-фабрика)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Singleton (Одиночка)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Builder (Строитель)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Prototype (Прототип)</a:t>
            </a:r>
          </a:p>
        </p:txBody>
      </p:sp>
      <p:sp>
        <p:nvSpPr>
          <p:cNvPr id="21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Паттерн </a:t>
            </a:r>
            <a:r>
              <a:t>Factory</a:t>
            </a:r>
          </a:p>
        </p:txBody>
      </p:sp>
      <p:sp>
        <p:nvSpPr>
          <p:cNvPr id="218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1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2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2394" y="2223242"/>
            <a:ext cx="9144001" cy="4162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Паттерн </a:t>
            </a:r>
            <a:r>
              <a:t>Singleton</a:t>
            </a:r>
          </a:p>
        </p:txBody>
      </p:sp>
      <p:sp>
        <p:nvSpPr>
          <p:cNvPr id="223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2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25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Паттерн Singleton гарантирует, что у класса есть только один экземпляр.</a:t>
            </a:r>
          </a:p>
        </p:txBody>
      </p:sp>
      <p:sp>
        <p:nvSpPr>
          <p:cNvPr id="226" name="Rectangle 2"/>
          <p:cNvSpPr/>
          <p:nvPr/>
        </p:nvSpPr>
        <p:spPr>
          <a:xfrm>
            <a:off x="494079" y="2764475"/>
            <a:ext cx="10148418" cy="310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TextBox 3"/>
          <p:cNvSpPr txBox="1"/>
          <p:nvPr/>
        </p:nvSpPr>
        <p:spPr>
          <a:xfrm>
            <a:off x="730298" y="2949932"/>
            <a:ext cx="9110278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Singleton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static </a:t>
            </a:r>
            <a:r>
              <a:rPr>
                <a:solidFill>
                  <a:srgbClr val="000000"/>
                </a:solidFill>
              </a:rPr>
              <a:t>Singleton </a:t>
            </a:r>
            <a:r>
              <a:rPr i="1">
                <a:solidFill>
                  <a:srgbClr val="872094"/>
                </a:solidFill>
              </a:rPr>
              <a:t>instance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t>Singleton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static synchronized </a:t>
            </a:r>
            <a:r>
              <a:rPr>
                <a:solidFill>
                  <a:srgbClr val="000000"/>
                </a:solidFill>
              </a:rPr>
              <a:t>Singleton </a:t>
            </a:r>
            <a:r>
              <a:rPr>
                <a:solidFill>
                  <a:srgbClr val="00627A"/>
                </a:solidFill>
              </a:rPr>
              <a:t>getInstance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 i="1"/>
              <a:t>instance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0033B3"/>
                </a:solidFill>
              </a:rPr>
              <a:t>null</a:t>
            </a:r>
            <a:r>
              <a:rPr>
                <a:solidFill>
                  <a:srgbClr val="080808"/>
                </a:solidFill>
              </a:rPr>
              <a:t>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 i="1">
                <a:solidFill>
                  <a:srgbClr val="872094"/>
                </a:solidFill>
              </a:rPr>
              <a:t>instance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Singleton();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 i="1">
                <a:solidFill>
                  <a:srgbClr val="872094"/>
                </a:solidFill>
              </a:rPr>
              <a:t>instance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Структурные паттерны</a:t>
            </a:r>
          </a:p>
        </p:txBody>
      </p:sp>
      <p:sp>
        <p:nvSpPr>
          <p:cNvPr id="230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31" name="Rectangle 8"/>
          <p:cNvSpPr txBox="1"/>
          <p:nvPr/>
        </p:nvSpPr>
        <p:spPr>
          <a:xfrm>
            <a:off x="512443" y="2098675"/>
            <a:ext cx="10986136" cy="226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Структурные паттерны описывают взаимосвязи между объектами.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Часто используемые паттерны: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Адаптер (Adapter)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Компоновщик (Composite)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Декоратор (Decorator)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Фасад (Facade)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Proxy</a:t>
            </a:r>
          </a:p>
        </p:txBody>
      </p:sp>
      <p:sp>
        <p:nvSpPr>
          <p:cNvPr id="23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Поведенческие паттерны</a:t>
            </a:r>
          </a:p>
        </p:txBody>
      </p:sp>
      <p:sp>
        <p:nvSpPr>
          <p:cNvPr id="235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36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Паттерны поведения описывают способы взаимодействия между объектами.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Наиболее часто используемые паттерны поведения: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Command (Команда)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Strategy (Стратегия)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Observer (Наблюдатель)</a:t>
            </a:r>
          </a:p>
        </p:txBody>
      </p:sp>
      <p:sp>
        <p:nvSpPr>
          <p:cNvPr id="23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Паттерн </a:t>
            </a:r>
            <a:r>
              <a:t>Command</a:t>
            </a:r>
          </a:p>
        </p:txBody>
      </p:sp>
      <p:sp>
        <p:nvSpPr>
          <p:cNvPr id="240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4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24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8247" y="2149532"/>
            <a:ext cx="6712293" cy="4290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>
            <p:ph type="title"/>
          </p:nvPr>
        </p:nvSpPr>
        <p:spPr>
          <a:xfrm>
            <a:off x="479598" y="1438274"/>
            <a:ext cx="6038854" cy="639766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S.O.L.I.D</a:t>
            </a:r>
            <a:r>
              <a:t>.</a:t>
            </a:r>
          </a:p>
        </p:txBody>
      </p:sp>
      <p:sp>
        <p:nvSpPr>
          <p:cNvPr id="245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46" name="Rectangle 8"/>
          <p:cNvSpPr txBox="1"/>
          <p:nvPr/>
        </p:nvSpPr>
        <p:spPr>
          <a:xfrm>
            <a:off x="512443" y="2098675"/>
            <a:ext cx="10986136" cy="346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SOLID</a:t>
            </a:r>
            <a:r>
              <a:t> — это акроним, образованный из заглавных букв первых пяти принципов ООП и проектирования.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Принципы придумал Роберт Мартин в начале двухтысячных, а аббревиатуру позже ввел в обиход Майкл Фэзерс.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Single Responsibility Principle (Принцип единственной обязанности)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Open Closed Principle (Принцип открытости/закрытости)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Liskov’s Substitution Principle (Принцип подстановки Барбары Лисков)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Interface Segregation Principle (Принцип разделения интерфейса)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Dependency Inversion Principle (Принцип инверсии зависимостей)</a:t>
            </a:r>
          </a:p>
        </p:txBody>
      </p:sp>
      <p:sp>
        <p:nvSpPr>
          <p:cNvPr id="24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/>
          <p:nvPr>
            <p:ph type="title"/>
          </p:nvPr>
        </p:nvSpPr>
        <p:spPr>
          <a:xfrm>
            <a:off x="466723" y="1438274"/>
            <a:ext cx="9546791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Принцип единственной обязанности</a:t>
            </a:r>
          </a:p>
        </p:txBody>
      </p:sp>
      <p:sp>
        <p:nvSpPr>
          <p:cNvPr id="250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5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52" name="Rectangle 8"/>
          <p:cNvSpPr txBox="1"/>
          <p:nvPr/>
        </p:nvSpPr>
        <p:spPr>
          <a:xfrm>
            <a:off x="512443" y="2098675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 module should be responsible to one, and only one, actor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должен иметь одно предназначение, метод выполнять одну задачу</a:t>
            </a:r>
          </a:p>
        </p:txBody>
      </p:sp>
      <p:sp>
        <p:nvSpPr>
          <p:cNvPr id="253" name="Rectangle 2"/>
          <p:cNvSpPr/>
          <p:nvPr/>
        </p:nvSpPr>
        <p:spPr>
          <a:xfrm>
            <a:off x="494079" y="3034836"/>
            <a:ext cx="10148418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TextBox 3"/>
          <p:cNvSpPr txBox="1"/>
          <p:nvPr/>
        </p:nvSpPr>
        <p:spPr>
          <a:xfrm>
            <a:off x="730298" y="3220294"/>
            <a:ext cx="9110278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drive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stop();  </a:t>
            </a:r>
            <a:r>
              <a:rPr i="1">
                <a:solidFill>
                  <a:srgbClr val="8C8C8C"/>
                </a:solidFill>
              </a:rPr>
              <a:t>// Not good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stop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>
                <a:solidFill>
                  <a:srgbClr val="8C8C8C"/>
                </a:solidFill>
              </a:rPr>
              <a:t>/*...*/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t>connectToDatabase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 i="1">
                <a:solidFill>
                  <a:srgbClr val="8C8C8C"/>
                </a:solidFill>
              </a:rPr>
              <a:t>//Not good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/*…*/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 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>
            <p:ph type="title"/>
          </p:nvPr>
        </p:nvSpPr>
        <p:spPr>
          <a:xfrm>
            <a:off x="466723" y="1438274"/>
            <a:ext cx="9546791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Принцип открытости/закрытости</a:t>
            </a:r>
          </a:p>
        </p:txBody>
      </p:sp>
      <p:sp>
        <p:nvSpPr>
          <p:cNvPr id="257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5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59" name="Rectangle 8"/>
          <p:cNvSpPr txBox="1"/>
          <p:nvPr/>
        </p:nvSpPr>
        <p:spPr>
          <a:xfrm>
            <a:off x="512443" y="2098675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 software artifact should be open for extension but closed for modification.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Открыт для расширения, закрыт для модификации.</a:t>
            </a:r>
          </a:p>
        </p:txBody>
      </p:sp>
      <p:sp>
        <p:nvSpPr>
          <p:cNvPr id="260" name="Rectangle 2"/>
          <p:cNvSpPr/>
          <p:nvPr/>
        </p:nvSpPr>
        <p:spPr>
          <a:xfrm>
            <a:off x="481205" y="3060584"/>
            <a:ext cx="10148418" cy="26975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1" name="TextBox 3"/>
          <p:cNvSpPr txBox="1"/>
          <p:nvPr/>
        </p:nvSpPr>
        <p:spPr>
          <a:xfrm>
            <a:off x="717424" y="3246042"/>
            <a:ext cx="9110278" cy="232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Car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t>BigDecimal </a:t>
            </a:r>
            <a:r>
              <a:rPr>
                <a:solidFill>
                  <a:srgbClr val="00627A"/>
                </a:solidFill>
              </a:rPr>
              <a:t>getPrice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/* ... */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final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00627A"/>
                </a:solidFill>
              </a:rPr>
              <a:t>getVIN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/* ... */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5705473" y="1825624"/>
            <a:ext cx="5667377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Что такое UML?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7747" y="365125"/>
            <a:ext cx="1057173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751193" y="2439989"/>
            <a:ext cx="5575938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UML</a:t>
            </a:r>
            <a:r>
              <a:t> - язык графического описания для объектного моделирования в области разработки программного обеспечения.</a:t>
            </a:r>
          </a:p>
        </p:txBody>
      </p:sp>
      <p:sp>
        <p:nvSpPr>
          <p:cNvPr id="10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0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492" y="2051050"/>
            <a:ext cx="4114801" cy="275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 txBox="1"/>
          <p:nvPr>
            <p:ph type="title"/>
          </p:nvPr>
        </p:nvSpPr>
        <p:spPr>
          <a:xfrm>
            <a:off x="466723" y="1438274"/>
            <a:ext cx="9546791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Принцип подстановки Барбары Лисков</a:t>
            </a:r>
          </a:p>
        </p:txBody>
      </p:sp>
      <p:sp>
        <p:nvSpPr>
          <p:cNvPr id="264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6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66" name="Rectangle 8"/>
          <p:cNvSpPr txBox="1"/>
          <p:nvPr/>
        </p:nvSpPr>
        <p:spPr>
          <a:xfrm>
            <a:off x="512443" y="2098675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Functions that use pointers or references to base classes must be able to use objects of derived classes w/o knowing it.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потомок не должен менять поведение класса родителя, но может дополнять его.</a:t>
            </a:r>
          </a:p>
        </p:txBody>
      </p:sp>
      <p:sp>
        <p:nvSpPr>
          <p:cNvPr id="267" name="Rectangle 2"/>
          <p:cNvSpPr/>
          <p:nvPr/>
        </p:nvSpPr>
        <p:spPr>
          <a:xfrm>
            <a:off x="494079" y="2934650"/>
            <a:ext cx="10148418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TextBox 3"/>
          <p:cNvSpPr txBox="1"/>
          <p:nvPr/>
        </p:nvSpPr>
        <p:spPr>
          <a:xfrm>
            <a:off x="730298" y="3120108"/>
            <a:ext cx="9110278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MyClass1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getStatus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77D16"/>
                </a:solidFill>
              </a:rPr>
              <a:t>"OK"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MyClass2 </a:t>
            </a:r>
            <a:r>
              <a:rPr>
                <a:solidFill>
                  <a:srgbClr val="0033B3"/>
                </a:solidFill>
              </a:rPr>
              <a:t>extends </a:t>
            </a:r>
            <a:r>
              <a:t>MyClass1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getStatus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"Successful"</a:t>
            </a:r>
            <a:r>
              <a:rPr>
                <a:solidFill>
                  <a:srgbClr val="080808"/>
                </a:solidFill>
              </a:rPr>
              <a:t>; </a:t>
            </a:r>
            <a:r>
              <a:rPr i="1">
                <a:solidFill>
                  <a:srgbClr val="8C8C8C"/>
                </a:solidFill>
              </a:rPr>
              <a:t>//Not good!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/>
          <p:nvPr>
            <p:ph type="title"/>
          </p:nvPr>
        </p:nvSpPr>
        <p:spPr>
          <a:xfrm>
            <a:off x="466723" y="1438274"/>
            <a:ext cx="9546791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Принцип разделения интерфейса</a:t>
            </a:r>
          </a:p>
        </p:txBody>
      </p:sp>
      <p:sp>
        <p:nvSpPr>
          <p:cNvPr id="271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7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73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Make fine grained interfaces that are client specific.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 изменении класса с реализацией интерфейса не надо изменять классы, которые этот интерфейс используют</a:t>
            </a:r>
          </a:p>
        </p:txBody>
      </p:sp>
      <p:sp>
        <p:nvSpPr>
          <p:cNvPr id="274" name="Rectangle 2"/>
          <p:cNvSpPr/>
          <p:nvPr/>
        </p:nvSpPr>
        <p:spPr>
          <a:xfrm>
            <a:off x="494079" y="3175950"/>
            <a:ext cx="10148418" cy="35103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TextBox 3"/>
          <p:cNvSpPr txBox="1"/>
          <p:nvPr/>
        </p:nvSpPr>
        <p:spPr>
          <a:xfrm>
            <a:off x="730298" y="3361408"/>
            <a:ext cx="9110278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interface </a:t>
            </a:r>
            <a:r>
              <a:rPr>
                <a:solidFill>
                  <a:srgbClr val="000000"/>
                </a:solidFill>
              </a:rPr>
              <a:t>Doable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void </a:t>
            </a:r>
            <a:r>
              <a:t>doSmth</a:t>
            </a:r>
            <a:r>
              <a:rPr>
                <a:solidFill>
                  <a:srgbClr val="080808"/>
                </a:solidFill>
              </a:rPr>
              <a:t>();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MyClass1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Doable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doSmth</a:t>
            </a:r>
            <a:r>
              <a:rPr>
                <a:solidFill>
                  <a:srgbClr val="080808"/>
                </a:solidFill>
              </a:rPr>
              <a:t>() {}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MyClass2 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</a:t>
            </a:r>
            <a:r>
              <a:rPr>
                <a:solidFill>
                  <a:srgbClr val="000000"/>
                </a:solidFill>
              </a:rPr>
              <a:t>Doable </a:t>
            </a:r>
            <a:r>
              <a:rPr>
                <a:solidFill>
                  <a:srgbClr val="00627A"/>
                </a:solidFill>
              </a:rPr>
              <a:t>getDone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/* ... */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MyClass1 </a:t>
            </a:r>
            <a:r>
              <a:rPr>
                <a:solidFill>
                  <a:srgbClr val="00627A"/>
                </a:solidFill>
              </a:rPr>
              <a:t>getDone</a:t>
            </a:r>
            <a:r>
              <a:rPr>
                <a:solidFill>
                  <a:srgbClr val="080808"/>
                </a:solidFill>
              </a:rPr>
              <a:t>() { </a:t>
            </a:r>
            <a:r>
              <a:rPr i="1"/>
              <a:t>//Not good</a:t>
            </a:r>
            <a:endParaRPr i="1"/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/* ... */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  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/>
          <p:nvPr>
            <p:ph type="title"/>
          </p:nvPr>
        </p:nvSpPr>
        <p:spPr>
          <a:xfrm>
            <a:off x="466723" y="1438274"/>
            <a:ext cx="9546791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Принцип инверсии зависимостей</a:t>
            </a:r>
          </a:p>
        </p:txBody>
      </p:sp>
      <p:sp>
        <p:nvSpPr>
          <p:cNvPr id="278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7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80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Depend on abstractions, not on concretions.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Абстракции не должны зависеть от деталей. Детали должны зависеть от абстракций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Пример:  Spring Framework</a:t>
            </a:r>
          </a:p>
        </p:txBody>
      </p:sp>
      <p:sp>
        <p:nvSpPr>
          <p:cNvPr id="281" name="Rectangle 2"/>
          <p:cNvSpPr/>
          <p:nvPr/>
        </p:nvSpPr>
        <p:spPr>
          <a:xfrm>
            <a:off x="532702" y="3433940"/>
            <a:ext cx="10148418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TextBox 3"/>
          <p:cNvSpPr txBox="1"/>
          <p:nvPr/>
        </p:nvSpPr>
        <p:spPr>
          <a:xfrm>
            <a:off x="743172" y="3542152"/>
            <a:ext cx="5256428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bad example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Executor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exec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080808"/>
                </a:solidFill>
              </a:rPr>
              <a:t>message)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MySQLConnection </a:t>
            </a:r>
            <a:r>
              <a:rPr>
                <a:solidFill>
                  <a:srgbClr val="000000"/>
                </a:solidFill>
              </a:rPr>
              <a:t>con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MySQLConnection();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con</a:t>
            </a:r>
            <a:r>
              <a:t>.save(message);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283" name="TextBox 3"/>
          <p:cNvSpPr txBox="1"/>
          <p:nvPr/>
        </p:nvSpPr>
        <p:spPr>
          <a:xfrm>
            <a:off x="6608192" y="3516403"/>
            <a:ext cx="4346988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good example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Executor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t>Connection </a:t>
            </a:r>
            <a:r>
              <a:rPr>
                <a:solidFill>
                  <a:srgbClr val="872094"/>
                </a:solidFill>
              </a:rPr>
              <a:t>con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627A"/>
                </a:solidFill>
              </a:rPr>
              <a:t>Executor</a:t>
            </a:r>
            <a:r>
              <a:t>(Connection con)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con </a:t>
            </a:r>
            <a:r>
              <a:t>= con;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exec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080808"/>
                </a:solidFill>
              </a:rPr>
              <a:t>message)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872094"/>
                </a:solidFill>
              </a:rPr>
              <a:t>con</a:t>
            </a:r>
            <a:r>
              <a:t>.save(message);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Clean Architecture</a:t>
            </a:r>
          </a:p>
        </p:txBody>
      </p:sp>
      <p:sp>
        <p:nvSpPr>
          <p:cNvPr id="286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8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4967" y="2149697"/>
            <a:ext cx="6038854" cy="4529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Clean Architecture</a:t>
            </a:r>
          </a:p>
        </p:txBody>
      </p:sp>
      <p:sp>
        <p:nvSpPr>
          <p:cNvPr id="291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29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6573" y="2167373"/>
            <a:ext cx="6038854" cy="4435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Диаграммы</a:t>
            </a:r>
          </a:p>
        </p:txBody>
      </p:sp>
      <p:sp>
        <p:nvSpPr>
          <p:cNvPr id="109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10" name="Rectangle 8"/>
          <p:cNvSpPr txBox="1"/>
          <p:nvPr/>
        </p:nvSpPr>
        <p:spPr>
          <a:xfrm>
            <a:off x="512443" y="2098675"/>
            <a:ext cx="10986136" cy="419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Что делает система?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использования / Use case diagram</a:t>
            </a:r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Из чего состоит система?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классов / Class diagram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компонентов / Component diagram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размещения / Deployment diagram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объектов / Object diagram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внутренней структуры / Composite structure diagram</a:t>
            </a:r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Как работает система?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деятельности / Activity diagram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коммуникации / Communication diagram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последовательности / Sequence diagram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автомата / State machine diagram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Обзорная диаграмма взаимодействия / Interaction overview diagram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синхронизации / Timing diagram</a:t>
            </a:r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Как управлять сложностью модели?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Диаграмма пакетов / Package diagram</a:t>
            </a:r>
          </a:p>
        </p:txBody>
      </p:sp>
      <p:sp>
        <p:nvSpPr>
          <p:cNvPr id="11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466723" y="1438274"/>
            <a:ext cx="979242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Диаграмма использования / Use case diagram</a:t>
            </a:r>
          </a:p>
        </p:txBody>
      </p:sp>
      <p:sp>
        <p:nvSpPr>
          <p:cNvPr id="114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1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1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9646" y="2099026"/>
            <a:ext cx="6466578" cy="4384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466723" y="1438274"/>
            <a:ext cx="979242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Диаграмма классов / Class diagram</a:t>
            </a:r>
          </a:p>
        </p:txBody>
      </p:sp>
      <p:sp>
        <p:nvSpPr>
          <p:cNvPr id="119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2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0021" y="2171696"/>
            <a:ext cx="7625828" cy="4336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Отношения</a:t>
            </a:r>
          </a:p>
        </p:txBody>
      </p:sp>
      <p:sp>
        <p:nvSpPr>
          <p:cNvPr id="124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25" name="Rectangle 8"/>
          <p:cNvSpPr txBox="1"/>
          <p:nvPr/>
        </p:nvSpPr>
        <p:spPr>
          <a:xfrm>
            <a:off x="512443" y="2098675"/>
            <a:ext cx="10986136" cy="322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Типы отношений:</a:t>
            </a:r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Зависимость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Обобщение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Реализация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Ассоциации</a:t>
            </a:r>
          </a:p>
        </p:txBody>
      </p:sp>
      <p:sp>
        <p:nvSpPr>
          <p:cNvPr id="12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7" name="Rectangle 2"/>
          <p:cNvSpPr/>
          <p:nvPr/>
        </p:nvSpPr>
        <p:spPr>
          <a:xfrm>
            <a:off x="2986084" y="2314325"/>
            <a:ext cx="6038854" cy="3687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7250" y="2561906"/>
            <a:ext cx="3810001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7250" y="3290887"/>
            <a:ext cx="3810001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57250" y="4019868"/>
            <a:ext cx="3810001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250" y="4779960"/>
            <a:ext cx="3810001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.png" descr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57250" y="5118098"/>
            <a:ext cx="3810001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57250" y="5492748"/>
            <a:ext cx="3810001" cy="276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Зависимость</a:t>
            </a:r>
          </a:p>
        </p:txBody>
      </p:sp>
      <p:sp>
        <p:nvSpPr>
          <p:cNvPr id="136" name="Rectangle 5"/>
          <p:cNvSpPr txBox="1"/>
          <p:nvPr/>
        </p:nvSpPr>
        <p:spPr>
          <a:xfrm>
            <a:off x="512444" y="381000"/>
            <a:ext cx="1098613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37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Зависимость</a:t>
            </a:r>
            <a:r>
              <a:t> - это семантическое отношение между двумя сущностями, при котором изменение в одной сущности может оказать влияние на семантику другой сущности. Стрелка показывает направление зависимости. На диаграмме MyClass1 находится в зависимости от MyClass2. Изменения в MyClass2 оказывают влияние на MyClass1.</a:t>
            </a:r>
          </a:p>
        </p:txBody>
      </p:sp>
      <p:sp>
        <p:nvSpPr>
          <p:cNvPr id="13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7311" y="3514936"/>
            <a:ext cx="7696400" cy="2477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Зависимость</a:t>
            </a:r>
          </a:p>
        </p:txBody>
      </p:sp>
      <p:sp>
        <p:nvSpPr>
          <p:cNvPr id="142" name="Rectangle 5"/>
          <p:cNvSpPr txBox="1"/>
          <p:nvPr/>
        </p:nvSpPr>
        <p:spPr>
          <a:xfrm>
            <a:off x="512444" y="381000"/>
            <a:ext cx="1088390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Принципы дизайна ПО. SOLID. Паттерны</a:t>
            </a:r>
          </a:p>
        </p:txBody>
      </p:sp>
      <p:sp>
        <p:nvSpPr>
          <p:cNvPr id="14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4" name="Rectangle 2"/>
          <p:cNvSpPr/>
          <p:nvPr/>
        </p:nvSpPr>
        <p:spPr>
          <a:xfrm>
            <a:off x="584200" y="2078038"/>
            <a:ext cx="10148417" cy="24943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TextBox 3"/>
          <p:cNvSpPr txBox="1"/>
          <p:nvPr/>
        </p:nvSpPr>
        <p:spPr>
          <a:xfrm>
            <a:off x="820419" y="2263495"/>
            <a:ext cx="9110278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SomeClass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/*...*/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DependentClass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t>doSmthWithSomeClass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SomeClass </a:t>
            </a:r>
            <a:r>
              <a:rPr>
                <a:solidFill>
                  <a:srgbClr val="080808"/>
                </a:solidFill>
              </a:rPr>
              <a:t>someClass) {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/* ... */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endParaRPr i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