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>
            <a:spLocks noGrp="1"/>
          </p:cNvSpPr>
          <p:nvPr>
            <p:ph type="subTitle" sz="quarter" idx="1"/>
          </p:nvPr>
        </p:nvSpPr>
        <p:spPr>
          <a:xfrm>
            <a:off x="451659" y="2907924"/>
            <a:ext cx="10652650" cy="521075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sz="28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Serializable </a:t>
            </a:r>
          </a:p>
        </p:txBody>
      </p:sp>
      <p:sp>
        <p:nvSpPr>
          <p:cNvPr id="155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56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Сериализация</a:t>
            </a:r>
            <a:r>
              <a:t> - это процесс сохранения состояния объекта в последовательность байт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Десериализация</a:t>
            </a:r>
            <a:r>
              <a:t> - это процесс восстановления объекта из этих байт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Процесс сериализации заключается в стерилизации каждого поля объекта, но только в том случае, если это поле не имеет спецификатора </a:t>
            </a:r>
            <a:r>
              <a:rPr b="1" i="1"/>
              <a:t>static</a:t>
            </a:r>
            <a:r>
              <a:t> или </a:t>
            </a:r>
            <a:r>
              <a:rPr b="1" i="1"/>
              <a:t>transient</a:t>
            </a:r>
            <a:r>
              <a:t>. Поля, помеченные ими не могут быть предметом сериализации</a:t>
            </a:r>
          </a:p>
        </p:txBody>
      </p:sp>
      <p:sp>
        <p:nvSpPr>
          <p:cNvPr id="15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60" y="3760444"/>
            <a:ext cx="5380718" cy="2959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Интерфейс Serializable</a:t>
            </a:r>
          </a:p>
        </p:txBody>
      </p:sp>
      <p:sp>
        <p:nvSpPr>
          <p:cNvPr id="161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62" name="Rectangle 8"/>
          <p:cNvSpPr txBox="1"/>
          <p:nvPr/>
        </p:nvSpPr>
        <p:spPr>
          <a:xfrm>
            <a:off x="512443" y="2098675"/>
            <a:ext cx="10986136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сери</a:t>
            </a:r>
            <a:r>
              <a:rPr lang="ru-RU" dirty="0"/>
              <a:t>а</a:t>
            </a:r>
            <a:r>
              <a:rPr dirty="0" err="1"/>
              <a:t>лизации</a:t>
            </a:r>
            <a:r>
              <a:rPr dirty="0"/>
              <a:t> </a:t>
            </a:r>
            <a:r>
              <a:rPr dirty="0" err="1"/>
              <a:t>объекта</a:t>
            </a:r>
            <a:r>
              <a:rPr dirty="0"/>
              <a:t> </a:t>
            </a:r>
            <a:r>
              <a:rPr dirty="0" err="1"/>
              <a:t>класс</a:t>
            </a:r>
            <a:r>
              <a:rPr dirty="0"/>
              <a:t> </a:t>
            </a:r>
            <a:r>
              <a:rPr dirty="0" err="1"/>
              <a:t>должен</a:t>
            </a:r>
            <a:r>
              <a:rPr dirty="0"/>
              <a:t> </a:t>
            </a:r>
            <a:r>
              <a:rPr dirty="0" err="1"/>
              <a:t>реализовывать</a:t>
            </a:r>
            <a:r>
              <a:rPr dirty="0"/>
              <a:t> </a:t>
            </a:r>
            <a:r>
              <a:rPr dirty="0" err="1"/>
              <a:t>интерфейс</a:t>
            </a:r>
            <a:r>
              <a:rPr dirty="0"/>
              <a:t> Serializable</a:t>
            </a:r>
          </a:p>
        </p:txBody>
      </p:sp>
      <p:sp>
        <p:nvSpPr>
          <p:cNvPr id="16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64" name="Rectangle 2"/>
          <p:cNvSpPr/>
          <p:nvPr/>
        </p:nvSpPr>
        <p:spPr>
          <a:xfrm>
            <a:off x="549690" y="2790223"/>
            <a:ext cx="10302220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TextBox 3"/>
          <p:cNvSpPr txBox="1"/>
          <p:nvPr/>
        </p:nvSpPr>
        <p:spPr>
          <a:xfrm>
            <a:off x="785909" y="2975681"/>
            <a:ext cx="4932902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import </a:t>
            </a:r>
            <a:r>
              <a:rPr dirty="0" err="1"/>
              <a:t>java.io.Serializable</a:t>
            </a:r>
            <a:r>
              <a:rPr dirty="0">
                <a:solidFill>
                  <a:srgbClr val="080808"/>
                </a:solidFill>
              </a:rP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public class </a:t>
            </a:r>
            <a:r>
              <a:rPr dirty="0">
                <a:solidFill>
                  <a:srgbClr val="000000"/>
                </a:solidFill>
              </a:rPr>
              <a:t>Employee </a:t>
            </a:r>
            <a:r>
              <a:rPr dirty="0"/>
              <a:t>implements </a:t>
            </a:r>
            <a:r>
              <a:rPr dirty="0">
                <a:solidFill>
                  <a:srgbClr val="000000"/>
                </a:solidFill>
              </a:rPr>
              <a:t>Serializable </a:t>
            </a:r>
            <a:r>
              <a:rPr dirty="0"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>
                <a:solidFill>
                  <a:srgbClr val="0033B3"/>
                </a:solidFill>
              </a:rPr>
              <a:t>private </a:t>
            </a:r>
            <a:r>
              <a:rPr dirty="0">
                <a:solidFill>
                  <a:srgbClr val="000000"/>
                </a:solidFill>
              </a:rPr>
              <a:t>String </a:t>
            </a:r>
            <a:r>
              <a:rPr dirty="0" err="1"/>
              <a:t>firstName</a:t>
            </a:r>
            <a:r>
              <a:rPr dirty="0">
                <a:solidFill>
                  <a:srgbClr val="080808"/>
                </a:solidFill>
              </a:rP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/>
              <a:t>private </a:t>
            </a:r>
            <a:r>
              <a:rPr dirty="0">
                <a:solidFill>
                  <a:srgbClr val="000000"/>
                </a:solidFill>
              </a:rPr>
              <a:t>String </a:t>
            </a:r>
            <a:r>
              <a:rPr dirty="0" err="1">
                <a:solidFill>
                  <a:srgbClr val="872094"/>
                </a:solidFill>
              </a:rPr>
              <a:t>lastName</a:t>
            </a:r>
            <a:r>
              <a:rPr dirty="0">
                <a:solidFill>
                  <a:srgbClr val="080808"/>
                </a:solidFill>
              </a:rP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/>
              <a:t>private </a:t>
            </a:r>
            <a:r>
              <a:rPr dirty="0">
                <a:solidFill>
                  <a:srgbClr val="000000"/>
                </a:solidFill>
              </a:rPr>
              <a:t>Integer </a:t>
            </a:r>
            <a:r>
              <a:rPr dirty="0">
                <a:solidFill>
                  <a:srgbClr val="872094"/>
                </a:solidFill>
              </a:rPr>
              <a:t>age</a:t>
            </a:r>
            <a:r>
              <a:rPr dirty="0">
                <a:solidFill>
                  <a:srgbClr val="080808"/>
                </a:solidFill>
              </a:rP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i="1" dirty="0">
                <a:solidFill>
                  <a:srgbClr val="8C8C8C"/>
                </a:solidFill>
              </a:rPr>
              <a:t>/*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...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*/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Сериализация объекта</a:t>
            </a:r>
          </a:p>
        </p:txBody>
      </p:sp>
      <p:sp>
        <p:nvSpPr>
          <p:cNvPr id="168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69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Для сериализации объекта используется класс ObjectOutputStream</a:t>
            </a:r>
          </a:p>
        </p:txBody>
      </p:sp>
      <p:sp>
        <p:nvSpPr>
          <p:cNvPr id="17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71" name="Rectangle 2"/>
          <p:cNvSpPr/>
          <p:nvPr/>
        </p:nvSpPr>
        <p:spPr>
          <a:xfrm>
            <a:off x="521950" y="2790223"/>
            <a:ext cx="10302220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TextBox 3"/>
          <p:cNvSpPr txBox="1"/>
          <p:nvPr/>
        </p:nvSpPr>
        <p:spPr>
          <a:xfrm>
            <a:off x="758169" y="2975681"/>
            <a:ext cx="7967003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try 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>
                <a:solidFill>
                  <a:srgbClr val="0033B3"/>
                </a:solidFill>
              </a:rPr>
              <a:t>final </a:t>
            </a:r>
            <a:r>
              <a:rPr dirty="0" err="1"/>
              <a:t>FileOutputStream</a:t>
            </a:r>
            <a:r>
              <a:rPr dirty="0"/>
              <a:t> </a:t>
            </a:r>
            <a:r>
              <a:rPr dirty="0" err="1"/>
              <a:t>fos</a:t>
            </a:r>
            <a:r>
              <a:rPr dirty="0"/>
              <a:t> </a:t>
            </a:r>
            <a:r>
              <a:rPr dirty="0">
                <a:solidFill>
                  <a:srgbClr val="080808"/>
                </a:solidFill>
              </a:rPr>
              <a:t>= </a:t>
            </a:r>
            <a:r>
              <a:rPr dirty="0">
                <a:solidFill>
                  <a:srgbClr val="0033B3"/>
                </a:solidFill>
              </a:rPr>
              <a:t>new </a:t>
            </a:r>
            <a:r>
              <a:rPr dirty="0" err="1">
                <a:solidFill>
                  <a:srgbClr val="080808"/>
                </a:solidFill>
              </a:rPr>
              <a:t>FileOutputStream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>
                <a:solidFill>
                  <a:srgbClr val="077D16"/>
                </a:solidFill>
              </a:rPr>
              <a:t>"</a:t>
            </a:r>
            <a:r>
              <a:rPr dirty="0" err="1">
                <a:solidFill>
                  <a:srgbClr val="077D16"/>
                </a:solidFill>
              </a:rPr>
              <a:t>employees.data</a:t>
            </a:r>
            <a:r>
              <a:rPr dirty="0">
                <a:solidFill>
                  <a:srgbClr val="077D16"/>
                </a:solidFill>
              </a:rPr>
              <a:t>"</a:t>
            </a:r>
            <a:r>
              <a:rPr dirty="0"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 </a:t>
            </a:r>
            <a:r>
              <a:rPr dirty="0">
                <a:solidFill>
                  <a:srgbClr val="0033B3"/>
                </a:solidFill>
              </a:rPr>
              <a:t>final </a:t>
            </a:r>
            <a:r>
              <a:rPr dirty="0" err="1"/>
              <a:t>ObjectOutputStream</a:t>
            </a:r>
            <a:r>
              <a:rPr dirty="0"/>
              <a:t> </a:t>
            </a:r>
            <a:r>
              <a:rPr dirty="0" err="1"/>
              <a:t>oos</a:t>
            </a:r>
            <a:r>
              <a:rPr dirty="0"/>
              <a:t> </a:t>
            </a:r>
            <a:r>
              <a:rPr dirty="0">
                <a:solidFill>
                  <a:srgbClr val="080808"/>
                </a:solidFill>
              </a:rPr>
              <a:t>= </a:t>
            </a:r>
            <a:r>
              <a:rPr dirty="0">
                <a:solidFill>
                  <a:srgbClr val="0033B3"/>
                </a:solidFill>
              </a:rPr>
              <a:t>new </a:t>
            </a:r>
            <a:r>
              <a:rPr dirty="0" err="1">
                <a:solidFill>
                  <a:srgbClr val="080808"/>
                </a:solidFill>
              </a:rPr>
              <a:t>ObjectOutputStream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 err="1"/>
              <a:t>fos</a:t>
            </a:r>
            <a:r>
              <a:rPr dirty="0">
                <a:solidFill>
                  <a:srgbClr val="080808"/>
                </a:solidFill>
              </a:rPr>
              <a:t>)){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>
                <a:solidFill>
                  <a:srgbClr val="000000"/>
                </a:solidFill>
              </a:rPr>
              <a:t>oos</a:t>
            </a:r>
            <a:r>
              <a:rPr dirty="0" err="1"/>
              <a:t>.writeInt</a:t>
            </a:r>
            <a:r>
              <a:rPr dirty="0"/>
              <a:t>(</a:t>
            </a:r>
            <a:r>
              <a:rPr dirty="0">
                <a:solidFill>
                  <a:srgbClr val="1750EB"/>
                </a:solidFill>
              </a:rPr>
              <a:t>300</a:t>
            </a:r>
            <a:r>
              <a:rPr dirty="0"/>
              <a:t>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 err="1">
                <a:solidFill>
                  <a:srgbClr val="000000"/>
                </a:solidFill>
              </a:rPr>
              <a:t>oos</a:t>
            </a:r>
            <a:r>
              <a:rPr dirty="0" err="1">
                <a:solidFill>
                  <a:srgbClr val="080808"/>
                </a:solidFill>
              </a:rPr>
              <a:t>.writeObject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/>
              <a:t>"Test Message"</a:t>
            </a:r>
            <a:r>
              <a:rPr dirty="0"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>
                <a:solidFill>
                  <a:srgbClr val="000000"/>
                </a:solidFill>
              </a:rPr>
              <a:t>oos</a:t>
            </a:r>
            <a:r>
              <a:rPr dirty="0" err="1"/>
              <a:t>.writeObject</a:t>
            </a:r>
            <a:r>
              <a:rPr dirty="0"/>
              <a:t>(</a:t>
            </a:r>
            <a:r>
              <a:rPr dirty="0" err="1">
                <a:solidFill>
                  <a:srgbClr val="000000"/>
                </a:solidFill>
              </a:rPr>
              <a:t>LocalDateTime</a:t>
            </a:r>
            <a:r>
              <a:rPr dirty="0" err="1"/>
              <a:t>.</a:t>
            </a:r>
            <a:r>
              <a:rPr i="1" dirty="0" err="1"/>
              <a:t>now</a:t>
            </a:r>
            <a:r>
              <a:rPr dirty="0"/>
              <a:t>());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>
                <a:solidFill>
                  <a:srgbClr val="000000"/>
                </a:solidFill>
              </a:rPr>
              <a:t>oos</a:t>
            </a:r>
            <a:r>
              <a:rPr dirty="0" err="1"/>
              <a:t>.writeObject</a:t>
            </a:r>
            <a:r>
              <a:rPr dirty="0"/>
              <a:t>(</a:t>
            </a:r>
            <a:r>
              <a:rPr dirty="0">
                <a:solidFill>
                  <a:srgbClr val="0033B3"/>
                </a:solidFill>
              </a:rPr>
              <a:t>new </a:t>
            </a:r>
            <a:r>
              <a:rPr dirty="0"/>
              <a:t>Employee(</a:t>
            </a:r>
            <a:r>
              <a:rPr dirty="0">
                <a:solidFill>
                  <a:srgbClr val="077D16"/>
                </a:solidFill>
              </a:rPr>
              <a:t>"John"</a:t>
            </a:r>
            <a:r>
              <a:rPr dirty="0"/>
              <a:t>, </a:t>
            </a:r>
            <a:r>
              <a:rPr dirty="0">
                <a:solidFill>
                  <a:srgbClr val="077D16"/>
                </a:solidFill>
              </a:rPr>
              <a:t>"Doe"</a:t>
            </a:r>
            <a:r>
              <a:rPr dirty="0"/>
              <a:t>, </a:t>
            </a:r>
            <a:r>
              <a:rPr dirty="0">
                <a:solidFill>
                  <a:srgbClr val="1750EB"/>
                </a:solidFill>
              </a:rPr>
              <a:t>24</a:t>
            </a:r>
            <a:r>
              <a:rPr dirty="0"/>
              <a:t>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} </a:t>
            </a:r>
            <a:r>
              <a:rPr dirty="0">
                <a:solidFill>
                  <a:srgbClr val="0033B3"/>
                </a:solidFill>
              </a:rPr>
              <a:t>catch 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/>
              <a:t>Exception </a:t>
            </a:r>
            <a:r>
              <a:rPr dirty="0">
                <a:solidFill>
                  <a:srgbClr val="080808"/>
                </a:solidFill>
              </a:rPr>
              <a:t>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/>
              <a:t>e.printStackTrace</a:t>
            </a:r>
            <a:r>
              <a:rPr dirty="0"/>
              <a:t>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Десериализация объекта</a:t>
            </a:r>
          </a:p>
        </p:txBody>
      </p:sp>
      <p:sp>
        <p:nvSpPr>
          <p:cNvPr id="175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76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Для десериализации объекта используется класс ObjectInputStream</a:t>
            </a:r>
          </a:p>
        </p:txBody>
      </p:sp>
      <p:sp>
        <p:nvSpPr>
          <p:cNvPr id="17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78" name="Rectangle 2"/>
          <p:cNvSpPr/>
          <p:nvPr/>
        </p:nvSpPr>
        <p:spPr>
          <a:xfrm>
            <a:off x="605171" y="2790223"/>
            <a:ext cx="10302221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TextBox 3"/>
          <p:cNvSpPr txBox="1"/>
          <p:nvPr/>
        </p:nvSpPr>
        <p:spPr>
          <a:xfrm>
            <a:off x="799780" y="2975681"/>
            <a:ext cx="8313394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33B3"/>
                </a:solidFill>
              </a:rPr>
              <a:t>try 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>
                <a:solidFill>
                  <a:srgbClr val="0033B3"/>
                </a:solidFill>
              </a:rPr>
              <a:t>final </a:t>
            </a:r>
            <a:r>
              <a:rPr dirty="0" err="1"/>
              <a:t>FileInputStream</a:t>
            </a:r>
            <a:r>
              <a:rPr dirty="0"/>
              <a:t> </a:t>
            </a:r>
            <a:r>
              <a:rPr dirty="0" err="1"/>
              <a:t>fis</a:t>
            </a:r>
            <a:r>
              <a:rPr dirty="0"/>
              <a:t> </a:t>
            </a:r>
            <a:r>
              <a:rPr dirty="0">
                <a:solidFill>
                  <a:srgbClr val="080808"/>
                </a:solidFill>
              </a:rPr>
              <a:t>= </a:t>
            </a:r>
            <a:r>
              <a:rPr dirty="0">
                <a:solidFill>
                  <a:srgbClr val="0033B3"/>
                </a:solidFill>
              </a:rPr>
              <a:t>new </a:t>
            </a:r>
            <a:r>
              <a:rPr dirty="0" err="1">
                <a:solidFill>
                  <a:srgbClr val="080808"/>
                </a:solidFill>
              </a:rPr>
              <a:t>FileInputStream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>
                <a:solidFill>
                  <a:srgbClr val="077D16"/>
                </a:solidFill>
              </a:rPr>
              <a:t>"</a:t>
            </a:r>
            <a:r>
              <a:rPr dirty="0" err="1">
                <a:solidFill>
                  <a:srgbClr val="077D16"/>
                </a:solidFill>
              </a:rPr>
              <a:t>employees.data</a:t>
            </a:r>
            <a:r>
              <a:rPr dirty="0">
                <a:solidFill>
                  <a:srgbClr val="077D16"/>
                </a:solidFill>
              </a:rPr>
              <a:t>"</a:t>
            </a:r>
            <a:r>
              <a:rPr dirty="0"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 </a:t>
            </a:r>
            <a:r>
              <a:rPr dirty="0">
                <a:solidFill>
                  <a:srgbClr val="0033B3"/>
                </a:solidFill>
              </a:rPr>
              <a:t>final </a:t>
            </a:r>
            <a:r>
              <a:rPr dirty="0" err="1"/>
              <a:t>ObjectInputStream</a:t>
            </a:r>
            <a:r>
              <a:rPr dirty="0"/>
              <a:t> </a:t>
            </a:r>
            <a:r>
              <a:rPr dirty="0" err="1"/>
              <a:t>ois</a:t>
            </a:r>
            <a:r>
              <a:rPr dirty="0"/>
              <a:t> </a:t>
            </a:r>
            <a:r>
              <a:rPr dirty="0">
                <a:solidFill>
                  <a:srgbClr val="080808"/>
                </a:solidFill>
              </a:rPr>
              <a:t>= </a:t>
            </a:r>
            <a:r>
              <a:rPr dirty="0">
                <a:solidFill>
                  <a:srgbClr val="0033B3"/>
                </a:solidFill>
              </a:rPr>
              <a:t>new </a:t>
            </a:r>
            <a:r>
              <a:rPr dirty="0" err="1">
                <a:solidFill>
                  <a:srgbClr val="080808"/>
                </a:solidFill>
              </a:rPr>
              <a:t>ObjectInputStream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 err="1"/>
              <a:t>fis</a:t>
            </a:r>
            <a:r>
              <a:rPr dirty="0">
                <a:solidFill>
                  <a:srgbClr val="080808"/>
                </a:solidFill>
              </a:rPr>
              <a:t>)){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0033B3"/>
                </a:solidFill>
              </a:rPr>
              <a:t>final int </a:t>
            </a:r>
            <a:r>
              <a:rPr dirty="0">
                <a:solidFill>
                  <a:srgbClr val="000000"/>
                </a:solidFill>
              </a:rPr>
              <a:t>num </a:t>
            </a:r>
            <a:r>
              <a:rPr dirty="0"/>
              <a:t>= </a:t>
            </a:r>
            <a:r>
              <a:rPr dirty="0" err="1">
                <a:solidFill>
                  <a:srgbClr val="000000"/>
                </a:solidFill>
              </a:rPr>
              <a:t>ois</a:t>
            </a:r>
            <a:r>
              <a:rPr dirty="0" err="1"/>
              <a:t>.readInt</a:t>
            </a:r>
            <a:r>
              <a:rPr dirty="0"/>
              <a:t>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>
                <a:solidFill>
                  <a:srgbClr val="0033B3"/>
                </a:solidFill>
              </a:rPr>
              <a:t>final </a:t>
            </a:r>
            <a:r>
              <a:rPr dirty="0"/>
              <a:t>String message </a:t>
            </a:r>
            <a:r>
              <a:rPr dirty="0">
                <a:solidFill>
                  <a:srgbClr val="080808"/>
                </a:solidFill>
              </a:rPr>
              <a:t>= (</a:t>
            </a:r>
            <a:r>
              <a:rPr dirty="0"/>
              <a:t>String</a:t>
            </a:r>
            <a:r>
              <a:rPr dirty="0">
                <a:solidFill>
                  <a:srgbClr val="080808"/>
                </a:solidFill>
              </a:rPr>
              <a:t>) </a:t>
            </a:r>
            <a:r>
              <a:rPr dirty="0" err="1"/>
              <a:t>ois</a:t>
            </a:r>
            <a:r>
              <a:rPr dirty="0" err="1">
                <a:solidFill>
                  <a:srgbClr val="080808"/>
                </a:solidFill>
              </a:rPr>
              <a:t>.readObject</a:t>
            </a:r>
            <a:r>
              <a:rPr dirty="0">
                <a:solidFill>
                  <a:srgbClr val="080808"/>
                </a:solidFill>
              </a:rPr>
              <a:t>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>
                <a:solidFill>
                  <a:srgbClr val="0033B3"/>
                </a:solidFill>
              </a:rPr>
              <a:t>final </a:t>
            </a:r>
            <a:r>
              <a:rPr dirty="0" err="1"/>
              <a:t>LocalDateTime</a:t>
            </a:r>
            <a:r>
              <a:rPr dirty="0"/>
              <a:t> time </a:t>
            </a:r>
            <a:r>
              <a:rPr dirty="0">
                <a:solidFill>
                  <a:srgbClr val="080808"/>
                </a:solidFill>
              </a:rPr>
              <a:t>= (</a:t>
            </a:r>
            <a:r>
              <a:rPr dirty="0" err="1"/>
              <a:t>LocalDateTime</a:t>
            </a:r>
            <a:r>
              <a:rPr dirty="0">
                <a:solidFill>
                  <a:srgbClr val="080808"/>
                </a:solidFill>
              </a:rPr>
              <a:t>) </a:t>
            </a:r>
            <a:r>
              <a:rPr dirty="0" err="1"/>
              <a:t>ois</a:t>
            </a:r>
            <a:r>
              <a:rPr dirty="0" err="1">
                <a:solidFill>
                  <a:srgbClr val="080808"/>
                </a:solidFill>
              </a:rPr>
              <a:t>.readObject</a:t>
            </a:r>
            <a:r>
              <a:rPr dirty="0">
                <a:solidFill>
                  <a:srgbClr val="080808"/>
                </a:solidFill>
              </a:rPr>
              <a:t>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    </a:t>
            </a:r>
            <a:r>
              <a:rPr dirty="0">
                <a:solidFill>
                  <a:srgbClr val="0033B3"/>
                </a:solidFill>
              </a:rPr>
              <a:t>final </a:t>
            </a:r>
            <a:r>
              <a:rPr dirty="0"/>
              <a:t>Employee </a:t>
            </a:r>
            <a:r>
              <a:rPr dirty="0" err="1"/>
              <a:t>employee</a:t>
            </a:r>
            <a:r>
              <a:rPr dirty="0"/>
              <a:t> </a:t>
            </a:r>
            <a:r>
              <a:rPr dirty="0">
                <a:solidFill>
                  <a:srgbClr val="080808"/>
                </a:solidFill>
              </a:rPr>
              <a:t>= (</a:t>
            </a:r>
            <a:r>
              <a:rPr dirty="0"/>
              <a:t>Employee</a:t>
            </a:r>
            <a:r>
              <a:rPr dirty="0">
                <a:solidFill>
                  <a:srgbClr val="080808"/>
                </a:solidFill>
              </a:rPr>
              <a:t>) </a:t>
            </a:r>
            <a:r>
              <a:rPr dirty="0" err="1"/>
              <a:t>ois</a:t>
            </a:r>
            <a:r>
              <a:rPr dirty="0" err="1">
                <a:solidFill>
                  <a:srgbClr val="080808"/>
                </a:solidFill>
              </a:rPr>
              <a:t>.readObject</a:t>
            </a:r>
            <a:r>
              <a:rPr dirty="0">
                <a:solidFill>
                  <a:srgbClr val="080808"/>
                </a:solidFill>
              </a:rPr>
              <a:t>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80808"/>
                </a:solidFill>
              </a:rPr>
              <a:t>} </a:t>
            </a:r>
            <a:r>
              <a:rPr dirty="0">
                <a:solidFill>
                  <a:srgbClr val="0033B3"/>
                </a:solidFill>
              </a:rPr>
              <a:t>catch </a:t>
            </a:r>
            <a:r>
              <a:rPr dirty="0">
                <a:solidFill>
                  <a:srgbClr val="080808"/>
                </a:solidFill>
              </a:rPr>
              <a:t>(</a:t>
            </a:r>
            <a:r>
              <a:rPr dirty="0"/>
              <a:t>Exception </a:t>
            </a:r>
            <a:r>
              <a:rPr dirty="0">
                <a:solidFill>
                  <a:srgbClr val="080808"/>
                </a:solidFill>
              </a:rPr>
              <a:t>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/>
              <a:t>e.printStackTrace</a:t>
            </a:r>
            <a:r>
              <a:rPr dirty="0"/>
              <a:t>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0999"/>
            <a:ext cx="730948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Общая концепция потоков ввода-вывода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Reader и InputStream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Writer и OutputStream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Особенности потоков ввода-вывода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Буферизация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Scanner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Сериализация объектов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Общая концепция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0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56" y="2302164"/>
            <a:ext cx="7538688" cy="1951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656" y="4545326"/>
            <a:ext cx="7538688" cy="1862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Reader и InputStream</a:t>
            </a:r>
          </a:p>
        </p:txBody>
      </p:sp>
      <p:sp>
        <p:nvSpPr>
          <p:cNvPr id="109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10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Reader и InputStream предоставляют схожий набор методов, но оперируют различными типами данных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InputStream содержит следующие методы для чтения байт и массивов байт</a:t>
            </a:r>
          </a:p>
        </p:txBody>
      </p:sp>
      <p:sp>
        <p:nvSpPr>
          <p:cNvPr id="11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12" name="Rectangle 2"/>
          <p:cNvSpPr/>
          <p:nvPr/>
        </p:nvSpPr>
        <p:spPr>
          <a:xfrm>
            <a:off x="563560" y="3395122"/>
            <a:ext cx="9850179" cy="1071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TextBox 3"/>
          <p:cNvSpPr txBox="1"/>
          <p:nvPr/>
        </p:nvSpPr>
        <p:spPr>
          <a:xfrm>
            <a:off x="799780" y="3580580"/>
            <a:ext cx="586518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rPr>
                <a:solidFill>
                  <a:srgbClr val="080808"/>
                </a:solidFill>
              </a:rPr>
              <a:t>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t>(</a:t>
            </a:r>
            <a:r>
              <a:rPr>
                <a:solidFill>
                  <a:srgbClr val="0033B3"/>
                </a:solidFill>
              </a:rPr>
              <a:t>byte </a:t>
            </a:r>
            <a:r>
              <a:t>cbuf[]);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t>(</a:t>
            </a:r>
            <a:r>
              <a:rPr>
                <a:solidFill>
                  <a:srgbClr val="0033B3"/>
                </a:solidFill>
              </a:rPr>
              <a:t>byte </a:t>
            </a:r>
            <a:r>
              <a:t>cbuf[],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offset,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length);</a:t>
            </a:r>
          </a:p>
        </p:txBody>
      </p:sp>
      <p:sp>
        <p:nvSpPr>
          <p:cNvPr id="114" name="Rectangle 2"/>
          <p:cNvSpPr/>
          <p:nvPr/>
        </p:nvSpPr>
        <p:spPr>
          <a:xfrm>
            <a:off x="563560" y="5262820"/>
            <a:ext cx="9850179" cy="1071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3"/>
          <p:cNvSpPr txBox="1"/>
          <p:nvPr/>
        </p:nvSpPr>
        <p:spPr>
          <a:xfrm>
            <a:off x="799780" y="5448278"/>
            <a:ext cx="586518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rPr>
                <a:solidFill>
                  <a:srgbClr val="080808"/>
                </a:solidFill>
              </a:rPr>
              <a:t>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cbuf[]);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read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cbuf[],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offset,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length);</a:t>
            </a:r>
          </a:p>
        </p:txBody>
      </p:sp>
      <p:sp>
        <p:nvSpPr>
          <p:cNvPr id="116" name="Rectangle 8"/>
          <p:cNvSpPr txBox="1"/>
          <p:nvPr/>
        </p:nvSpPr>
        <p:spPr>
          <a:xfrm>
            <a:off x="512443" y="4706884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Reader определяет такие же методы, но для чтения символов и массивов символов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Writer и OutputStream</a:t>
            </a:r>
          </a:p>
        </p:txBody>
      </p:sp>
      <p:sp>
        <p:nvSpPr>
          <p:cNvPr id="119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20" name="Rectangle 8"/>
          <p:cNvSpPr txBox="1"/>
          <p:nvPr/>
        </p:nvSpPr>
        <p:spPr>
          <a:xfrm>
            <a:off x="512443" y="2098675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Writer и OutputStream построены аналогично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OutputStream содержит следующие методы для записи байт и массивов байт</a:t>
            </a:r>
          </a:p>
        </p:txBody>
      </p:sp>
      <p:sp>
        <p:nvSpPr>
          <p:cNvPr id="12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22" name="Rectangle 2"/>
          <p:cNvSpPr/>
          <p:nvPr/>
        </p:nvSpPr>
        <p:spPr>
          <a:xfrm>
            <a:off x="563560" y="3395122"/>
            <a:ext cx="9850179" cy="1071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TextBox 3"/>
          <p:cNvSpPr txBox="1"/>
          <p:nvPr/>
        </p:nvSpPr>
        <p:spPr>
          <a:xfrm>
            <a:off x="799780" y="3580580"/>
            <a:ext cx="586518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write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80808"/>
                </a:solidFill>
              </a:rPr>
              <a:t>c);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write</a:t>
            </a:r>
            <a:r>
              <a:t>(</a:t>
            </a:r>
            <a:r>
              <a:rPr>
                <a:solidFill>
                  <a:srgbClr val="0033B3"/>
                </a:solidFill>
              </a:rPr>
              <a:t>byte </a:t>
            </a:r>
            <a:r>
              <a:t>cbuf[]);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write</a:t>
            </a:r>
            <a:r>
              <a:t>(</a:t>
            </a:r>
            <a:r>
              <a:rPr>
                <a:solidFill>
                  <a:srgbClr val="0033B3"/>
                </a:solidFill>
              </a:rPr>
              <a:t>byte </a:t>
            </a:r>
            <a:r>
              <a:t>cbuf[],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offset,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length);</a:t>
            </a:r>
          </a:p>
        </p:txBody>
      </p:sp>
      <p:sp>
        <p:nvSpPr>
          <p:cNvPr id="124" name="Rectangle 2"/>
          <p:cNvSpPr/>
          <p:nvPr/>
        </p:nvSpPr>
        <p:spPr>
          <a:xfrm>
            <a:off x="563560" y="5262821"/>
            <a:ext cx="9850179" cy="1071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TextBox 3"/>
          <p:cNvSpPr txBox="1"/>
          <p:nvPr/>
        </p:nvSpPr>
        <p:spPr>
          <a:xfrm>
            <a:off x="799780" y="5448278"/>
            <a:ext cx="586518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write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80808"/>
                </a:solidFill>
              </a:rPr>
              <a:t>c);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write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cbuf[]);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627A"/>
                </a:solidFill>
              </a:rPr>
              <a:t>write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cbuf[],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offset,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length);</a:t>
            </a:r>
          </a:p>
        </p:txBody>
      </p:sp>
      <p:sp>
        <p:nvSpPr>
          <p:cNvPr id="126" name="Rectangle 8"/>
          <p:cNvSpPr txBox="1"/>
          <p:nvPr/>
        </p:nvSpPr>
        <p:spPr>
          <a:xfrm>
            <a:off x="512443" y="4706884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Writer определяет такие же методы, но для записи символов и массивов символов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Особенности потоков ввода-вывода</a:t>
            </a:r>
          </a:p>
        </p:txBody>
      </p:sp>
      <p:sp>
        <p:nvSpPr>
          <p:cNvPr id="129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30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Все потоки чтения и записи (символьные и байтовые) автоматически открываются при их создании. После использования необходимо принудительно закрывать потоки с помощью метода close()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Так же можно воспользоваться конструкцией try-with-resources, который умеет закрывать ресурсы с интерфейсом AutoClosable</a:t>
            </a:r>
          </a:p>
        </p:txBody>
      </p:sp>
      <p:sp>
        <p:nvSpPr>
          <p:cNvPr id="13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pic>
        <p:nvPicPr>
          <p:cNvPr id="13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809" y="1406863"/>
            <a:ext cx="730516" cy="72833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angle 2"/>
          <p:cNvSpPr/>
          <p:nvPr/>
        </p:nvSpPr>
        <p:spPr>
          <a:xfrm>
            <a:off x="563560" y="3532838"/>
            <a:ext cx="10302221" cy="3103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extBox 3"/>
          <p:cNvSpPr txBox="1"/>
          <p:nvPr/>
        </p:nvSpPr>
        <p:spPr>
          <a:xfrm>
            <a:off x="799780" y="3718296"/>
            <a:ext cx="4932901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FileWriter </a:t>
            </a:r>
            <a:r>
              <a:t>fileWriter = </a:t>
            </a:r>
            <a:r>
              <a:rPr>
                <a:solidFill>
                  <a:srgbClr val="0033B3"/>
                </a:solidFill>
              </a:rPr>
              <a:t>null</a:t>
            </a:r>
            <a:r>
              <a:t>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try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fileWriter 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FileWriter(</a:t>
            </a:r>
            <a:r>
              <a:rPr>
                <a:solidFill>
                  <a:srgbClr val="077D16"/>
                </a:solidFill>
              </a:rPr>
              <a:t>"sample.txt"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fileWriter.write(</a:t>
            </a:r>
            <a:r>
              <a:rPr>
                <a:solidFill>
                  <a:srgbClr val="077D16"/>
                </a:solidFill>
              </a:rPr>
              <a:t>"Hello students"</a:t>
            </a:r>
            <a:r>
              <a:t>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t>finally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(fileWriter != </a:t>
            </a:r>
            <a:r>
              <a:rPr>
                <a:solidFill>
                  <a:srgbClr val="0033B3"/>
                </a:solidFill>
              </a:rPr>
              <a:t>null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try </a:t>
            </a:r>
            <a: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fileWriter.close();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ignored) { </a:t>
            </a: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5" name="TextBox 3"/>
          <p:cNvSpPr txBox="1"/>
          <p:nvPr/>
        </p:nvSpPr>
        <p:spPr>
          <a:xfrm>
            <a:off x="5934898" y="3718296"/>
            <a:ext cx="4932901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try </a:t>
            </a:r>
            <a:r>
              <a:rPr>
                <a:solidFill>
                  <a:srgbClr val="080808"/>
                </a:solidFill>
              </a:rPr>
              <a:t>(</a:t>
            </a:r>
            <a:r>
              <a:t>FileReader fileReader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FileReader(</a:t>
            </a:r>
            <a:r>
              <a:rPr>
                <a:solidFill>
                  <a:srgbClr val="077D16"/>
                </a:solidFill>
              </a:rPr>
              <a:t>"sample.txt"</a:t>
            </a:r>
            <a:r>
              <a:rPr>
                <a:solidFill>
                  <a:srgbClr val="080808"/>
                </a:solidFill>
              </a:rPr>
              <a:t>))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c;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while </a:t>
            </a:r>
            <a:r>
              <a:t>((c = </a:t>
            </a:r>
            <a:r>
              <a:rPr>
                <a:solidFill>
                  <a:srgbClr val="000000"/>
                </a:solidFill>
              </a:rPr>
              <a:t>fileReader</a:t>
            </a:r>
            <a:r>
              <a:t>.read()) != -</a:t>
            </a:r>
            <a:r>
              <a:rPr>
                <a:solidFill>
                  <a:srgbClr val="1750EB"/>
                </a:solidFill>
              </a:rPr>
              <a:t>1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.print((</a:t>
            </a:r>
            <a:r>
              <a:rPr>
                <a:solidFill>
                  <a:srgbClr val="0033B3"/>
                </a:solidFill>
              </a:rPr>
              <a:t>char</a:t>
            </a:r>
            <a:r>
              <a:t>) c);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Буферизация</a:t>
            </a:r>
          </a:p>
        </p:txBody>
      </p:sp>
      <p:sp>
        <p:nvSpPr>
          <p:cNvPr id="138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39" name="Rectangle 8"/>
          <p:cNvSpPr txBox="1"/>
          <p:nvPr/>
        </p:nvSpPr>
        <p:spPr>
          <a:xfrm>
            <a:off x="512443" y="2098675"/>
            <a:ext cx="10986136" cy="226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Буферизированные потоки как правило более эффективны, за счет буферизации данных при чтении или записи, тем самым уменьшая количество обращений к источнику данных. Поэтому данные классы часто используют с другими потоками.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Классы для буферизации: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BufferedReader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BufferedInputStream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BufferedWriter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BufferedOutputStream</a:t>
            </a:r>
          </a:p>
        </p:txBody>
      </p:sp>
      <p:sp>
        <p:nvSpPr>
          <p:cNvPr id="14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8015883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Использование буферизации</a:t>
            </a:r>
          </a:p>
        </p:txBody>
      </p:sp>
      <p:sp>
        <p:nvSpPr>
          <p:cNvPr id="143" name="Rectangle 5"/>
          <p:cNvSpPr txBox="1"/>
          <p:nvPr/>
        </p:nvSpPr>
        <p:spPr>
          <a:xfrm>
            <a:off x="512444" y="381000"/>
            <a:ext cx="8715300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4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sp>
        <p:nvSpPr>
          <p:cNvPr id="145" name="Rectangle 2"/>
          <p:cNvSpPr/>
          <p:nvPr/>
        </p:nvSpPr>
        <p:spPr>
          <a:xfrm>
            <a:off x="584199" y="2078038"/>
            <a:ext cx="10045926" cy="45263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TextBox 3"/>
          <p:cNvSpPr txBox="1"/>
          <p:nvPr/>
        </p:nvSpPr>
        <p:spPr>
          <a:xfrm>
            <a:off x="820419" y="2263495"/>
            <a:ext cx="5865186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try </a:t>
            </a:r>
            <a:r>
              <a:rPr>
                <a:solidFill>
                  <a:srgbClr val="080808"/>
                </a:solidFill>
              </a:rPr>
              <a:t>(</a:t>
            </a:r>
            <a:r>
              <a:t>BufferedWriter bw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BufferedWriter(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FileWriter(</a:t>
            </a:r>
            <a:r>
              <a:rPr>
                <a:solidFill>
                  <a:srgbClr val="077D16"/>
                </a:solidFill>
              </a:rPr>
              <a:t>"sample.txt"</a:t>
            </a:r>
            <a:r>
              <a:rPr>
                <a:solidFill>
                  <a:srgbClr val="080808"/>
                </a:solidFill>
              </a:rPr>
              <a:t>))) {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bw</a:t>
            </a:r>
            <a:r>
              <a:rPr>
                <a:solidFill>
                  <a:srgbClr val="080808"/>
                </a:solidFill>
              </a:rPr>
              <a:t>.write(</a:t>
            </a:r>
            <a:r>
              <a:t>"line 1"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bw</a:t>
            </a:r>
            <a:r>
              <a:t>.newLine();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bw</a:t>
            </a:r>
            <a:r>
              <a:rPr>
                <a:solidFill>
                  <a:srgbClr val="080808"/>
                </a:solidFill>
              </a:rPr>
              <a:t>.write(</a:t>
            </a:r>
            <a:r>
              <a:t>"line 2"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try </a:t>
            </a:r>
            <a:r>
              <a:rPr>
                <a:solidFill>
                  <a:srgbClr val="080808"/>
                </a:solidFill>
              </a:rPr>
              <a:t>(</a:t>
            </a:r>
            <a:r>
              <a:t>BufferedReader br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BufferedReader(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FileReader(</a:t>
            </a:r>
            <a:r>
              <a:rPr>
                <a:solidFill>
                  <a:srgbClr val="077D16"/>
                </a:solidFill>
              </a:rPr>
              <a:t>"sample.txt"</a:t>
            </a:r>
            <a:r>
              <a:rPr>
                <a:solidFill>
                  <a:srgbClr val="080808"/>
                </a:solidFill>
              </a:rPr>
              <a:t>))) {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line;</a:t>
            </a:r>
          </a:p>
          <a:p>
            <a:pPr defTabSz="457200">
              <a:defRPr sz="13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// если line = null -&gt; конец файла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while </a:t>
            </a:r>
            <a:r>
              <a:t>((line = </a:t>
            </a:r>
            <a:r>
              <a:rPr>
                <a:solidFill>
                  <a:srgbClr val="000000"/>
                </a:solidFill>
              </a:rPr>
              <a:t>br</a:t>
            </a:r>
            <a:r>
              <a:t>.readLine()) != </a:t>
            </a:r>
            <a:r>
              <a:rPr>
                <a:solidFill>
                  <a:srgbClr val="0033B3"/>
                </a:solidFill>
              </a:rPr>
              <a:t>null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.println(line);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} </a:t>
            </a:r>
            <a:r>
              <a:rPr>
                <a:solidFill>
                  <a:srgbClr val="0033B3"/>
                </a:solidFill>
              </a:rPr>
              <a:t>catch </a:t>
            </a:r>
            <a:r>
              <a:rPr>
                <a:solidFill>
                  <a:srgbClr val="080808"/>
                </a:solidFill>
              </a:rPr>
              <a:t>(</a:t>
            </a:r>
            <a:r>
              <a:t>IOException </a:t>
            </a:r>
            <a:r>
              <a:rPr>
                <a:solidFill>
                  <a:srgbClr val="080808"/>
                </a:solidFill>
              </a:rPr>
              <a:t>e)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e.printStackTrace();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66723" y="1451148"/>
            <a:ext cx="9295912" cy="63976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Класс Scanner</a:t>
            </a:r>
          </a:p>
        </p:txBody>
      </p:sp>
      <p:sp>
        <p:nvSpPr>
          <p:cNvPr id="149" name="Rectangle 5"/>
          <p:cNvSpPr txBox="1"/>
          <p:nvPr/>
        </p:nvSpPr>
        <p:spPr>
          <a:xfrm>
            <a:off x="512444" y="381000"/>
            <a:ext cx="73094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Курс «Программирование на Java - Работа с файлами»</a:t>
            </a:r>
          </a:p>
        </p:txBody>
      </p:sp>
      <p:sp>
        <p:nvSpPr>
          <p:cNvPr id="150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чтения из консоли используется класс Scanner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Методы: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boolean hasNext()</a:t>
            </a:r>
            <a:r>
              <a:t> - для проверки наличия лексемы в консоли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boolean hasNext</a:t>
            </a:r>
            <a:r>
              <a:rPr b="1" i="1" u="sng"/>
              <a:t>Тип</a:t>
            </a:r>
            <a:r>
              <a:rPr b="1"/>
              <a:t>()</a:t>
            </a:r>
            <a:r>
              <a:t> - для проверки наличия значения конкретного типа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 u="sng"/>
              <a:t>тип</a:t>
            </a:r>
            <a:r>
              <a:rPr b="1"/>
              <a:t> next</a:t>
            </a:r>
            <a:r>
              <a:rPr b="1" i="1" u="sng"/>
              <a:t>Тип</a:t>
            </a:r>
            <a:r>
              <a:rPr b="1"/>
              <a:t>() </a:t>
            </a:r>
            <a:r>
              <a:t>- считывание данных конкретного типа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String next()</a:t>
            </a:r>
            <a:r>
              <a:t> - считывание произвольной лексемы</a:t>
            </a:r>
          </a:p>
        </p:txBody>
      </p:sp>
      <p:sp>
        <p:nvSpPr>
          <p:cNvPr id="15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  <a:endParaRPr/>
          </a:p>
        </p:txBody>
      </p:sp>
      <p:pic>
        <p:nvPicPr>
          <p:cNvPr id="15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810" y="1406863"/>
            <a:ext cx="730516" cy="7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Arimo</vt:lpstr>
      <vt:lpstr>Calibri</vt:lpstr>
      <vt:lpstr>Calibri Light</vt:lpstr>
      <vt:lpstr>Courier</vt:lpstr>
      <vt:lpstr>Roboto</vt:lpstr>
      <vt:lpstr>Office Theme</vt:lpstr>
      <vt:lpstr>PowerPoint Presentation</vt:lpstr>
      <vt:lpstr>Рассматриваемые вопросы</vt:lpstr>
      <vt:lpstr>Общая концепция</vt:lpstr>
      <vt:lpstr>Reader и InputStream</vt:lpstr>
      <vt:lpstr>Writer и OutputStream</vt:lpstr>
      <vt:lpstr>Особенности потоков ввода-вывода</vt:lpstr>
      <vt:lpstr>Буферизация</vt:lpstr>
      <vt:lpstr>Использование буферизации</vt:lpstr>
      <vt:lpstr>Класс Scanner</vt:lpstr>
      <vt:lpstr>Serializable </vt:lpstr>
      <vt:lpstr>Интерфейс Serializable</vt:lpstr>
      <vt:lpstr>Сериализация объекта</vt:lpstr>
      <vt:lpstr>Десериализация объекта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Aliaksei Baryliuk</cp:lastModifiedBy>
  <cp:revision>1</cp:revision>
  <dcterms:modified xsi:type="dcterms:W3CDTF">2023-11-08T20:31:47Z</dcterms:modified>
</cp:coreProperties>
</file>