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/>
          <p:nvPr>
            <p:ph type="subTitle" sz="quarter" idx="1"/>
          </p:nvPr>
        </p:nvSpPr>
        <p:spPr>
          <a:xfrm>
            <a:off x="451659" y="2920798"/>
            <a:ext cx="10333383" cy="521075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b="1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Классы и Объекты</a:t>
            </a: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Конструкторы</a:t>
            </a:r>
          </a:p>
        </p:txBody>
      </p:sp>
      <p:sp>
        <p:nvSpPr>
          <p:cNvPr id="146" name="Rectangle 5"/>
          <p:cNvSpPr txBox="1"/>
          <p:nvPr/>
        </p:nvSpPr>
        <p:spPr>
          <a:xfrm>
            <a:off x="512444" y="381000"/>
            <a:ext cx="911235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Классы и Объекты</a:t>
            </a:r>
          </a:p>
        </p:txBody>
      </p:sp>
      <p:sp>
        <p:nvSpPr>
          <p:cNvPr id="147" name="Rectangle 8"/>
          <p:cNvSpPr txBox="1"/>
          <p:nvPr/>
        </p:nvSpPr>
        <p:spPr>
          <a:xfrm>
            <a:off x="512443" y="2098675"/>
            <a:ext cx="10986136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Конструктор - это метод класса, который инициализирует новый объект после его создания. Имя конструктора всегда совпадает с именем класса, в котором он расположен. У конструкторов нет типа возвращаемого результата - никакого, даже void</a:t>
            </a:r>
          </a:p>
        </p:txBody>
      </p:sp>
      <p:sp>
        <p:nvSpPr>
          <p:cNvPr id="14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49" name="Rectangle 2"/>
          <p:cNvSpPr/>
          <p:nvPr/>
        </p:nvSpPr>
        <p:spPr>
          <a:xfrm>
            <a:off x="571325" y="2934650"/>
            <a:ext cx="10189004" cy="37135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extBox 3"/>
          <p:cNvSpPr txBox="1"/>
          <p:nvPr/>
        </p:nvSpPr>
        <p:spPr>
          <a:xfrm>
            <a:off x="807544" y="3120108"/>
            <a:ext cx="8887518" cy="334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Man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поля</a:t>
            </a: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firstName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lastName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//конструкторы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public </a:t>
            </a:r>
            <a:r>
              <a:rPr>
                <a:solidFill>
                  <a:srgbClr val="00627A"/>
                </a:solidFill>
              </a:rPr>
              <a:t>Man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627A"/>
                </a:solidFill>
              </a:rPr>
              <a:t>Man</a:t>
            </a:r>
            <a:r>
              <a:t>(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firstName)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firstName </a:t>
            </a:r>
            <a:r>
              <a:t>= firstName;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627A"/>
                </a:solidFill>
              </a:rPr>
              <a:t>Man</a:t>
            </a:r>
            <a:r>
              <a:t>(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firstName,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lastName)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firstName </a:t>
            </a:r>
            <a:r>
              <a:t>= firstName;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lastName </a:t>
            </a:r>
            <a:r>
              <a:t>= lastName;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xfrm>
            <a:off x="466723" y="1438274"/>
            <a:ext cx="7314867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Конструкторы по умолчанию</a:t>
            </a:r>
          </a:p>
        </p:txBody>
      </p:sp>
      <p:sp>
        <p:nvSpPr>
          <p:cNvPr id="153" name="Rectangle 5"/>
          <p:cNvSpPr txBox="1"/>
          <p:nvPr/>
        </p:nvSpPr>
        <p:spPr>
          <a:xfrm>
            <a:off x="512444" y="381000"/>
            <a:ext cx="888751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Классы и Объекты</a:t>
            </a:r>
          </a:p>
        </p:txBody>
      </p:sp>
      <p:sp>
        <p:nvSpPr>
          <p:cNvPr id="15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55" name="Rectangle 2"/>
          <p:cNvSpPr/>
          <p:nvPr/>
        </p:nvSpPr>
        <p:spPr>
          <a:xfrm>
            <a:off x="584200" y="2078038"/>
            <a:ext cx="10189003" cy="45618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TextBox 3"/>
          <p:cNvSpPr txBox="1"/>
          <p:nvPr/>
        </p:nvSpPr>
        <p:spPr>
          <a:xfrm>
            <a:off x="820419" y="2263495"/>
            <a:ext cx="8887517" cy="415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Course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title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description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no constructors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getTitle</a:t>
            </a:r>
            <a:r>
              <a:rPr>
                <a:solidFill>
                  <a:srgbClr val="080808"/>
                </a:solidFill>
              </a:rPr>
              <a:t>() {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872094"/>
                </a:solidFill>
              </a:rPr>
              <a:t>title</a:t>
            </a:r>
            <a:r>
              <a:rPr>
                <a:solidFill>
                  <a:srgbClr val="080808"/>
                </a:solidFill>
              </a:rPr>
              <a:t>; 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setTitle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080808"/>
                </a:solidFill>
              </a:rPr>
              <a:t>title) { </a:t>
            </a:r>
            <a:r>
              <a:t>this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2094"/>
                </a:solidFill>
              </a:rPr>
              <a:t>title </a:t>
            </a:r>
            <a:r>
              <a:rPr>
                <a:solidFill>
                  <a:srgbClr val="080808"/>
                </a:solidFill>
              </a:rPr>
              <a:t>= title; 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getDescription</a:t>
            </a:r>
            <a:r>
              <a:rPr>
                <a:solidFill>
                  <a:srgbClr val="080808"/>
                </a:solidFill>
              </a:rPr>
              <a:t>() {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872094"/>
                </a:solidFill>
              </a:rPr>
              <a:t>description</a:t>
            </a:r>
            <a:r>
              <a:rPr>
                <a:solidFill>
                  <a:srgbClr val="080808"/>
                </a:solidFill>
              </a:rPr>
              <a:t>; 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setDescription</a:t>
            </a:r>
            <a:r>
              <a:t>(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description) {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description </a:t>
            </a:r>
            <a:r>
              <a:t>= description;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//вызов конструктора по умолчанию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final </a:t>
            </a:r>
            <a:r>
              <a:t>Course course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Course();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course</a:t>
            </a:r>
            <a:r>
              <a:rPr>
                <a:solidFill>
                  <a:srgbClr val="080808"/>
                </a:solidFill>
              </a:rPr>
              <a:t>.setTitle(</a:t>
            </a:r>
            <a:r>
              <a:t>"Java Course"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xfrm>
            <a:off x="466723" y="1438274"/>
            <a:ext cx="7314867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Конструкторы c параметрами</a:t>
            </a:r>
          </a:p>
        </p:txBody>
      </p:sp>
      <p:sp>
        <p:nvSpPr>
          <p:cNvPr id="159" name="Rectangle 5"/>
          <p:cNvSpPr txBox="1"/>
          <p:nvPr/>
        </p:nvSpPr>
        <p:spPr>
          <a:xfrm>
            <a:off x="512444" y="381000"/>
            <a:ext cx="888751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Классы и Объекты</a:t>
            </a:r>
          </a:p>
        </p:txBody>
      </p:sp>
      <p:sp>
        <p:nvSpPr>
          <p:cNvPr id="16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61" name="Rectangle 2"/>
          <p:cNvSpPr/>
          <p:nvPr/>
        </p:nvSpPr>
        <p:spPr>
          <a:xfrm>
            <a:off x="584200" y="2078038"/>
            <a:ext cx="10189003" cy="45618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TextBox 3"/>
          <p:cNvSpPr txBox="1"/>
          <p:nvPr/>
        </p:nvSpPr>
        <p:spPr>
          <a:xfrm>
            <a:off x="794670" y="2173375"/>
            <a:ext cx="8887517" cy="435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Course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title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description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627A"/>
                </a:solidFill>
              </a:rPr>
              <a:t>Course</a:t>
            </a:r>
            <a:r>
              <a:t>(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title)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title </a:t>
            </a:r>
            <a:r>
              <a:t>= title;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627A"/>
                </a:solidFill>
              </a:rPr>
              <a:t>Course</a:t>
            </a:r>
            <a:r>
              <a:t>(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title,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description)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title </a:t>
            </a:r>
            <a:r>
              <a:t>= title;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description </a:t>
            </a:r>
            <a:r>
              <a:t>= description;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getTitle</a:t>
            </a:r>
            <a:r>
              <a:rPr>
                <a:solidFill>
                  <a:srgbClr val="080808"/>
                </a:solidFill>
              </a:rPr>
              <a:t>() {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872094"/>
                </a:solidFill>
              </a:rPr>
              <a:t>title</a:t>
            </a:r>
            <a:r>
              <a:rPr>
                <a:solidFill>
                  <a:srgbClr val="080808"/>
                </a:solidFill>
              </a:rPr>
              <a:t>; 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getDescription</a:t>
            </a:r>
            <a:r>
              <a:rPr>
                <a:solidFill>
                  <a:srgbClr val="080808"/>
                </a:solidFill>
              </a:rPr>
              <a:t>() {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872094"/>
                </a:solidFill>
              </a:rPr>
              <a:t>description</a:t>
            </a:r>
            <a:r>
              <a:rPr>
                <a:solidFill>
                  <a:srgbClr val="080808"/>
                </a:solidFill>
              </a:rPr>
              <a:t>; 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final </a:t>
            </a:r>
            <a:r>
              <a:rPr>
                <a:solidFill>
                  <a:srgbClr val="000000"/>
                </a:solidFill>
              </a:rPr>
              <a:t>Course course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Course(</a:t>
            </a:r>
            <a:r>
              <a:t>"Java Course"</a:t>
            </a:r>
            <a:r>
              <a:rPr>
                <a:solidFill>
                  <a:srgbClr val="080808"/>
                </a:solidFill>
              </a:rPr>
              <a:t>, </a:t>
            </a:r>
            <a:r>
              <a:t>"Java Core Basics"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Рассматриваемые вопросы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1000"/>
            <a:ext cx="911235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Классы и Объекты</a:t>
            </a:r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Модификаторы доступа (Access Modifiers)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Концепция ООП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Идентификаторы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Понятие класс, объект</a:t>
            </a: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Концепция ООП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2444" y="381000"/>
            <a:ext cx="911235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Классы и Объекты</a:t>
            </a:r>
          </a:p>
        </p:txBody>
      </p:sp>
      <p:sp>
        <p:nvSpPr>
          <p:cNvPr id="104" name="Rectangle 8"/>
          <p:cNvSpPr txBox="1"/>
          <p:nvPr/>
        </p:nvSpPr>
        <p:spPr>
          <a:xfrm>
            <a:off x="512443" y="2098675"/>
            <a:ext cx="10986136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Объектно-ориентированное программирование - парадигма программирования, в которой главной идеей являются понятия объектов и классов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ООП возникло в результате развития идей процедурного программирования, где данные и функции (методы) их обработки формально не связаны</a:t>
            </a:r>
          </a:p>
        </p:txBody>
      </p:sp>
      <p:sp>
        <p:nvSpPr>
          <p:cNvPr id="10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06" name="Rectangle 2"/>
          <p:cNvSpPr/>
          <p:nvPr/>
        </p:nvSpPr>
        <p:spPr>
          <a:xfrm>
            <a:off x="532702" y="3571461"/>
            <a:ext cx="10189004" cy="19202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extBox 3"/>
          <p:cNvSpPr txBox="1"/>
          <p:nvPr/>
        </p:nvSpPr>
        <p:spPr>
          <a:xfrm>
            <a:off x="743172" y="3673061"/>
            <a:ext cx="8887518" cy="171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class </a:t>
            </a:r>
            <a:r>
              <a:t>ModifiersExample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int </a:t>
            </a:r>
            <a:r>
              <a:rPr>
                <a:solidFill>
                  <a:srgbClr val="872094"/>
                </a:solidFill>
              </a:rPr>
              <a:t>a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protected int </a:t>
            </a:r>
            <a:r>
              <a:rPr>
                <a:solidFill>
                  <a:srgbClr val="872094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872094"/>
                </a:solidFill>
              </a:rPr>
              <a:t>c</a:t>
            </a:r>
            <a:r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872094"/>
                </a:solidFill>
              </a:rPr>
              <a:t>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Модификаторы доступа</a:t>
            </a:r>
          </a:p>
        </p:txBody>
      </p:sp>
      <p:sp>
        <p:nvSpPr>
          <p:cNvPr id="110" name="Rectangle 5"/>
          <p:cNvSpPr txBox="1"/>
          <p:nvPr/>
        </p:nvSpPr>
        <p:spPr>
          <a:xfrm>
            <a:off x="512444" y="381000"/>
            <a:ext cx="911235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Классы и Объекты</a:t>
            </a:r>
          </a:p>
        </p:txBody>
      </p:sp>
      <p:sp>
        <p:nvSpPr>
          <p:cNvPr id="111" name="Rectangle 8"/>
          <p:cNvSpPr txBox="1"/>
          <p:nvPr/>
        </p:nvSpPr>
        <p:spPr>
          <a:xfrm>
            <a:off x="512443" y="2098675"/>
            <a:ext cx="10986136" cy="202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Java предоставляет ряд модификаторов доступа, чтобы задать уровни доступа для классов, переменных, методов и конструкторов. 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Существует четыре доступа: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public</a:t>
            </a:r>
            <a:r>
              <a:t> - видимый для всех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protected</a:t>
            </a:r>
            <a:r>
              <a:t> - видимый для пакета и всех подклассов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default</a:t>
            </a:r>
            <a:r>
              <a:t> (без модификатора)- видимый только в пакете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private</a:t>
            </a:r>
            <a:r>
              <a:t> - видимый только для класса</a:t>
            </a:r>
          </a:p>
        </p:txBody>
      </p:sp>
      <p:sp>
        <p:nvSpPr>
          <p:cNvPr id="1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xfrm>
            <a:off x="5705473" y="1825624"/>
            <a:ext cx="5667377" cy="6143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Класс и Объект</a:t>
            </a:r>
          </a:p>
        </p:txBody>
      </p:sp>
      <p:sp>
        <p:nvSpPr>
          <p:cNvPr id="115" name="Rectangle 5"/>
          <p:cNvSpPr txBox="1"/>
          <p:nvPr/>
        </p:nvSpPr>
        <p:spPr>
          <a:xfrm>
            <a:off x="517747" y="365125"/>
            <a:ext cx="867831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Классы и Объекты</a:t>
            </a:r>
          </a:p>
        </p:txBody>
      </p:sp>
      <p:sp>
        <p:nvSpPr>
          <p:cNvPr id="116" name="Rectangle 8"/>
          <p:cNvSpPr txBox="1"/>
          <p:nvPr/>
        </p:nvSpPr>
        <p:spPr>
          <a:xfrm>
            <a:off x="5751193" y="2439989"/>
            <a:ext cx="5575938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 - прототип, чертеж, определяет структуру и поведение создаваемых объектов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Объект - конкретный, реальный экземпляр класса</a:t>
            </a:r>
          </a:p>
        </p:txBody>
      </p:sp>
      <p:sp>
        <p:nvSpPr>
          <p:cNvPr id="117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18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084" y="1844043"/>
            <a:ext cx="4843803" cy="3832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Поле и метод класса</a:t>
            </a:r>
          </a:p>
        </p:txBody>
      </p:sp>
      <p:sp>
        <p:nvSpPr>
          <p:cNvPr id="121" name="Rectangle 5"/>
          <p:cNvSpPr txBox="1"/>
          <p:nvPr/>
        </p:nvSpPr>
        <p:spPr>
          <a:xfrm>
            <a:off x="512444" y="381000"/>
            <a:ext cx="911235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Классы и Объекты</a:t>
            </a:r>
          </a:p>
        </p:txBody>
      </p:sp>
      <p:sp>
        <p:nvSpPr>
          <p:cNvPr id="122" name="Rectangle 8"/>
          <p:cNvSpPr txBox="1"/>
          <p:nvPr/>
        </p:nvSpPr>
        <p:spPr>
          <a:xfrm>
            <a:off x="512443" y="2098675"/>
            <a:ext cx="10986136" cy="153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 в Java имеет два основных элемента: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Поле (field) - имеет идентификатор, тип данных и значение (переменное или постоянное)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Метод</a:t>
            </a:r>
            <a:r>
              <a:t> (method) - имеет идентификатор, аргументы (входные параметры), возвращаемое значение или void, тело</a:t>
            </a:r>
          </a:p>
        </p:txBody>
      </p:sp>
      <p:sp>
        <p:nvSpPr>
          <p:cNvPr id="123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Класс в Java</a:t>
            </a:r>
          </a:p>
        </p:txBody>
      </p:sp>
      <p:sp>
        <p:nvSpPr>
          <p:cNvPr id="126" name="Rectangle 5"/>
          <p:cNvSpPr txBox="1"/>
          <p:nvPr/>
        </p:nvSpPr>
        <p:spPr>
          <a:xfrm>
            <a:off x="512444" y="381000"/>
            <a:ext cx="888751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Классы и Объекты</a:t>
            </a:r>
          </a:p>
        </p:txBody>
      </p:sp>
      <p:sp>
        <p:nvSpPr>
          <p:cNvPr id="12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28" name="Rectangle 2"/>
          <p:cNvSpPr/>
          <p:nvPr/>
        </p:nvSpPr>
        <p:spPr>
          <a:xfrm>
            <a:off x="584200" y="2078038"/>
            <a:ext cx="10189003" cy="45263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TextBox 3"/>
          <p:cNvSpPr txBox="1"/>
          <p:nvPr/>
        </p:nvSpPr>
        <p:spPr>
          <a:xfrm>
            <a:off x="820419" y="2263495"/>
            <a:ext cx="8887517" cy="415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Car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поля класса</a:t>
            </a: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manufacturer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color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Integer </a:t>
            </a:r>
            <a:r>
              <a:t>engineVolume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конструктор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627A"/>
                </a:solidFill>
              </a:rPr>
              <a:t>Car</a:t>
            </a:r>
            <a:r>
              <a:t>(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manufacturer,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color, </a:t>
            </a:r>
            <a:r>
              <a:rPr>
                <a:solidFill>
                  <a:srgbClr val="000000"/>
                </a:solidFill>
              </a:rPr>
              <a:t>Integer </a:t>
            </a:r>
            <a:r>
              <a:t>engineVolume)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manufacturer </a:t>
            </a:r>
            <a:r>
              <a:t>= manufacturer;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color </a:t>
            </a:r>
            <a:r>
              <a:t>= color;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engineVolume </a:t>
            </a:r>
            <a:r>
              <a:t>= engineVolume;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методы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paint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872094"/>
                </a:solidFill>
              </a:rPr>
              <a:t>color </a:t>
            </a:r>
            <a:r>
              <a:t>= </a:t>
            </a:r>
            <a:r>
              <a:rPr>
                <a:solidFill>
                  <a:srgbClr val="077D16"/>
                </a:solidFill>
              </a:rPr>
              <a:t>"white"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move</a:t>
            </a:r>
            <a:r>
              <a:rPr>
                <a:solidFill>
                  <a:srgbClr val="080808"/>
                </a:solidFill>
              </a:rPr>
              <a:t>() { </a:t>
            </a:r>
            <a:r>
              <a:rPr i="1">
                <a:solidFill>
                  <a:srgbClr val="8C8C8C"/>
                </a:solidFill>
              </a:rPr>
              <a:t>/* ... */ </a:t>
            </a:r>
            <a:r>
              <a:rPr>
                <a:solidFill>
                  <a:srgbClr val="080808"/>
                </a:solidFill>
              </a:rP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xfrm>
            <a:off x="5705473" y="1825624"/>
            <a:ext cx="5667377" cy="6143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Идентификаторы</a:t>
            </a:r>
          </a:p>
        </p:txBody>
      </p:sp>
      <p:sp>
        <p:nvSpPr>
          <p:cNvPr id="132" name="Rectangle 5"/>
          <p:cNvSpPr txBox="1"/>
          <p:nvPr/>
        </p:nvSpPr>
        <p:spPr>
          <a:xfrm>
            <a:off x="517747" y="365125"/>
            <a:ext cx="867831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Классы и Объекты</a:t>
            </a:r>
          </a:p>
        </p:txBody>
      </p:sp>
      <p:sp>
        <p:nvSpPr>
          <p:cNvPr id="133" name="Rectangle 8"/>
          <p:cNvSpPr txBox="1"/>
          <p:nvPr/>
        </p:nvSpPr>
        <p:spPr>
          <a:xfrm>
            <a:off x="5751193" y="2439989"/>
            <a:ext cx="5575938" cy="322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Идентификаторы - это имена пакетов, классов, интерфейсов, объектов, полей, методов, переменных, параметров методов и т.д.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Названия идентификаторов выбираются по следующим правилам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должны начинаться с буквы или символа “_” и “$”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могут содержать латинские буквы, символы подчеркивания или цифры без пробелов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названия идентификаторов не должны совпадать с ключевыми словами языка Java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Длина идентификатора в Java любая</a:t>
            </a:r>
          </a:p>
        </p:txBody>
      </p:sp>
      <p:sp>
        <p:nvSpPr>
          <p:cNvPr id="134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35" name="Rectangle 2"/>
          <p:cNvSpPr/>
          <p:nvPr/>
        </p:nvSpPr>
        <p:spPr>
          <a:xfrm>
            <a:off x="584200" y="1734156"/>
            <a:ext cx="5026286" cy="49253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extBox 3"/>
          <p:cNvSpPr txBox="1"/>
          <p:nvPr/>
        </p:nvSpPr>
        <p:spPr>
          <a:xfrm>
            <a:off x="722923" y="1915888"/>
            <a:ext cx="4748840" cy="456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идентификатор пакета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package </a:t>
            </a:r>
            <a:r>
              <a:t>com.academy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Phone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//поле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872094"/>
                </a:solidFill>
              </a:rPr>
              <a:t>price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конструктор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627A"/>
                </a:solidFill>
              </a:rPr>
              <a:t>Phone</a:t>
            </a:r>
            <a:r>
              <a:t>(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price)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price </a:t>
            </a:r>
            <a:r>
              <a:t>= price;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метод, возвращающий значение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public int </a:t>
            </a:r>
            <a:r>
              <a:rPr>
                <a:solidFill>
                  <a:srgbClr val="00627A"/>
                </a:solidFill>
              </a:rPr>
              <a:t>getPrice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872094"/>
                </a:solidFill>
              </a:rPr>
              <a:t>price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метод с параметрами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setPrice</a:t>
            </a:r>
            <a:r>
              <a:rPr>
                <a:solidFill>
                  <a:srgbClr val="080808"/>
                </a:solidFill>
              </a:rPr>
              <a:t>(</a:t>
            </a:r>
            <a:r>
              <a:t>int </a:t>
            </a:r>
            <a:r>
              <a:rPr>
                <a:solidFill>
                  <a:srgbClr val="080808"/>
                </a:solidFill>
              </a:rPr>
              <a:t>price)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price </a:t>
            </a:r>
            <a:r>
              <a:t>= price;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Объекты</a:t>
            </a:r>
          </a:p>
        </p:txBody>
      </p:sp>
      <p:sp>
        <p:nvSpPr>
          <p:cNvPr id="139" name="Rectangle 5"/>
          <p:cNvSpPr txBox="1"/>
          <p:nvPr/>
        </p:nvSpPr>
        <p:spPr>
          <a:xfrm>
            <a:off x="512444" y="381000"/>
            <a:ext cx="911235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Классы и Объекты</a:t>
            </a:r>
          </a:p>
        </p:txBody>
      </p:sp>
      <p:sp>
        <p:nvSpPr>
          <p:cNvPr id="140" name="Rectangle 8"/>
          <p:cNvSpPr txBox="1"/>
          <p:nvPr/>
        </p:nvSpPr>
        <p:spPr>
          <a:xfrm>
            <a:off x="512443" y="2098675"/>
            <a:ext cx="10986136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Все объекты имеют одинаковые наборы полей данных (атрибуты объекта), но с независимыми значениями этих данных для каждого объекта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Значения полей данных объекта задают его состояние, а методы - его поведение. Сами объекты безымянны, и доступ к ним осуществляется только через ссылочные переменные</a:t>
            </a:r>
          </a:p>
        </p:txBody>
      </p:sp>
      <p:sp>
        <p:nvSpPr>
          <p:cNvPr id="14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42" name="Rectangle 2"/>
          <p:cNvSpPr/>
          <p:nvPr/>
        </p:nvSpPr>
        <p:spPr>
          <a:xfrm>
            <a:off x="545576" y="3610084"/>
            <a:ext cx="10189004" cy="1071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TextBox 3"/>
          <p:cNvSpPr txBox="1"/>
          <p:nvPr/>
        </p:nvSpPr>
        <p:spPr>
          <a:xfrm>
            <a:off x="781795" y="3795542"/>
            <a:ext cx="8887518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тип    идентификатор     конструирование объекта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</a:t>
            </a:r>
            <a:r>
              <a:t>Man        man        </a:t>
            </a:r>
            <a:r>
              <a:rPr>
                <a:solidFill>
                  <a:srgbClr val="080808"/>
                </a:solidFill>
              </a:rPr>
              <a:t>=       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Man();</a:t>
            </a:r>
            <a:endParaRPr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