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07924"/>
            <a:ext cx="10769275" cy="1141119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темы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98613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Проблема Producer - Consumer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Методы wait() notify()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Семафоры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Обмен между потоками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Producer - Consumer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1098613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10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05" name="Rectangle 2"/>
          <p:cNvSpPr/>
          <p:nvPr/>
        </p:nvSpPr>
        <p:spPr>
          <a:xfrm>
            <a:off x="1011068" y="2078038"/>
            <a:ext cx="9062671" cy="45936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53" y="2100297"/>
            <a:ext cx="61087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8053" y="3978672"/>
            <a:ext cx="6108701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Producer - Consumer</a:t>
            </a:r>
          </a:p>
        </p:txBody>
      </p:sp>
      <p:sp>
        <p:nvSpPr>
          <p:cNvPr id="110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11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2" name="Rectangle 2"/>
          <p:cNvSpPr/>
          <p:nvPr/>
        </p:nvSpPr>
        <p:spPr>
          <a:xfrm>
            <a:off x="584199" y="2078038"/>
            <a:ext cx="10132595" cy="46026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extBox 3"/>
          <p:cNvSpPr txBox="1"/>
          <p:nvPr/>
        </p:nvSpPr>
        <p:spPr>
          <a:xfrm>
            <a:off x="820419" y="2263496"/>
            <a:ext cx="8407754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Buffer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int </a:t>
            </a:r>
            <a:r>
              <a:t>messageCount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synchronized void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while </a:t>
            </a:r>
            <a:r>
              <a:rPr>
                <a:solidFill>
                  <a:srgbClr val="080808"/>
                </a:solidFill>
              </a:rPr>
              <a:t>(</a:t>
            </a:r>
            <a:r>
              <a:t>messageCount </a:t>
            </a:r>
            <a:r>
              <a:rPr>
                <a:solidFill>
                  <a:srgbClr val="080808"/>
                </a:solidFill>
              </a:rPr>
              <a:t>&lt; 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try </a:t>
            </a:r>
            <a: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wait();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InterruptedException </a:t>
            </a:r>
            <a:r>
              <a:rPr>
                <a:solidFill>
                  <a:srgbClr val="080808"/>
                </a:solidFill>
              </a:rPr>
              <a:t>e) { </a:t>
            </a:r>
            <a:r>
              <a:rPr i="1">
                <a:solidFill>
                  <a:srgbClr val="8C8C8C"/>
                </a:solidFill>
              </a:rPr>
              <a:t>/* ... */ 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messageCount</a:t>
            </a:r>
            <a:r>
              <a:rPr>
                <a:solidFill>
                  <a:srgbClr val="080808"/>
                </a:solidFill>
              </a:rPr>
              <a:t>--;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notifyAll();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synchronized void </a:t>
            </a:r>
            <a:r>
              <a:rPr>
                <a:solidFill>
                  <a:srgbClr val="00627A"/>
                </a:solidFill>
              </a:rPr>
              <a:t>put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while </a:t>
            </a:r>
            <a:r>
              <a:rPr>
                <a:solidFill>
                  <a:srgbClr val="080808"/>
                </a:solidFill>
              </a:rPr>
              <a:t>(</a:t>
            </a:r>
            <a:r>
              <a:t>messageCount </a:t>
            </a:r>
            <a:r>
              <a:rPr>
                <a:solidFill>
                  <a:srgbClr val="080808"/>
                </a:solidFill>
              </a:rPr>
              <a:t>&gt;=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try </a:t>
            </a:r>
            <a: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wait();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InterruptedException </a:t>
            </a:r>
            <a:r>
              <a:rPr>
                <a:solidFill>
                  <a:srgbClr val="080808"/>
                </a:solidFill>
              </a:rPr>
              <a:t>e) { </a:t>
            </a:r>
            <a:r>
              <a:rPr i="1">
                <a:solidFill>
                  <a:srgbClr val="8C8C8C"/>
                </a:solidFill>
              </a:rPr>
              <a:t>/* ... */ 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messageCount</a:t>
            </a:r>
            <a:r>
              <a:rPr>
                <a:solidFill>
                  <a:srgbClr val="080808"/>
                </a:solidFill>
              </a:rPr>
              <a:t>++;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notifyAll();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Producer - Consumer</a:t>
            </a:r>
          </a:p>
        </p:txBody>
      </p:sp>
      <p:sp>
        <p:nvSpPr>
          <p:cNvPr id="116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11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8" name="Rectangle 2"/>
          <p:cNvSpPr/>
          <p:nvPr/>
        </p:nvSpPr>
        <p:spPr>
          <a:xfrm>
            <a:off x="584199" y="2078038"/>
            <a:ext cx="10271609" cy="45066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TextBox 3"/>
          <p:cNvSpPr txBox="1"/>
          <p:nvPr/>
        </p:nvSpPr>
        <p:spPr>
          <a:xfrm>
            <a:off x="820419" y="2263495"/>
            <a:ext cx="4701882" cy="232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</a:t>
            </a:r>
            <a:r>
              <a:rPr>
                <a:solidFill>
                  <a:srgbClr val="000000"/>
                </a:solidFill>
              </a:rPr>
              <a:t>Producer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Runnable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Buffer </a:t>
            </a:r>
            <a:r>
              <a:rPr>
                <a:solidFill>
                  <a:srgbClr val="872094"/>
                </a:solidFill>
              </a:rPr>
              <a:t>store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627A"/>
                </a:solidFill>
              </a:rPr>
              <a:t>Producer</a:t>
            </a:r>
            <a:r>
              <a:t>(</a:t>
            </a:r>
            <a:r>
              <a:rPr>
                <a:solidFill>
                  <a:srgbClr val="000000"/>
                </a:solidFill>
              </a:rPr>
              <a:t>Buffer </a:t>
            </a:r>
            <a:r>
              <a:t>buffer)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store </a:t>
            </a:r>
            <a:r>
              <a:t>= buffer;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run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= </a:t>
            </a:r>
            <a:r>
              <a:rPr>
                <a:solidFill>
                  <a:srgbClr val="1750EB"/>
                </a:solidFill>
              </a:rPr>
              <a:t>1</a:t>
            </a:r>
            <a:r>
              <a:t>; i &lt; </a:t>
            </a:r>
            <a:r>
              <a:rPr>
                <a:solidFill>
                  <a:srgbClr val="1750EB"/>
                </a:solidFill>
              </a:rPr>
              <a:t>10</a:t>
            </a:r>
            <a:r>
              <a:t>; i++)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872094"/>
                </a:solidFill>
              </a:rPr>
              <a:t>store</a:t>
            </a:r>
            <a:r>
              <a:t>.put();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5839668" y="2265680"/>
            <a:ext cx="4701882" cy="232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</a:t>
            </a:r>
            <a:r>
              <a:rPr>
                <a:solidFill>
                  <a:srgbClr val="000000"/>
                </a:solidFill>
              </a:rPr>
              <a:t>Consumer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Runnable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Buffer </a:t>
            </a:r>
            <a:r>
              <a:rPr>
                <a:solidFill>
                  <a:srgbClr val="872094"/>
                </a:solidFill>
              </a:rPr>
              <a:t>buffer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627A"/>
                </a:solidFill>
              </a:rPr>
              <a:t>Consumer</a:t>
            </a:r>
            <a:r>
              <a:t>(</a:t>
            </a:r>
            <a:r>
              <a:rPr>
                <a:solidFill>
                  <a:srgbClr val="000000"/>
                </a:solidFill>
              </a:rPr>
              <a:t>Buffer </a:t>
            </a:r>
            <a:r>
              <a:t>store)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buffer </a:t>
            </a:r>
            <a:r>
              <a:t>= store;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run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= </a:t>
            </a:r>
            <a:r>
              <a:rPr>
                <a:solidFill>
                  <a:srgbClr val="1750EB"/>
                </a:solidFill>
              </a:rPr>
              <a:t>1</a:t>
            </a:r>
            <a:r>
              <a:t>; i &lt; </a:t>
            </a:r>
            <a:r>
              <a:rPr>
                <a:solidFill>
                  <a:srgbClr val="1750EB"/>
                </a:solidFill>
              </a:rPr>
              <a:t>10</a:t>
            </a:r>
            <a:r>
              <a:t>; i++)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872094"/>
                </a:solidFill>
              </a:rPr>
              <a:t>buffer</a:t>
            </a:r>
            <a:r>
              <a:t>.get();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21" name="public class App {…"/>
          <p:cNvSpPr txBox="1"/>
          <p:nvPr/>
        </p:nvSpPr>
        <p:spPr>
          <a:xfrm>
            <a:off x="2477281" y="4684070"/>
            <a:ext cx="4859793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App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Buffer store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Buffer();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Producer producer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Producer(</a:t>
            </a:r>
            <a:r>
              <a:t>store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Consumer consumer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Consumer(</a:t>
            </a:r>
            <a:r>
              <a:t>store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Thread(</a:t>
            </a:r>
            <a:r>
              <a:rPr>
                <a:solidFill>
                  <a:srgbClr val="000000"/>
                </a:solidFill>
              </a:rPr>
              <a:t>producer</a:t>
            </a:r>
            <a:r>
              <a:t>).start();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Thread(</a:t>
            </a:r>
            <a:r>
              <a:rPr>
                <a:solidFill>
                  <a:srgbClr val="000000"/>
                </a:solidFill>
              </a:rPr>
              <a:t>consumer</a:t>
            </a:r>
            <a:r>
              <a:t>).start();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466723" y="1438274"/>
            <a:ext cx="7841241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Семафоры. Класс Semaphore</a:t>
            </a:r>
          </a:p>
        </p:txBody>
      </p:sp>
      <p:sp>
        <p:nvSpPr>
          <p:cNvPr id="124" name="Rectangle 5"/>
          <p:cNvSpPr txBox="1"/>
          <p:nvPr/>
        </p:nvSpPr>
        <p:spPr>
          <a:xfrm>
            <a:off x="512444" y="381000"/>
            <a:ext cx="1098613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12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9148" y="2201844"/>
            <a:ext cx="8292727" cy="3887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 defTabSz="905255">
              <a:defRPr b="1" sz="316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Семафоры. Класс Semaphore</a:t>
            </a:r>
          </a:p>
        </p:txBody>
      </p:sp>
      <p:sp>
        <p:nvSpPr>
          <p:cNvPr id="129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13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1" name="Rectangle 2"/>
          <p:cNvSpPr/>
          <p:nvPr/>
        </p:nvSpPr>
        <p:spPr>
          <a:xfrm>
            <a:off x="584200" y="2078038"/>
            <a:ext cx="10132594" cy="46026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extBox 3"/>
          <p:cNvSpPr txBox="1"/>
          <p:nvPr/>
        </p:nvSpPr>
        <p:spPr>
          <a:xfrm>
            <a:off x="820419" y="2263496"/>
            <a:ext cx="4429145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</a:t>
            </a:r>
            <a:r>
              <a:rPr>
                <a:solidFill>
                  <a:srgbClr val="000000"/>
                </a:solidFill>
              </a:rPr>
              <a:t>Worker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Runnable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Semaphore </a:t>
            </a:r>
            <a:r>
              <a:rPr>
                <a:solidFill>
                  <a:srgbClr val="872094"/>
                </a:solidFill>
              </a:rPr>
              <a:t>semaphore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627A"/>
                </a:solidFill>
              </a:rPr>
              <a:t>Worker</a:t>
            </a:r>
            <a:r>
              <a:t>(</a:t>
            </a:r>
            <a:r>
              <a:rPr>
                <a:solidFill>
                  <a:srgbClr val="000000"/>
                </a:solidFill>
              </a:rPr>
              <a:t>Semaphore </a:t>
            </a:r>
            <a:r>
              <a:t>semaphore)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semaphore </a:t>
            </a:r>
            <a:r>
              <a:t>= semaphore;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run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try</a:t>
            </a:r>
            <a: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= </a:t>
            </a:r>
            <a:r>
              <a:rPr>
                <a:solidFill>
                  <a:srgbClr val="1750EB"/>
                </a:solidFill>
              </a:rPr>
              <a:t>1</a:t>
            </a:r>
            <a:r>
              <a:t>; i &lt; </a:t>
            </a:r>
            <a:r>
              <a:rPr>
                <a:solidFill>
                  <a:srgbClr val="1750EB"/>
                </a:solidFill>
              </a:rPr>
              <a:t>5</a:t>
            </a:r>
            <a:r>
              <a:t>; i++){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        </a:t>
            </a:r>
            <a:r>
              <a:t>//acquire acceptance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                </a:t>
            </a:r>
            <a:r>
              <a:rPr>
                <a:solidFill>
                  <a:srgbClr val="872094"/>
                </a:solidFill>
              </a:rPr>
              <a:t>semaphore</a:t>
            </a:r>
            <a:r>
              <a:rPr>
                <a:solidFill>
                  <a:srgbClr val="080808"/>
                </a:solidFill>
              </a:rPr>
              <a:t>.acquire();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</a:t>
            </a:r>
            <a:r>
              <a:rPr>
                <a:solidFill>
                  <a:srgbClr val="000000"/>
                </a:solidFill>
              </a:rPr>
              <a:t>Thread</a:t>
            </a:r>
            <a:r>
              <a:t>.</a:t>
            </a:r>
            <a:r>
              <a:rPr i="1"/>
              <a:t>sleep</a:t>
            </a:r>
            <a:r>
              <a:t>(</a:t>
            </a:r>
            <a:r>
              <a:rPr>
                <a:solidFill>
                  <a:srgbClr val="1750EB"/>
                </a:solidFill>
              </a:rPr>
              <a:t>1000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        </a:t>
            </a:r>
            <a:r>
              <a:t>//release acceptance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                </a:t>
            </a:r>
            <a:r>
              <a:rPr>
                <a:solidFill>
                  <a:srgbClr val="872094"/>
                </a:solidFill>
              </a:rPr>
              <a:t>semaphore</a:t>
            </a:r>
            <a:r>
              <a:rPr>
                <a:solidFill>
                  <a:srgbClr val="080808"/>
                </a:solidFill>
              </a:rPr>
              <a:t>.release();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}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} </a:t>
            </a:r>
            <a:r>
              <a:rPr>
                <a:solidFill>
                  <a:srgbClr val="0033B3"/>
                </a:solidFill>
              </a:rPr>
              <a:t>catch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InterruptedException </a:t>
            </a:r>
            <a:r>
              <a:rPr>
                <a:solidFill>
                  <a:srgbClr val="080808"/>
                </a:solidFill>
              </a:rPr>
              <a:t>e){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 i="1">
                <a:solidFill>
                  <a:srgbClr val="8C8C8C"/>
                </a:solidFill>
              </a:rPr>
              <a:t>/* ... */ 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5453438" y="2250621"/>
            <a:ext cx="5125681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Program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 1 permit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t>Semaphore semaphore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Semaphore(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= </a:t>
            </a:r>
            <a:r>
              <a:rPr>
                <a:solidFill>
                  <a:srgbClr val="1750EB"/>
                </a:solidFill>
              </a:rPr>
              <a:t>1</a:t>
            </a:r>
            <a:r>
              <a:t>; i &lt; </a:t>
            </a:r>
            <a:r>
              <a:rPr>
                <a:solidFill>
                  <a:srgbClr val="1750EB"/>
                </a:solidFill>
              </a:rPr>
              <a:t>10</a:t>
            </a:r>
            <a:r>
              <a:t>; i++) {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t>Worker worker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Worker(</a:t>
            </a:r>
            <a:r>
              <a:t>semaphore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Thread(</a:t>
            </a:r>
            <a:r>
              <a:rPr>
                <a:solidFill>
                  <a:srgbClr val="000000"/>
                </a:solidFill>
              </a:rPr>
              <a:t>worker</a:t>
            </a:r>
            <a:r>
              <a:t>).start();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466723" y="1438274"/>
            <a:ext cx="906950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Обмен между потоками. Класс Exchanger</a:t>
            </a:r>
          </a:p>
        </p:txBody>
      </p:sp>
      <p:sp>
        <p:nvSpPr>
          <p:cNvPr id="136" name="Rectangle 5"/>
          <p:cNvSpPr txBox="1"/>
          <p:nvPr/>
        </p:nvSpPr>
        <p:spPr>
          <a:xfrm>
            <a:off x="512444" y="381000"/>
            <a:ext cx="1098613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13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5249" y="2241059"/>
            <a:ext cx="8501502" cy="3804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466723" y="1438274"/>
            <a:ext cx="911514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Обмен между потоками. Класс Exchanger</a:t>
            </a:r>
          </a:p>
        </p:txBody>
      </p:sp>
      <p:sp>
        <p:nvSpPr>
          <p:cNvPr id="141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Взаимодействие потоков. Producer - Consumer</a:t>
            </a:r>
          </a:p>
        </p:txBody>
      </p:sp>
      <p:sp>
        <p:nvSpPr>
          <p:cNvPr id="14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3" name="Rectangle 2"/>
          <p:cNvSpPr/>
          <p:nvPr/>
        </p:nvSpPr>
        <p:spPr>
          <a:xfrm>
            <a:off x="584200" y="2078038"/>
            <a:ext cx="10132594" cy="46026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extBox 3"/>
          <p:cNvSpPr txBox="1"/>
          <p:nvPr/>
        </p:nvSpPr>
        <p:spPr>
          <a:xfrm>
            <a:off x="820419" y="2263496"/>
            <a:ext cx="4382977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</a:t>
            </a:r>
            <a:r>
              <a:rPr>
                <a:solidFill>
                  <a:srgbClr val="000000"/>
                </a:solidFill>
              </a:rPr>
              <a:t>Thread1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Runnable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Exchanger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872094"/>
                </a:solidFill>
              </a:rPr>
              <a:t>exchanger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627A"/>
                </a:solidFill>
              </a:rPr>
              <a:t>Thread1</a:t>
            </a:r>
            <a:r>
              <a:t>(</a:t>
            </a:r>
            <a:r>
              <a:rPr>
                <a:solidFill>
                  <a:srgbClr val="000000"/>
                </a:solidFill>
              </a:rPr>
              <a:t>Exchanger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t>&gt; exchanger)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exchanger </a:t>
            </a:r>
            <a:r>
              <a:t>= exchanger;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run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try </a:t>
            </a:r>
            <a:r>
              <a:t>{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t>String message </a:t>
            </a:r>
            <a:r>
              <a:rPr>
                <a:solidFill>
                  <a:srgbClr val="080808"/>
                </a:solidFill>
              </a:rPr>
              <a:t>=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</a:t>
            </a:r>
            <a:r>
              <a:rPr>
                <a:solidFill>
                  <a:srgbClr val="872094"/>
                </a:solidFill>
              </a:rPr>
              <a:t>exchanger</a:t>
            </a:r>
            <a:r>
              <a:t>.exchange(</a:t>
            </a:r>
            <a:r>
              <a:rPr>
                <a:solidFill>
                  <a:srgbClr val="077D16"/>
                </a:solidFill>
              </a:rPr>
              <a:t>"Hi"</a:t>
            </a:r>
            <a:r>
              <a:t>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InterruptedException </a:t>
            </a:r>
            <a:r>
              <a:rPr>
                <a:solidFill>
                  <a:srgbClr val="080808"/>
                </a:solidFill>
              </a:rPr>
              <a:t>ex)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 i="1">
                <a:solidFill>
                  <a:srgbClr val="8C8C8C"/>
                </a:solidFill>
              </a:rPr>
              <a:t>/* ... */ 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5633678" y="2263496"/>
            <a:ext cx="4647067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</a:t>
            </a:r>
            <a:r>
              <a:rPr>
                <a:solidFill>
                  <a:srgbClr val="000000"/>
                </a:solidFill>
              </a:rPr>
              <a:t>Thread2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Runnable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Exchanger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872094"/>
                </a:solidFill>
              </a:rPr>
              <a:t>exchanger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627A"/>
                </a:solidFill>
              </a:rPr>
              <a:t>Thread2</a:t>
            </a:r>
            <a:r>
              <a:t>(</a:t>
            </a:r>
            <a:r>
              <a:rPr>
                <a:solidFill>
                  <a:srgbClr val="000000"/>
                </a:solidFill>
              </a:rPr>
              <a:t>Exchanger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t>&gt; exchanger)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exchanger </a:t>
            </a:r>
            <a:r>
              <a:t>= exchanger;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run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try </a:t>
            </a:r>
            <a:r>
              <a:t>{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t>String message </a:t>
            </a:r>
            <a:r>
              <a:rPr>
                <a:solidFill>
                  <a:srgbClr val="080808"/>
                </a:solidFill>
              </a:rPr>
              <a:t>=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</a:t>
            </a:r>
            <a:r>
              <a:rPr>
                <a:solidFill>
                  <a:srgbClr val="872094"/>
                </a:solidFill>
              </a:rPr>
              <a:t>exchanger</a:t>
            </a:r>
            <a:r>
              <a:t>.exchange(</a:t>
            </a:r>
            <a:r>
              <a:rPr>
                <a:solidFill>
                  <a:srgbClr val="077D16"/>
                </a:solidFill>
              </a:rPr>
              <a:t>"Hello"</a:t>
            </a:r>
            <a:r>
              <a:t>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InterruptedException </a:t>
            </a:r>
            <a:r>
              <a:rPr>
                <a:solidFill>
                  <a:srgbClr val="080808"/>
                </a:solidFill>
              </a:rPr>
              <a:t>ex)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 i="1">
                <a:solidFill>
                  <a:srgbClr val="8C8C8C"/>
                </a:solidFill>
              </a:rPr>
              <a:t>/* ... */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6" name="public class Program {…"/>
          <p:cNvSpPr txBox="1"/>
          <p:nvPr/>
        </p:nvSpPr>
        <p:spPr>
          <a:xfrm>
            <a:off x="2410573" y="5192763"/>
            <a:ext cx="5652402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Program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Exchanger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exchanger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Exchanger&lt;&gt;();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Thread(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Thread1(</a:t>
            </a:r>
            <a:r>
              <a:rPr>
                <a:solidFill>
                  <a:srgbClr val="000000"/>
                </a:solidFill>
              </a:rPr>
              <a:t>exchanger</a:t>
            </a:r>
            <a:r>
              <a:t>)).start();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Thread(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Thread2(</a:t>
            </a:r>
            <a:r>
              <a:rPr>
                <a:solidFill>
                  <a:srgbClr val="000000"/>
                </a:solidFill>
              </a:rPr>
              <a:t>exchanger</a:t>
            </a:r>
            <a:r>
              <a:t>)).start();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