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9144001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 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java.util.Date и java.util.Calendar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Форматирование дат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LocalDate, LocalTime и LocalDateTime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Преобразование дат - класс Instant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Вспомогательные методы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Date и Calendar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хранения и работы с датой в Java используются два класса Date и Calendar из пакета java.util.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Они хранят дату в миллисекундах, которые прошли с </a:t>
            </a:r>
            <a:r>
              <a:rPr b="1"/>
              <a:t>полуночи 1 января 1970 года</a:t>
            </a:r>
            <a:r>
              <a:t>. Для этой даты есть отдельное название — </a:t>
            </a:r>
            <a:r>
              <a:rPr b="1"/>
              <a:t>Unix-время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06" name="Rectangle 2"/>
          <p:cNvSpPr/>
          <p:nvPr/>
        </p:nvSpPr>
        <p:spPr>
          <a:xfrm>
            <a:off x="563560" y="3288226"/>
            <a:ext cx="10228588" cy="1681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extBox 3"/>
          <p:cNvSpPr txBox="1"/>
          <p:nvPr/>
        </p:nvSpPr>
        <p:spPr>
          <a:xfrm>
            <a:off x="799780" y="3473683"/>
            <a:ext cx="6224368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текущая дата и время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Date date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Date();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Calendar calendar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Calendar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getInstance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//количество миллисекунд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long </a:t>
            </a:r>
            <a:r>
              <a:rPr>
                <a:solidFill>
                  <a:srgbClr val="000000"/>
                </a:solidFill>
              </a:rPr>
              <a:t>time </a:t>
            </a:r>
            <a:r>
              <a:t>= </a:t>
            </a:r>
            <a:r>
              <a:rPr>
                <a:solidFill>
                  <a:srgbClr val="000000"/>
                </a:solidFill>
              </a:rPr>
              <a:t>date</a:t>
            </a:r>
            <a:r>
              <a:t>.getTime();</a:t>
            </a:r>
          </a:p>
        </p:txBody>
      </p:sp>
      <p:sp>
        <p:nvSpPr>
          <p:cNvPr id="108" name="Rectangle 8"/>
          <p:cNvSpPr txBox="1"/>
          <p:nvPr/>
        </p:nvSpPr>
        <p:spPr>
          <a:xfrm>
            <a:off x="512443" y="5102691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вы посмотрите документацию, то увидите, что существует множество методов для получения или установки отдельных компонентов времени и даты, например, </a:t>
            </a:r>
            <a:r>
              <a:rPr sz="1300"/>
              <a:t>getMinutes()/setMinutes()</a:t>
            </a:r>
            <a:r>
              <a:t> и др.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они являются устаревшими и вместо них следует использовать новый DateTime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Форматирование дат</a:t>
            </a:r>
          </a:p>
        </p:txBody>
      </p:sp>
      <p:sp>
        <p:nvSpPr>
          <p:cNvPr id="111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graphicFrame>
        <p:nvGraphicFramePr>
          <p:cNvPr id="113" name="Table"/>
          <p:cNvGraphicFramePr/>
          <p:nvPr/>
        </p:nvGraphicFramePr>
        <p:xfrm>
          <a:off x="500626" y="2142290"/>
          <a:ext cx="5127676" cy="3606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91223"/>
                <a:gridCol w="2635229"/>
                <a:gridCol w="1288521"/>
              </a:tblGrid>
              <a:tr h="511819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Символ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Описание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Пример</a:t>
                      </a:r>
                    </a:p>
                  </a:txBody>
                  <a:tcPr marL="0" marR="0" marT="0" marB="0" anchor="ctr" anchorCtr="0" horzOverflow="overflow"/>
                </a:tc>
              </a:tr>
              <a:tr h="2687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эра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н.э.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год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2012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yy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год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yyyy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год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2012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месяц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месяц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MMM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месяц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фев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MMMM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месяц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февраль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w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неделя в году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7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ww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неделя в году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07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W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неделя в месяце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WW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неделя в месяце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02 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в году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38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месяца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7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dd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месяца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07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недели в месяце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14" name="Table"/>
          <p:cNvGraphicFramePr/>
          <p:nvPr/>
        </p:nvGraphicFramePr>
        <p:xfrm>
          <a:off x="5835822" y="2142290"/>
          <a:ext cx="5127676" cy="3606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4722"/>
                <a:gridCol w="2851730"/>
                <a:gridCol w="1288521"/>
              </a:tblGrid>
              <a:tr h="511819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Символ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Описание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Пример</a:t>
                      </a:r>
                    </a:p>
                  </a:txBody>
                  <a:tcPr marL="0" marR="0" marT="0" marB="0" anchor="ctr" anchorCtr="0" horzOverflow="overflow"/>
                </a:tc>
              </a:tr>
              <a:tr h="2687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FF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день недели в месяце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01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недели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Вт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EEEE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день недели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Вторник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AM/PM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AM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AM/PM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AM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часы (24)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18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часы (24)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06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часы (12)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6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часы (12)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06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минуты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5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минуты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05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секунды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секунды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01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миллисекунды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103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z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часовой пояс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EET</a:t>
                      </a:r>
                    </a:p>
                  </a:txBody>
                  <a:tcPr marL="0" marR="0" marT="0" marB="0" anchor="ctr" anchorCtr="0" horzOverflow="overflow"/>
                </a:tc>
              </a:tr>
              <a:tr h="25590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Z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часовой пояс (RFC 822)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+0200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466723" y="1438274"/>
            <a:ext cx="83313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Предпосылки создания Date Time API</a:t>
            </a:r>
          </a:p>
        </p:txBody>
      </p:sp>
      <p:sp>
        <p:nvSpPr>
          <p:cNvPr id="117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18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Прежде чем мы начнем разбираться с новым Java 8 </a:t>
            </a:r>
            <a:r>
              <a:rPr b="1"/>
              <a:t>Date Time API</a:t>
            </a:r>
            <a:r>
              <a:t>, рассмотрим главные проблемы в работе с датой и временем версий Java 7 и ниже: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Классы Java Date Time раскиданы по пакетам. Так, класс </a:t>
            </a:r>
            <a:r>
              <a:rPr sz="1300"/>
              <a:t>Date</a:t>
            </a:r>
            <a:r>
              <a:t> класс есть как в пакете </a:t>
            </a:r>
            <a:r>
              <a:rPr b="1"/>
              <a:t>java.util</a:t>
            </a:r>
            <a:r>
              <a:t>, так и в </a:t>
            </a:r>
            <a:r>
              <a:rPr b="1"/>
              <a:t>java.sql</a:t>
            </a:r>
            <a:r>
              <a:t> пакете. Классы для форматирования и парсинга определены в </a:t>
            </a:r>
            <a:r>
              <a:rPr b="1"/>
              <a:t>java.text</a:t>
            </a:r>
            <a:r>
              <a:t> пакете.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Пакет </a:t>
            </a:r>
            <a:r>
              <a:rPr sz="1300"/>
              <a:t>java.util.Date</a:t>
            </a:r>
            <a:r>
              <a:t> содержит как дату, так и время, в то время как </a:t>
            </a:r>
            <a:r>
              <a:rPr sz="1300"/>
              <a:t>java.sql.Date</a:t>
            </a:r>
            <a:r>
              <a:t> содержит только дату. По моему, оба класса не очень хорошо спроектированы.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классы для работы с датой могут изменяться, поэтому они </a:t>
            </a:r>
            <a:r>
              <a:rPr b="1"/>
              <a:t>не потокобезопасны</a:t>
            </a:r>
            <a:r>
              <a:t>. Это одна из самых больших проблем в </a:t>
            </a:r>
            <a:r>
              <a:rPr b="1"/>
              <a:t>Date</a:t>
            </a:r>
            <a:r>
              <a:t> и </a:t>
            </a:r>
            <a:r>
              <a:rPr b="1"/>
              <a:t>Calendar</a:t>
            </a:r>
            <a:r>
              <a:t> классах.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</a:t>
            </a:r>
            <a:r>
              <a:rPr b="1"/>
              <a:t>Date</a:t>
            </a:r>
            <a:r>
              <a:t> не обеспечивает интернационализацию, не поддерживает часовые пояса. Поэтому были введены классы </a:t>
            </a:r>
            <a:r>
              <a:rPr sz="1300"/>
              <a:t>java.util.Calendar</a:t>
            </a:r>
            <a:r>
              <a:t> и </a:t>
            </a:r>
            <a:r>
              <a:rPr sz="1300"/>
              <a:t>java.util.TimeZone</a:t>
            </a:r>
            <a:r>
              <a:t>, но опять-таки, они имеют все перечисленные выше проблемы.</a:t>
            </a:r>
          </a:p>
        </p:txBody>
      </p:sp>
      <p:sp>
        <p:nvSpPr>
          <p:cNvPr id="11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466723" y="1438274"/>
            <a:ext cx="83313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Date Time API</a:t>
            </a:r>
          </a:p>
        </p:txBody>
      </p:sp>
      <p:sp>
        <p:nvSpPr>
          <p:cNvPr id="122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23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Date Time API</a:t>
            </a:r>
            <a:r>
              <a:t> предназначена заменить старые классы для работы со временем и датой. Давайте рассмотрим основные пакеты нового API.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30342" indent="-130342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300"/>
              <a:t>java.time</a:t>
            </a:r>
            <a:r>
              <a:t> базовый пакет нового Date Time API. Все основные базовые классы являются частью этого пакета: LocalDate, LocalTime, LocalDateTime, Instant, Period, Duration и другие. Все эти классы являются неизменными и потокобезопасными. В большинстве случаев, этих классов будет достаточно для большинства задач</a:t>
            </a:r>
          </a:p>
          <a:p>
            <a:pPr marL="130342" indent="-130342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300"/>
              <a:t>java.time.chrono</a:t>
            </a:r>
            <a:r>
              <a:t> — пакет с общими интерфейсами для не календарных систем ISO. Мы можем наследовать класс AbstractChronology для создания собственной календарной системы.</a:t>
            </a:r>
          </a:p>
          <a:p>
            <a:pPr marL="130342" indent="-130342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300"/>
              <a:t>java.time.format</a:t>
            </a:r>
            <a:r>
              <a:t> — пакет с классами форматирования и парсинга времени и даты. В большинстве случаев, мы не будем использовать их напрямую, потому что классы в пакете </a:t>
            </a:r>
            <a:r>
              <a:rPr b="1"/>
              <a:t>java.time</a:t>
            </a:r>
            <a:r>
              <a:t> предоставляют удобные методы для форматирования и парсинга. </a:t>
            </a:r>
          </a:p>
          <a:p>
            <a:pPr marL="130342" indent="-130342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300"/>
              <a:t>java.time.temporal</a:t>
            </a:r>
            <a:r>
              <a:t> используется для работы с временными объектами, например, с помощью него мы можем узнать первый или последний день месяца. Методы таких классов сразу заметны на фоне других, потому что всегда имеют формат </a:t>
            </a:r>
            <a:r>
              <a:rPr sz="1300"/>
              <a:t>withXXX</a:t>
            </a:r>
          </a:p>
          <a:p>
            <a:pPr marL="130342" indent="-130342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300"/>
              <a:t>java.time.zone</a:t>
            </a:r>
            <a:r>
              <a:t> — классы для поддержки различных часовых поясов и правила их изменения.</a:t>
            </a:r>
          </a:p>
        </p:txBody>
      </p:sp>
      <p:sp>
        <p:nvSpPr>
          <p:cNvPr id="12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66723" y="1438274"/>
            <a:ext cx="878157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LocalDate, LocalTime и LocalDateTime</a:t>
            </a:r>
          </a:p>
        </p:txBody>
      </p:sp>
      <p:sp>
        <p:nvSpPr>
          <p:cNvPr id="127" name="Rectangle 5"/>
          <p:cNvSpPr txBox="1"/>
          <p:nvPr/>
        </p:nvSpPr>
        <p:spPr>
          <a:xfrm>
            <a:off x="512444" y="381000"/>
            <a:ext cx="1034469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2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9" name="Rectangle 2"/>
          <p:cNvSpPr/>
          <p:nvPr/>
        </p:nvSpPr>
        <p:spPr>
          <a:xfrm>
            <a:off x="584199" y="2078038"/>
            <a:ext cx="10201187" cy="3510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extBox 3"/>
          <p:cNvSpPr txBox="1"/>
          <p:nvPr/>
        </p:nvSpPr>
        <p:spPr>
          <a:xfrm>
            <a:off x="820419" y="2263495"/>
            <a:ext cx="9878098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текущая дата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 date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(); </a:t>
            </a:r>
            <a:r>
              <a:rPr i="1">
                <a:solidFill>
                  <a:srgbClr val="8C8C8C"/>
                </a:solidFill>
              </a:rPr>
              <a:t>// 2022-07-20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LocalTime 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LocalTime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(); </a:t>
            </a:r>
            <a:r>
              <a:rPr i="1"/>
              <a:t>// 22:21:11.411499</a:t>
            </a:r>
            <a:endParaRPr i="1"/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LocalDateTime dateTime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(); </a:t>
            </a:r>
            <a:r>
              <a:rPr i="1"/>
              <a:t>// 2022-07-20T22:21:11.411543</a:t>
            </a:r>
            <a:endParaRPr i="1"/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//Создание с указанием определенных данных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 specificDate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2017</a:t>
            </a:r>
            <a:r>
              <a:rPr>
                <a:solidFill>
                  <a:srgbClr val="080808"/>
                </a:solidFill>
              </a:rPr>
              <a:t>, </a:t>
            </a:r>
            <a:r>
              <a:t>Month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NOVEMBER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30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LocalTime specificTime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16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50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234782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LocalDateTime specificDateTime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2017</a:t>
            </a:r>
            <a:r>
              <a:rPr>
                <a:solidFill>
                  <a:srgbClr val="080808"/>
                </a:solidFill>
              </a:rPr>
              <a:t>, </a:t>
            </a:r>
            <a:r>
              <a:t>Month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JULY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9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11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6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22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 day140_2019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ofYearDay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2019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140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LocalDateTime now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</a:t>
            </a:r>
            <a:r>
              <a:rPr>
                <a:solidFill>
                  <a:srgbClr val="080808"/>
                </a:solidFill>
              </a:rPr>
              <a:t>(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(), </a:t>
            </a:r>
            <a:r>
              <a:t>LocalTime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создание с помощью epoch секунд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LocalDateTime dateTime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ofEpochSecond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2523467474L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, </a:t>
            </a:r>
            <a:r>
              <a:t>ZoneOffset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UTC</a:t>
            </a:r>
            <a:r>
              <a:rPr>
                <a:solidFill>
                  <a:srgbClr val="080808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466723" y="1438274"/>
            <a:ext cx="8425470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Преобразование дат - класс Instant</a:t>
            </a:r>
          </a:p>
        </p:txBody>
      </p:sp>
      <p:sp>
        <p:nvSpPr>
          <p:cNvPr id="133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3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5" name="Rectangle 2"/>
          <p:cNvSpPr/>
          <p:nvPr/>
        </p:nvSpPr>
        <p:spPr>
          <a:xfrm>
            <a:off x="530498" y="2073249"/>
            <a:ext cx="10228587" cy="3916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extBox 3"/>
          <p:cNvSpPr txBox="1"/>
          <p:nvPr/>
        </p:nvSpPr>
        <p:spPr>
          <a:xfrm>
            <a:off x="766717" y="2258707"/>
            <a:ext cx="9612269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//Текущая отметка времени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Instant timestamp </a:t>
            </a:r>
            <a:r>
              <a:rPr>
                <a:solidFill>
                  <a:srgbClr val="080808"/>
                </a:solidFill>
              </a:rPr>
              <a:t>= </a:t>
            </a:r>
            <a:r>
              <a:t>Instant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//Instant для timestamp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Instant specificTime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Instant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ofEpochMilli</a:t>
            </a:r>
            <a:r>
              <a:rPr>
                <a:solidFill>
                  <a:srgbClr val="080808"/>
                </a:solidFill>
              </a:rPr>
              <a:t>(</a:t>
            </a:r>
            <a:r>
              <a:t>timestamp</a:t>
            </a:r>
            <a:r>
              <a:rPr>
                <a:solidFill>
                  <a:srgbClr val="080808"/>
                </a:solidFill>
              </a:rPr>
              <a:t>.toEpochMilli());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//перевод в Date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final </a:t>
            </a:r>
            <a:r>
              <a:t>Date from </a:t>
            </a:r>
            <a:r>
              <a:rPr>
                <a:solidFill>
                  <a:srgbClr val="080808"/>
                </a:solidFill>
              </a:rPr>
              <a:t>= </a:t>
            </a:r>
            <a:r>
              <a:t>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from</a:t>
            </a:r>
            <a:r>
              <a:rPr>
                <a:solidFill>
                  <a:srgbClr val="080808"/>
                </a:solidFill>
              </a:rPr>
              <a:t>(</a:t>
            </a:r>
            <a:r>
              <a:t>timestamp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//перевод в Calendar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final </a:t>
            </a:r>
            <a:r>
              <a:t>Calendar instance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Calendar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getInstance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instance</a:t>
            </a:r>
            <a:r>
              <a:t>.setTimeInMillis(</a:t>
            </a:r>
            <a:r>
              <a:rPr>
                <a:solidFill>
                  <a:srgbClr val="000000"/>
                </a:solidFill>
              </a:rPr>
              <a:t>timestamp</a:t>
            </a:r>
            <a:r>
              <a:t>.toEpochMilli());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//перевод из Date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final </a:t>
            </a:r>
            <a:r>
              <a:t>Date date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Date();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LocalDateTime dateTime1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ofInstant</a:t>
            </a:r>
            <a:r>
              <a:rPr>
                <a:solidFill>
                  <a:srgbClr val="080808"/>
                </a:solidFill>
              </a:rPr>
              <a:t>(</a:t>
            </a:r>
            <a:r>
              <a:t>date</a:t>
            </a:r>
            <a:r>
              <a:rPr>
                <a:solidFill>
                  <a:srgbClr val="080808"/>
                </a:solidFill>
              </a:rPr>
              <a:t>.toInstant(), </a:t>
            </a:r>
            <a:r>
              <a:t>ZoneId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systemDefault</a:t>
            </a:r>
            <a:r>
              <a:rPr>
                <a:solidFill>
                  <a:srgbClr val="080808"/>
                </a:solidFill>
              </a:rPr>
              <a:t>());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//перевод из Calendar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final </a:t>
            </a:r>
            <a:r>
              <a:t>Calendar calendar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Calendar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getInstance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LocalDateTime dateTime2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ofInstant</a:t>
            </a:r>
            <a:r>
              <a:rPr>
                <a:solidFill>
                  <a:srgbClr val="080808"/>
                </a:solidFill>
              </a:rPr>
              <a:t>(</a:t>
            </a:r>
            <a:r>
              <a:t>calendar</a:t>
            </a:r>
            <a:r>
              <a:rPr>
                <a:solidFill>
                  <a:srgbClr val="080808"/>
                </a:solidFill>
              </a:rPr>
              <a:t>.toInstant(), </a:t>
            </a:r>
            <a:r>
              <a:t>ZoneId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systemDefault</a:t>
            </a:r>
            <a:r>
              <a:rPr>
                <a:solidFill>
                  <a:srgbClr val="080808"/>
                </a:solidFill>
              </a:rPr>
              <a:t>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66723" y="1438274"/>
            <a:ext cx="8425470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Вспомогательные методы Date Time API</a:t>
            </a:r>
          </a:p>
        </p:txBody>
      </p:sp>
      <p:sp>
        <p:nvSpPr>
          <p:cNvPr id="139" name="Rectangle 5"/>
          <p:cNvSpPr txBox="1"/>
          <p:nvPr/>
        </p:nvSpPr>
        <p:spPr>
          <a:xfrm>
            <a:off x="512444" y="381000"/>
            <a:ext cx="1003295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 - Date Time API»</a:t>
            </a:r>
          </a:p>
        </p:txBody>
      </p:sp>
      <p:sp>
        <p:nvSpPr>
          <p:cNvPr id="14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1" name="Rectangle 2"/>
          <p:cNvSpPr/>
          <p:nvPr/>
        </p:nvSpPr>
        <p:spPr>
          <a:xfrm>
            <a:off x="530498" y="2073249"/>
            <a:ext cx="10406340" cy="4526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TextBox 3"/>
          <p:cNvSpPr txBox="1"/>
          <p:nvPr/>
        </p:nvSpPr>
        <p:spPr>
          <a:xfrm>
            <a:off x="766717" y="2258707"/>
            <a:ext cx="10132669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 today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LocalDate custom </a:t>
            </a:r>
            <a:r>
              <a:rPr>
                <a:solidFill>
                  <a:srgbClr val="080808"/>
                </a:solidFill>
              </a:rPr>
              <a:t>= </a:t>
            </a:r>
            <a:r>
              <a:t>LocalDate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of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2017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получение года и проверка на високосность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"Год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.getYear() + </a:t>
            </a:r>
            <a:r>
              <a:t>" - високосный? 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.isLeapYear());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сравнение двух LocalDate: до и после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"Сегодня — это до 02.03.2017? 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.isBefore(</a:t>
            </a:r>
            <a:r>
              <a:rPr>
                <a:solidFill>
                  <a:srgbClr val="000000"/>
                </a:solidFill>
              </a:rPr>
              <a:t>custom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создание LocalDateTime с LocalDate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"Текущее время 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.atTime(</a:t>
            </a:r>
            <a:r>
              <a:rPr>
                <a:solidFill>
                  <a:srgbClr val="000000"/>
                </a:solidFill>
              </a:rPr>
              <a:t>LocalTime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now</a:t>
            </a:r>
            <a:r>
              <a:rPr>
                <a:solidFill>
                  <a:srgbClr val="080808"/>
                </a:solidFill>
              </a:rPr>
              <a:t>()));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операции + и - с датами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"9 дней после сегодняшнего дня будет: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.plusDays(</a:t>
            </a:r>
            <a:r>
              <a:rPr>
                <a:solidFill>
                  <a:srgbClr val="1750EB"/>
                </a:solidFill>
              </a:rPr>
              <a:t>9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"20 месяцев после сегодняшнего дня будет: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.plusMonths(</a:t>
            </a:r>
            <a:r>
              <a:rPr>
                <a:solidFill>
                  <a:srgbClr val="1750EB"/>
                </a:solidFill>
              </a:rPr>
              <a:t>20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"9 дней до сегодняшнего дня будет: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.minusDays(</a:t>
            </a:r>
            <a:r>
              <a:rPr>
                <a:solidFill>
                  <a:srgbClr val="1750EB"/>
                </a:solidFill>
              </a:rPr>
              <a:t>9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"20 месяцев до сегодняшнего дня будет: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.minusMonths(</a:t>
            </a:r>
            <a:r>
              <a:rPr>
                <a:solidFill>
                  <a:srgbClr val="1750EB"/>
                </a:solidFill>
              </a:rPr>
              <a:t>20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"Первый день этого месяца 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.with(</a:t>
            </a:r>
            <a:r>
              <a:rPr>
                <a:solidFill>
                  <a:srgbClr val="000000"/>
                </a:solidFill>
              </a:rPr>
              <a:t>TemporalAdjusters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firstDayOfMonth</a:t>
            </a:r>
            <a:r>
              <a:rPr>
                <a:solidFill>
                  <a:srgbClr val="080808"/>
                </a:solidFill>
              </a:rPr>
              <a:t>()));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"Последний день этого года 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.with(</a:t>
            </a:r>
            <a:r>
              <a:rPr>
                <a:solidFill>
                  <a:srgbClr val="000000"/>
                </a:solidFill>
              </a:rPr>
              <a:t>TemporalAdjusters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lastDayOfYear</a:t>
            </a:r>
            <a:r>
              <a:rPr>
                <a:solidFill>
                  <a:srgbClr val="080808"/>
                </a:solidFill>
              </a:rPr>
              <a:t>()));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"Следующая суббота: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.with(</a:t>
            </a:r>
            <a:r>
              <a:rPr>
                <a:solidFill>
                  <a:srgbClr val="000000"/>
                </a:solidFill>
              </a:rPr>
              <a:t>TemporalAdjusters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next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DayOfWeek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SUNDAY</a:t>
            </a:r>
            <a:r>
              <a:rPr>
                <a:solidFill>
                  <a:srgbClr val="080808"/>
                </a:solidFill>
              </a:rPr>
              <a:t>)));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"2ой вторник в месяце: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today</a:t>
            </a:r>
            <a:r>
              <a:rPr>
                <a:solidFill>
                  <a:srgbClr val="080808"/>
                </a:solidFill>
              </a:rPr>
              <a:t>.with(</a:t>
            </a:r>
            <a:r>
              <a:rPr>
                <a:solidFill>
                  <a:srgbClr val="000000"/>
                </a:solidFill>
              </a:rPr>
              <a:t>TemporalAdjusters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dayOfWeekInMonth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DayOfWeek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TUESDAY</a:t>
            </a:r>
            <a:r>
              <a:rPr>
                <a:solidFill>
                  <a:srgbClr val="080808"/>
                </a:solidFill>
              </a:rPr>
              <a:t>)));</a:t>
            </a: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