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484065"/>
            <a:ext cx="11004347" cy="944934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Побитовые операторы</a:t>
            </a:r>
          </a:p>
        </p:txBody>
      </p:sp>
      <p:sp>
        <p:nvSpPr>
          <p:cNvPr id="142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43" name="Rectangle 8"/>
          <p:cNvSpPr txBox="1"/>
          <p:nvPr/>
        </p:nvSpPr>
        <p:spPr>
          <a:xfrm>
            <a:off x="5751193" y="2439989"/>
            <a:ext cx="5575938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&amp;     |     ^     ~     &lt;&lt;     &gt;&gt;     &gt;&gt;&gt;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Побитовые операторы могут быть применены только для целочисленных типов: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int, long, short, char и byte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 Java побитовый оператор работает над битами и выполняет операцию бит за битом</a:t>
            </a:r>
          </a:p>
        </p:txBody>
      </p:sp>
      <p:sp>
        <p:nvSpPr>
          <p:cNvPr id="144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5" name="Rectangle 2"/>
          <p:cNvSpPr/>
          <p:nvPr/>
        </p:nvSpPr>
        <p:spPr>
          <a:xfrm>
            <a:off x="382979" y="1751674"/>
            <a:ext cx="5238821" cy="4939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60</a:t>
            </a:r>
            <a:r>
              <a:rPr>
                <a:solidFill>
                  <a:srgbClr val="080808"/>
                </a:solidFill>
              </a:rPr>
              <a:t>;	 </a:t>
            </a:r>
            <a:r>
              <a:rPr i="1"/>
              <a:t>// 0b11_1100</a:t>
            </a:r>
            <a:endParaRPr i="1"/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13</a:t>
            </a:r>
            <a:r>
              <a:rPr>
                <a:solidFill>
                  <a:srgbClr val="080808"/>
                </a:solidFill>
              </a:rPr>
              <a:t>;	 </a:t>
            </a:r>
            <a:r>
              <a:rPr i="1"/>
              <a:t>// 0b1101</a:t>
            </a:r>
            <a:endParaRPr i="1"/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0b1111_1111_1111_1111_1111_1111_1010_1000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33B3"/>
                </a:solidFill>
              </a:rPr>
              <a:t>int </a:t>
            </a:r>
            <a:r>
              <a:rPr i="0">
                <a:solidFill>
                  <a:srgbClr val="000000"/>
                </a:solidFill>
              </a:rPr>
              <a:t>c </a:t>
            </a:r>
            <a:r>
              <a:rPr i="0">
                <a:solidFill>
                  <a:srgbClr val="080808"/>
                </a:solidFill>
              </a:rPr>
              <a:t>= -</a:t>
            </a:r>
            <a:r>
              <a:rPr i="0">
                <a:solidFill>
                  <a:srgbClr val="1750EB"/>
                </a:solidFill>
              </a:rPr>
              <a:t>88</a:t>
            </a:r>
            <a:r>
              <a:rPr i="0">
                <a:solidFill>
                  <a:srgbClr val="080808"/>
                </a:solidFill>
              </a:rPr>
              <a:t>;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12 = 0b1100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&amp;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&amp;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61 = 0b11_1101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|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|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49 = 0b11_0001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^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^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-61 = 0b1111_1111_1111_1111_1111_1111_1100_0011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"~a = " </a:t>
            </a:r>
            <a:r>
              <a:t>+ (~</a:t>
            </a:r>
            <a:r>
              <a:rPr>
                <a:solidFill>
                  <a:srgbClr val="000000"/>
                </a:solidFill>
              </a:rPr>
              <a:t>a</a:t>
            </a:r>
            <a:r>
              <a:t>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240 = 0b1111_0000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&lt;&lt; 2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&lt;&lt;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15 = 0b1111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&gt;&gt; 2 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&gt;&gt;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 15 = 0b1111 */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&gt;&gt;&gt; 2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&gt;&gt;&gt;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-22 = 0b1111_1111_1111_1111_1111_1111_1110_1010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 &gt;&gt; 2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c </a:t>
            </a:r>
            <a:r>
              <a:rPr>
                <a:solidFill>
                  <a:srgbClr val="080808"/>
                </a:solidFill>
              </a:rPr>
              <a:t>&gt;&gt;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// </a:t>
            </a:r>
            <a:r>
              <a:t>1073741802 = 0b0011_1111_1111_1111_1111_1111_1110_1010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 &gt;&gt;&gt; 2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c </a:t>
            </a:r>
            <a:r>
              <a:rPr>
                <a:solidFill>
                  <a:srgbClr val="080808"/>
                </a:solidFill>
              </a:rPr>
              <a:t>&gt;&gt;&gt;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Логические операторы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49" name="Rectangle 8"/>
          <p:cNvSpPr txBox="1"/>
          <p:nvPr/>
        </p:nvSpPr>
        <p:spPr>
          <a:xfrm>
            <a:off x="5751193" y="2439989"/>
            <a:ext cx="5575938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Используется для объединения условий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&amp;&amp;     ||     !   </a:t>
            </a:r>
          </a:p>
        </p:txBody>
      </p:sp>
      <p:sp>
        <p:nvSpPr>
          <p:cNvPr id="150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1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boolean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t>true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boolean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t>false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false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&amp;&amp;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&amp;&amp;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true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||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||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 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true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"!(a &amp;&amp; b) = " </a:t>
            </a:r>
            <a:r>
              <a:rPr>
                <a:solidFill>
                  <a:srgbClr val="080808"/>
                </a:solidFill>
              </a:rPr>
              <a:t>+ !(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&amp;&amp;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x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15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//false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</a:p>
          <a:p>
            <a:pPr lvl="4" indent="914400"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x </a:t>
            </a:r>
            <a:r>
              <a:t>&gt; </a:t>
            </a:r>
            <a:r>
              <a:rPr>
                <a:solidFill>
                  <a:srgbClr val="1750EB"/>
                </a:solidFill>
              </a:rPr>
              <a:t>15 </a:t>
            </a:r>
            <a:r>
              <a:t>&amp;&amp; </a:t>
            </a:r>
            <a:r>
              <a:rPr>
                <a:solidFill>
                  <a:srgbClr val="000000"/>
                </a:solidFill>
              </a:rPr>
              <a:t>x </a:t>
            </a:r>
            <a:r>
              <a:t>&lt; </a:t>
            </a:r>
            <a:r>
              <a:rPr>
                <a:solidFill>
                  <a:srgbClr val="1750EB"/>
                </a:solidFill>
              </a:rPr>
              <a:t>50 </a:t>
            </a:r>
            <a:r>
              <a:t>|| </a:t>
            </a:r>
            <a:r>
              <a:rPr>
                <a:solidFill>
                  <a:srgbClr val="000000"/>
                </a:solidFill>
              </a:rPr>
              <a:t>x </a:t>
            </a:r>
            <a:r>
              <a:t>% </a:t>
            </a:r>
            <a:r>
              <a:rPr>
                <a:solidFill>
                  <a:srgbClr val="1750EB"/>
                </a:solidFill>
              </a:rPr>
              <a:t>2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Операторы присваивания</a:t>
            </a:r>
          </a:p>
        </p:txBody>
      </p:sp>
      <p:sp>
        <p:nvSpPr>
          <p:cNvPr id="154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55" name="Rectangle 8"/>
          <p:cNvSpPr txBox="1"/>
          <p:nvPr/>
        </p:nvSpPr>
        <p:spPr>
          <a:xfrm>
            <a:off x="5751193" y="2439989"/>
            <a:ext cx="5575938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Используется для объединения условий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=     +=     -=     *=     /=     %=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&lt;&lt;=     &gt;&gt;=     &amp;=     ^=     |=</a:t>
            </a:r>
          </a:p>
        </p:txBody>
      </p:sp>
      <p:sp>
        <p:nvSpPr>
          <p:cNvPr id="156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7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a = </a:t>
            </a:r>
            <a:r>
              <a:rPr>
                <a:solidFill>
                  <a:srgbClr val="1750EB"/>
                </a:solidFill>
              </a:rPr>
              <a:t>5</a:t>
            </a:r>
            <a:r>
              <a:t>, </a:t>
            </a:r>
            <a:r>
              <a:rPr>
                <a:solidFill>
                  <a:srgbClr val="000000"/>
                </a:solidFill>
              </a:rPr>
              <a:t>b </a:t>
            </a:r>
            <a: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t>, c = </a:t>
            </a:r>
            <a:r>
              <a:rPr>
                <a:solidFill>
                  <a:srgbClr val="1750EB"/>
                </a:solidFill>
              </a:rPr>
              <a:t>0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= a + </a:t>
            </a:r>
            <a:r>
              <a:rPr>
                <a:solidFill>
                  <a:srgbClr val="000000"/>
                </a:solidFill>
              </a:rPr>
              <a:t>b</a:t>
            </a:r>
            <a:r>
              <a:t>; </a:t>
            </a:r>
            <a:r>
              <a:rPr i="1">
                <a:solidFill>
                  <a:srgbClr val="8C8C8C"/>
                </a:solidFill>
              </a:rPr>
              <a:t>// 15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+= a; </a:t>
            </a:r>
            <a:r>
              <a:rPr i="1">
                <a:solidFill>
                  <a:srgbClr val="8C8C8C"/>
                </a:solidFill>
              </a:rPr>
              <a:t>// 20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-= a; </a:t>
            </a:r>
            <a:r>
              <a:rPr i="1">
                <a:solidFill>
                  <a:srgbClr val="8C8C8C"/>
                </a:solidFill>
              </a:rPr>
              <a:t>// 15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*= a; </a:t>
            </a:r>
            <a:r>
              <a:rPr i="1">
                <a:solidFill>
                  <a:srgbClr val="8C8C8C"/>
                </a:solidFill>
              </a:rPr>
              <a:t>// 75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 =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 c = </a:t>
            </a:r>
            <a:r>
              <a:rPr>
                <a:solidFill>
                  <a:srgbClr val="1750EB"/>
                </a:solidFill>
              </a:rPr>
              <a:t>15</a:t>
            </a:r>
            <a:r>
              <a:t>; c /= a; </a:t>
            </a:r>
            <a:r>
              <a:rPr i="1">
                <a:solidFill>
                  <a:srgbClr val="8C8C8C"/>
                </a:solidFill>
              </a:rPr>
              <a:t>// 1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 =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 c = </a:t>
            </a:r>
            <a:r>
              <a:rPr>
                <a:solidFill>
                  <a:srgbClr val="1750EB"/>
                </a:solidFill>
              </a:rPr>
              <a:t>15</a:t>
            </a:r>
            <a:r>
              <a:t>; c %= a; </a:t>
            </a:r>
            <a:r>
              <a:rPr i="1">
                <a:solidFill>
                  <a:srgbClr val="8C8C8C"/>
                </a:solidFill>
              </a:rPr>
              <a:t>// 5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&lt;&lt;= </a:t>
            </a:r>
            <a:r>
              <a:rPr>
                <a:solidFill>
                  <a:srgbClr val="1750EB"/>
                </a:solidFill>
              </a:rPr>
              <a:t>2 </a:t>
            </a:r>
            <a:r>
              <a:t>; </a:t>
            </a:r>
            <a:r>
              <a:rPr i="1">
                <a:solidFill>
                  <a:srgbClr val="8C8C8C"/>
                </a:solidFill>
              </a:rPr>
              <a:t>// 20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&gt;&gt;= </a:t>
            </a:r>
            <a:r>
              <a:rPr>
                <a:solidFill>
                  <a:srgbClr val="1750EB"/>
                </a:solidFill>
              </a:rPr>
              <a:t>2 </a:t>
            </a:r>
            <a:r>
              <a:t>; </a:t>
            </a:r>
            <a:r>
              <a:rPr i="1">
                <a:solidFill>
                  <a:srgbClr val="8C8C8C"/>
                </a:solidFill>
              </a:rPr>
              <a:t>// 5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&gt;&gt;= </a:t>
            </a:r>
            <a:r>
              <a:rPr>
                <a:solidFill>
                  <a:srgbClr val="1750EB"/>
                </a:solidFill>
              </a:rPr>
              <a:t>2 </a:t>
            </a:r>
            <a:r>
              <a:t>; </a:t>
            </a:r>
            <a:r>
              <a:rPr i="1">
                <a:solidFill>
                  <a:srgbClr val="8C8C8C"/>
                </a:solidFill>
              </a:rPr>
              <a:t>// 1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&amp;= a ; </a:t>
            </a:r>
            <a:r>
              <a:rPr i="1">
                <a:solidFill>
                  <a:srgbClr val="8C8C8C"/>
                </a:solidFill>
              </a:rPr>
              <a:t>// 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^= a ; </a:t>
            </a:r>
            <a:r>
              <a:rPr i="1">
                <a:solidFill>
                  <a:srgbClr val="8C8C8C"/>
                </a:solidFill>
              </a:rPr>
              <a:t>// 10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|= a ; </a:t>
            </a:r>
            <a:r>
              <a:rPr i="1">
                <a:solidFill>
                  <a:srgbClr val="8C8C8C"/>
                </a:solidFill>
              </a:rPr>
              <a:t>// 10</a:t>
            </a:r>
            <a:endParaRPr i="1">
              <a:solidFill>
                <a:srgbClr val="8C8C8C"/>
              </a:solidFill>
            </a:endParaRPr>
          </a:p>
          <a:p>
            <a:pPr lvl="4" indent="914400"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Прочие операторы</a:t>
            </a:r>
          </a:p>
        </p:txBody>
      </p:sp>
      <p:sp>
        <p:nvSpPr>
          <p:cNvPr id="160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61" name="Rectangle 8"/>
          <p:cNvSpPr txBox="1"/>
          <p:nvPr/>
        </p:nvSpPr>
        <p:spPr>
          <a:xfrm>
            <a:off x="5751193" y="2451644"/>
            <a:ext cx="5575938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Есть несколько других операторов, поддерживаемых языком Java: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Тернарный оператор или условный оператор (?:)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Оператор instanceof</a:t>
            </a:r>
          </a:p>
        </p:txBody>
      </p:sp>
      <p:sp>
        <p:nvSpPr>
          <p:cNvPr id="162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3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t>, b;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 = (</a:t>
            </a:r>
            <a:r>
              <a:rPr>
                <a:solidFill>
                  <a:srgbClr val="000000"/>
                </a:solidFill>
              </a:rPr>
              <a:t>a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1</a:t>
            </a:r>
            <a:r>
              <a:t>) ? </a:t>
            </a:r>
            <a:r>
              <a:rPr>
                <a:solidFill>
                  <a:srgbClr val="1750EB"/>
                </a:solidFill>
              </a:rPr>
              <a:t>22 </a:t>
            </a:r>
            <a:r>
              <a:t>: </a:t>
            </a:r>
            <a:r>
              <a:rPr>
                <a:solidFill>
                  <a:srgbClr val="1750EB"/>
                </a:solidFill>
              </a:rPr>
              <a:t>33</a:t>
            </a:r>
            <a:r>
              <a:t>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 </a:t>
            </a:r>
            <a:r>
              <a:t>"Значение b: " </a:t>
            </a:r>
            <a:r>
              <a:rPr>
                <a:solidFill>
                  <a:srgbClr val="080808"/>
                </a:solidFill>
              </a:rPr>
              <a:t>+  b ); </a:t>
            </a:r>
            <a:r>
              <a:rPr i="1">
                <a:solidFill>
                  <a:srgbClr val="8C8C8C"/>
                </a:solidFill>
              </a:rPr>
              <a:t>// 33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 = (</a:t>
            </a:r>
            <a:r>
              <a:rPr>
                <a:solidFill>
                  <a:srgbClr val="000000"/>
                </a:solidFill>
              </a:rPr>
              <a:t>a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10</a:t>
            </a:r>
            <a:r>
              <a:t>) ? </a:t>
            </a:r>
            <a:r>
              <a:rPr>
                <a:solidFill>
                  <a:srgbClr val="1750EB"/>
                </a:solidFill>
              </a:rPr>
              <a:t>55 </a:t>
            </a:r>
            <a:r>
              <a:t>: </a:t>
            </a:r>
            <a:r>
              <a:rPr>
                <a:solidFill>
                  <a:srgbClr val="1750EB"/>
                </a:solidFill>
              </a:rPr>
              <a:t>811</a:t>
            </a:r>
            <a:r>
              <a:t>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 </a:t>
            </a:r>
            <a:r>
              <a:t>"Значение b: " </a:t>
            </a:r>
            <a:r>
              <a:rPr>
                <a:solidFill>
                  <a:srgbClr val="080808"/>
                </a:solidFill>
              </a:rPr>
              <a:t>+ b ); </a:t>
            </a:r>
            <a:r>
              <a:rPr i="1">
                <a:solidFill>
                  <a:srgbClr val="8C8C8C"/>
                </a:solidFill>
              </a:rPr>
              <a:t>// 55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String 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"George"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name </a:t>
            </a:r>
            <a:r>
              <a:t>instanceof 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 i="1">
                <a:solidFill>
                  <a:srgbClr val="8C8C8C"/>
                </a:solidFill>
              </a:rPr>
              <a:t>// 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name </a:t>
            </a:r>
            <a:r>
              <a:t>instanceof 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rPr>
                <a:solidFill>
                  <a:srgbClr val="000000"/>
                </a:solidFill>
              </a:rPr>
              <a:t>Vehicle </a:t>
            </a:r>
            <a:r>
              <a:rPr>
                <a:solidFill>
                  <a:srgbClr val="080808"/>
                </a:solidFill>
              </a:rPr>
              <a:t>{</a:t>
            </a:r>
            <a:r>
              <a:rPr i="1"/>
              <a:t>/* ... */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033B3"/>
                </a:solidFill>
              </a:rPr>
              <a:t>extends </a:t>
            </a:r>
            <a:r>
              <a:rPr>
                <a:solidFill>
                  <a:srgbClr val="000000"/>
                </a:solidFill>
              </a:rPr>
              <a:t>Vehicle </a:t>
            </a:r>
            <a:r>
              <a:rPr>
                <a:solidFill>
                  <a:srgbClr val="080808"/>
                </a:solidFill>
              </a:rPr>
              <a:t>{</a:t>
            </a:r>
            <a:r>
              <a:rPr i="1"/>
              <a:t>/* ... */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Vehicle 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Car();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a </a:t>
            </a:r>
            <a:r>
              <a:t>instanceof </a:t>
            </a:r>
            <a:r>
              <a:rPr>
                <a:solidFill>
                  <a:srgbClr val="000000"/>
                </a:solidFill>
              </a:rPr>
              <a:t>Car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a </a:t>
            </a:r>
            <a:r>
              <a:t>instanceof </a:t>
            </a:r>
            <a:r>
              <a:rPr>
                <a:solidFill>
                  <a:srgbClr val="000000"/>
                </a:solidFill>
              </a:rPr>
              <a:t>Vehicle</a:t>
            </a:r>
            <a:r>
              <a:rPr>
                <a:solidFill>
                  <a:srgbClr val="080808"/>
                </a:solidFill>
              </a:rPr>
              <a:t>);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a </a:t>
            </a:r>
            <a:r>
              <a:t>instanceof </a:t>
            </a:r>
            <a:r>
              <a:rPr>
                <a:solidFill>
                  <a:srgbClr val="000000"/>
                </a:solidFill>
              </a:rPr>
              <a:t>Object</a:t>
            </a:r>
            <a:r>
              <a:rPr>
                <a:solidFill>
                  <a:srgbClr val="080808"/>
                </a:solidFill>
              </a:rPr>
              <a:t>); 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i="1">
              <a:solidFill>
                <a:srgbClr val="8C8C8C"/>
              </a:solidFill>
            </a:endParaRPr>
          </a:p>
          <a:p>
            <a:pPr lvl="4" indent="914400"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Приоритет операторов</a:t>
            </a:r>
          </a:p>
        </p:txBody>
      </p:sp>
      <p:sp>
        <p:nvSpPr>
          <p:cNvPr id="166" name="Rectangle 5"/>
          <p:cNvSpPr txBox="1"/>
          <p:nvPr/>
        </p:nvSpPr>
        <p:spPr>
          <a:xfrm>
            <a:off x="512444" y="381000"/>
            <a:ext cx="1039586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67" name="Rectangle 8"/>
          <p:cNvSpPr txBox="1"/>
          <p:nvPr/>
        </p:nvSpPr>
        <p:spPr>
          <a:xfrm>
            <a:off x="512443" y="2098675"/>
            <a:ext cx="10986136" cy="467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Приоритет операторов определяет группирование терминов в выражении. Это влияет как вычисляется выражение.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 одинаковом приоритете операторов будут выполняться слева направо.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()     []     .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++     --     !     ~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*     /     %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+     -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&gt;&gt;     &gt;&gt;&gt;     &lt;&lt;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&gt;     &gt;=     &lt;     &lt;=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==     !=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&amp;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^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|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&amp;&amp;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||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?: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=     +=     -=     *=     /=     %=     &gt;&gt;=     &lt;&lt;=     &amp;=     ^=     |=</a:t>
            </a:r>
          </a:p>
          <a:p>
            <a:pPr marL="213894" indent="-213894">
              <a:buSzPct val="100000"/>
              <a:buAutoNum type="arabicPeriod" startAt="1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,</a:t>
            </a:r>
          </a:p>
        </p:txBody>
      </p:sp>
      <p:sp>
        <p:nvSpPr>
          <p:cNvPr id="16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39586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Типы данных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Переменные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Нумерические литералы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Виды операторов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Приоритет операторов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Типы данных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1039586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274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Типы данных в языке </a:t>
            </a:r>
            <a:r>
              <a:t>Java </a:t>
            </a:r>
            <a:r>
              <a:t>делятся на</a:t>
            </a:r>
            <a:r>
              <a:t>: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Примитивные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Ссылочные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 свою очередь примитивных типы можно разделить на: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Целочисленные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Дробные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Символьные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Логические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остальные типы - ссылочные. 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Примитивные типы данных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512444" y="381000"/>
            <a:ext cx="1039586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0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graphicFrame>
        <p:nvGraphicFramePr>
          <p:cNvPr id="110" name="Table"/>
          <p:cNvGraphicFramePr/>
          <p:nvPr/>
        </p:nvGraphicFramePr>
        <p:xfrm>
          <a:off x="345077" y="2052169"/>
          <a:ext cx="10408569" cy="45491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63214"/>
                <a:gridCol w="1766359"/>
                <a:gridCol w="1901124"/>
                <a:gridCol w="1975267"/>
                <a:gridCol w="3111687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Тип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Размер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Мин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Макс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По умолчанию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byte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 байт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-128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short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 байта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-2</a:t>
                      </a:r>
                      <a:r>
                        <a:rPr baseline="30875"/>
                        <a:t>15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2</a:t>
                      </a:r>
                      <a:r>
                        <a:rPr baseline="30875"/>
                        <a:t>15</a:t>
                      </a:r>
                      <a:r>
                        <a:t> -1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 байта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-2</a:t>
                      </a:r>
                      <a:r>
                        <a:rPr baseline="30875"/>
                        <a:t>31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2</a:t>
                      </a:r>
                      <a:r>
                        <a:rPr baseline="30875"/>
                        <a:t>31</a:t>
                      </a:r>
                      <a:r>
                        <a:t> -1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long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 байт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-2</a:t>
                      </a:r>
                      <a:r>
                        <a:rPr baseline="30875"/>
                        <a:t>63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2</a:t>
                      </a:r>
                      <a:r>
                        <a:rPr baseline="30875"/>
                        <a:t>63</a:t>
                      </a:r>
                      <a:r>
                        <a:t> -1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float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 байта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1.4*10</a:t>
                      </a:r>
                      <a:r>
                        <a:rPr baseline="30875"/>
                        <a:t>-45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1.4*10</a:t>
                      </a:r>
                      <a:r>
                        <a:rPr baseline="30875"/>
                        <a:t>38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double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 байт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4.9*10</a:t>
                      </a:r>
                      <a:r>
                        <a:rPr baseline="30875"/>
                        <a:t>-324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  <a:r>
                        <a:t>1.8*10</a:t>
                      </a:r>
                      <a:r>
                        <a:rPr baseline="30875"/>
                        <a:t>308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char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 байта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‘\u0000’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‘\uffff’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‘\u0000’</a:t>
                      </a:r>
                    </a:p>
                  </a:txBody>
                  <a:tcPr marL="0" marR="0" marT="0" marB="0" anchor="t" anchorCtr="0" horzOverflow="overflow"/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b="1" sz="3200">
                          <a:latin typeface="Arimo"/>
                          <a:ea typeface="Arimo"/>
                          <a:cs typeface="Arimo"/>
                          <a:sym typeface="Arimo"/>
                        </a:rPr>
                        <a:t>boolean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 бит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/>
                      </a:pPr>
                      <a:r>
                        <a:rPr sz="3200">
                          <a:solidFill>
                            <a:srgbClr val="53535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FALSE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Переменные</a:t>
            </a:r>
          </a:p>
        </p:txBody>
      </p:sp>
      <p:sp>
        <p:nvSpPr>
          <p:cNvPr id="113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14" name="Rectangle 8"/>
          <p:cNvSpPr txBox="1"/>
          <p:nvPr/>
        </p:nvSpPr>
        <p:spPr>
          <a:xfrm>
            <a:off x="5751193" y="2439989"/>
            <a:ext cx="5575938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Переменная – это именованная ячейка памяти, содержимое которой может изменяться.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 объявлении переменной сначала указывается тип переменной, а затем идентификатор задаваемой переменной.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Имя переменной не должно: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начинаться на цифру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содержать знаков пунктуации и пробелов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быть одним из ключевых слов языка Java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Необходимо объявить все переменные, прежде чем их использовать</a:t>
            </a:r>
          </a:p>
        </p:txBody>
      </p:sp>
      <p:sp>
        <p:nvSpPr>
          <p:cNvPr id="1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6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Объявление переменной типа int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</a:t>
            </a:r>
            <a:r>
              <a:t>// Инициализация значения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age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18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Объявление и инициализация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apples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31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Объявление нескольких переменных одного типа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double 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Объявление и инициализация нескольких переменных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byte </a:t>
            </a:r>
            <a:r>
              <a:rPr>
                <a:solidFill>
                  <a:srgbClr val="000000"/>
                </a:solidFill>
              </a:rPr>
              <a:t>d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!!! Переменная должна быть обязательно объявлена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</a:t>
            </a:r>
            <a:r>
              <a:rPr>
                <a:solidFill>
                  <a:srgbClr val="1750EB"/>
                </a:solidFill>
              </a:rPr>
              <a:t>44</a:t>
            </a:r>
            <a:r>
              <a:t>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Нумерические литералы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5751193" y="2439989"/>
            <a:ext cx="5575938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удобства можно использовать литералы в разных системах исчисления: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Двоичная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Восьмеричная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Десятичная (мы пользуемся ей)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Шестнадцатеричная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Так же в значениях переменных можно использовать нижнее подчеркивание для улучшения чтения</a:t>
            </a:r>
          </a:p>
        </p:txBody>
      </p:sp>
      <p:sp>
        <p:nvSpPr>
          <p:cNvPr id="121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2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десятичная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value1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29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двоичная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value2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0b11101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восьмеричная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value3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035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шестнадцатеричная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value4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0x1D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десятичная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record1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79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двоичная система</a:t>
            </a: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record2 </a:t>
            </a:r>
            <a:r>
              <a:rPr>
                <a:solidFill>
                  <a:srgbClr val="080808"/>
                </a:solidFill>
              </a:rPr>
              <a:t>= </a:t>
            </a:r>
            <a:r>
              <a:t>0b1001111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восьмеричная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record3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0117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шестнадцатеричная система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record4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0x4f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t>100000000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t>100_000_000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long </a:t>
            </a:r>
            <a:r>
              <a:rPr>
                <a:solidFill>
                  <a:srgbClr val="000000"/>
                </a:solidFill>
              </a:rPr>
              <a:t>c </a:t>
            </a:r>
            <a:r>
              <a:rPr>
                <a:solidFill>
                  <a:srgbClr val="080808"/>
                </a:solidFill>
              </a:rPr>
              <a:t>= </a:t>
            </a:r>
            <a:r>
              <a:t>4_351_234_674_634L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Операторы</a:t>
            </a:r>
          </a:p>
        </p:txBody>
      </p:sp>
      <p:sp>
        <p:nvSpPr>
          <p:cNvPr id="125" name="Rectangle 5"/>
          <p:cNvSpPr txBox="1"/>
          <p:nvPr/>
        </p:nvSpPr>
        <p:spPr>
          <a:xfrm>
            <a:off x="512444" y="381000"/>
            <a:ext cx="1039586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26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операторы Java можно разделить на следующие группы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Арифметические операторы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Операторы сравнения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Побитовые операторы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Логические операторы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Операторы присваивания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Прочие операторы</a:t>
            </a:r>
          </a:p>
        </p:txBody>
      </p:sp>
      <p:sp>
        <p:nvSpPr>
          <p:cNvPr id="12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 defTabSz="868680">
              <a:defRPr b="1" sz="304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Арифметические операторы</a:t>
            </a:r>
          </a:p>
        </p:txBody>
      </p:sp>
      <p:sp>
        <p:nvSpPr>
          <p:cNvPr id="130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31" name="Rectangle 8"/>
          <p:cNvSpPr txBox="1"/>
          <p:nvPr/>
        </p:nvSpPr>
        <p:spPr>
          <a:xfrm>
            <a:off x="5751193" y="2439989"/>
            <a:ext cx="5575938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Используются в математических выражениях: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+     -     *     /     %     ++     --</a:t>
            </a:r>
          </a:p>
        </p:txBody>
      </p:sp>
      <p:sp>
        <p:nvSpPr>
          <p:cNvPr id="132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3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a = </a:t>
            </a:r>
            <a:r>
              <a:rPr>
                <a:solidFill>
                  <a:srgbClr val="1750EB"/>
                </a:solidFill>
              </a:rPr>
              <a:t>5</a:t>
            </a:r>
            <a:r>
              <a:t>, b = </a:t>
            </a:r>
            <a:r>
              <a:rPr>
                <a:solidFill>
                  <a:srgbClr val="1750EB"/>
                </a:solidFill>
              </a:rPr>
              <a:t>40</a:t>
            </a:r>
            <a:r>
              <a:t>, </a:t>
            </a:r>
            <a:r>
              <a:rPr>
                <a:solidFill>
                  <a:srgbClr val="000000"/>
                </a:solidFill>
              </a:rPr>
              <a:t>c </a:t>
            </a:r>
            <a:r>
              <a:t>= </a:t>
            </a:r>
            <a:r>
              <a:rPr>
                <a:solidFill>
                  <a:srgbClr val="1750EB"/>
                </a:solidFill>
              </a:rPr>
              <a:t>57</a:t>
            </a:r>
            <a:r>
              <a:t>, d = </a:t>
            </a:r>
            <a:r>
              <a:rPr>
                <a:solidFill>
                  <a:srgbClr val="1750EB"/>
                </a:solidFill>
              </a:rPr>
              <a:t>70</a:t>
            </a:r>
            <a:r>
              <a:t>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45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+ b = " </a:t>
            </a:r>
            <a:r>
              <a:t>+ (a + b));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-35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- b = " </a:t>
            </a:r>
            <a:r>
              <a:t>+ (a - b));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200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"a * b = " </a:t>
            </a:r>
            <a:r>
              <a:t>+ (a * b));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8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"b / a = " </a:t>
            </a:r>
            <a:r>
              <a:t>+ (b / a));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"b % a = " </a:t>
            </a:r>
            <a:r>
              <a:t>+ (b % a));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2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 % a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c </a:t>
            </a:r>
            <a:r>
              <a:rPr>
                <a:solidFill>
                  <a:srgbClr val="080808"/>
                </a:solidFill>
              </a:rPr>
              <a:t>% a));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5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"a++   = " </a:t>
            </a:r>
            <a:r>
              <a:rPr>
                <a:solidFill>
                  <a:srgbClr val="080808"/>
                </a:solidFill>
              </a:rPr>
              <a:t>+ (a++));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40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"b--   = " </a:t>
            </a:r>
            <a:r>
              <a:rPr>
                <a:solidFill>
                  <a:srgbClr val="080808"/>
                </a:solidFill>
              </a:rPr>
              <a:t>+ (b--));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70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"d++   = " </a:t>
            </a:r>
            <a:r>
              <a:rPr>
                <a:solidFill>
                  <a:srgbClr val="080808"/>
                </a:solidFill>
              </a:rPr>
              <a:t>+ (d++));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72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"++d   = " </a:t>
            </a:r>
            <a:r>
              <a:rPr>
                <a:solidFill>
                  <a:srgbClr val="080808"/>
                </a:solidFill>
              </a:rPr>
              <a:t>+ (++d));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Операторы сравнения</a:t>
            </a:r>
          </a:p>
        </p:txBody>
      </p:sp>
      <p:sp>
        <p:nvSpPr>
          <p:cNvPr id="136" name="Rectangle 5"/>
          <p:cNvSpPr txBox="1"/>
          <p:nvPr/>
        </p:nvSpPr>
        <p:spPr>
          <a:xfrm>
            <a:off x="517747" y="365125"/>
            <a:ext cx="998332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Типы данных. Переменные. Операторы</a:t>
            </a:r>
          </a:p>
        </p:txBody>
      </p:sp>
      <p:sp>
        <p:nvSpPr>
          <p:cNvPr id="137" name="Rectangle 8"/>
          <p:cNvSpPr txBox="1"/>
          <p:nvPr/>
        </p:nvSpPr>
        <p:spPr>
          <a:xfrm>
            <a:off x="5751193" y="2439989"/>
            <a:ext cx="5575938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==     !=     &gt;     &lt;     &gt;=     &lt;=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Результатом оператора сравнения будет boolean значение</a:t>
            </a:r>
          </a:p>
        </p:txBody>
      </p:sp>
      <p:sp>
        <p:nvSpPr>
          <p:cNvPr id="138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9" name="Rectangle 2"/>
          <p:cNvSpPr/>
          <p:nvPr/>
        </p:nvSpPr>
        <p:spPr>
          <a:xfrm>
            <a:off x="607511" y="1751674"/>
            <a:ext cx="4906018" cy="4472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34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71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false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==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true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!= b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!=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false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&gt; b 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true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 &lt; b 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&lt;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));  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true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"b &gt;= a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&gt;= 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false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"b &lt;= a = 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&lt;= 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