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www.jetbrains.com/idea/download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jpe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jdk.java.net/" TargetMode="External"/><Relationship Id="rId5" Type="http://schemas.openxmlformats.org/officeDocument/2006/relationships/hyperlink" Target="https://jdk.java.net/archive" TargetMode="External"/><Relationship Id="rId6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063476"/>
            <a:ext cx="9144001" cy="1365523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 (Java, Intellij IDEA). Запуск первой программы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466723" y="1438274"/>
            <a:ext cx="7687889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Установка Java</a:t>
            </a:r>
          </a:p>
        </p:txBody>
      </p:sp>
      <p:sp>
        <p:nvSpPr>
          <p:cNvPr id="141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42" name="Rectangle 8"/>
          <p:cNvSpPr txBox="1"/>
          <p:nvPr/>
        </p:nvSpPr>
        <p:spPr>
          <a:xfrm>
            <a:off x="512443" y="2098675"/>
            <a:ext cx="10986136" cy="298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Зайти в “Мой компьютер”  -&gt;  “Свойства”  -&gt;  “Дополнительно”  -&gt;  “Переменные среды”</a:t>
            </a: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Добавить переменную “</a:t>
            </a:r>
            <a:r>
              <a:rPr b="1"/>
              <a:t>JAVA_HOME</a:t>
            </a:r>
            <a:r>
              <a:t>=</a:t>
            </a:r>
            <a:r>
              <a:rPr i="1"/>
              <a:t>путь-к-установленной-JDK” </a:t>
            </a:r>
            <a:br>
              <a:rPr i="1"/>
            </a:br>
            <a:r>
              <a:rPr i="1"/>
              <a:t>Пример:  </a:t>
            </a:r>
            <a:r>
              <a:rPr b="1"/>
              <a:t>C:\java\jdk-18.0.1.1</a:t>
            </a:r>
            <a:endParaRPr b="1" i="1"/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Отредактировать </a:t>
            </a:r>
            <a:r>
              <a:rPr b="1"/>
              <a:t>PATH, </a:t>
            </a:r>
            <a:r>
              <a:t>добавив в конец строки “;%JAVA_HOME%\bin”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Пример для </a:t>
            </a:r>
            <a:r>
              <a:rPr b="1"/>
              <a:t>cmd.exe</a:t>
            </a:r>
            <a:r>
              <a:t>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4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4" name="Rectangle 2"/>
          <p:cNvSpPr/>
          <p:nvPr/>
        </p:nvSpPr>
        <p:spPr>
          <a:xfrm>
            <a:off x="455114" y="3908957"/>
            <a:ext cx="5773763" cy="8516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Box 3"/>
          <p:cNvSpPr txBox="1"/>
          <p:nvPr/>
        </p:nvSpPr>
        <p:spPr>
          <a:xfrm>
            <a:off x="678633" y="4187445"/>
            <a:ext cx="5326725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&gt; set PATH=%PATH%;C:\java\jdk-18.0.1.1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66723" y="1438274"/>
            <a:ext cx="890692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Жизненный цикл Java программы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512444" y="381000"/>
            <a:ext cx="1102741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4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0" name="Rectangle 2"/>
          <p:cNvSpPr/>
          <p:nvPr/>
        </p:nvSpPr>
        <p:spPr>
          <a:xfrm>
            <a:off x="457199" y="2542292"/>
            <a:ext cx="10883901" cy="19394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extBox 3"/>
          <p:cNvSpPr txBox="1"/>
          <p:nvPr/>
        </p:nvSpPr>
        <p:spPr>
          <a:xfrm>
            <a:off x="680719" y="2820779"/>
            <a:ext cx="7376656" cy="159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Main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"Hello world"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2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Файл с исходным кодом, текстовый формат с расширением *.java</a:t>
            </a:r>
          </a:p>
        </p:txBody>
      </p:sp>
      <p:sp>
        <p:nvSpPr>
          <p:cNvPr id="153" name="Rectangle 8"/>
          <p:cNvSpPr txBox="1"/>
          <p:nvPr/>
        </p:nvSpPr>
        <p:spPr>
          <a:xfrm>
            <a:off x="406082" y="4800182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Компилятор (javac):</a:t>
            </a:r>
          </a:p>
        </p:txBody>
      </p:sp>
      <p:sp>
        <p:nvSpPr>
          <p:cNvPr id="154" name="Rectangle 2"/>
          <p:cNvSpPr/>
          <p:nvPr/>
        </p:nvSpPr>
        <p:spPr>
          <a:xfrm>
            <a:off x="457199" y="5153557"/>
            <a:ext cx="5773763" cy="8516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extBox 3"/>
          <p:cNvSpPr txBox="1"/>
          <p:nvPr/>
        </p:nvSpPr>
        <p:spPr>
          <a:xfrm>
            <a:off x="680719" y="5432045"/>
            <a:ext cx="532672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&gt; javac Main.java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466723" y="1438274"/>
            <a:ext cx="890692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Жизненный цикл Java программы</a:t>
            </a:r>
          </a:p>
        </p:txBody>
      </p:sp>
      <p:sp>
        <p:nvSpPr>
          <p:cNvPr id="158" name="Rectangle 5"/>
          <p:cNvSpPr txBox="1"/>
          <p:nvPr/>
        </p:nvSpPr>
        <p:spPr>
          <a:xfrm>
            <a:off x="512444" y="381000"/>
            <a:ext cx="1102741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5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0" name="Rectangle 2"/>
          <p:cNvSpPr/>
          <p:nvPr/>
        </p:nvSpPr>
        <p:spPr>
          <a:xfrm>
            <a:off x="419099" y="3888492"/>
            <a:ext cx="10301377" cy="19394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extBox 3"/>
          <p:cNvSpPr txBox="1"/>
          <p:nvPr/>
        </p:nvSpPr>
        <p:spPr>
          <a:xfrm>
            <a:off x="617219" y="4113977"/>
            <a:ext cx="7376656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&gt;  java Main</a:t>
            </a:r>
          </a:p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&gt;  Hello world</a:t>
            </a:r>
          </a:p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&gt;  </a:t>
            </a:r>
            <a:r>
              <a:rPr>
                <a:solidFill>
                  <a:schemeClr val="accent5">
                    <a:satOff val="-3547"/>
                    <a:lumOff val="-10352"/>
                  </a:schemeClr>
                </a:solidFill>
              </a:rPr>
              <a:t>Process finished with exit code 0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Байт-код Java</a:t>
            </a:r>
            <a:r>
              <a:t> - набор инструкций исполняемых JVM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Main.class</a:t>
            </a:r>
            <a:r>
              <a:t> - результат работы компилятора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Интерпретатор Java (JVM)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466723" y="1438274"/>
            <a:ext cx="7687889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Среды разработки (IDE)</a:t>
            </a:r>
          </a:p>
        </p:txBody>
      </p:sp>
      <p:sp>
        <p:nvSpPr>
          <p:cNvPr id="165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66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NetBeans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Eclipse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IntelliJ IDEA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 умолчанию на всех машинах в классе стоит </a:t>
            </a:r>
            <a:r>
              <a:rPr b="1"/>
              <a:t>IntelliJ IDEA</a:t>
            </a:r>
            <a:endParaRPr b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Скачать ее можно по ссылке: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https://www.jetbrains.com/idea/download/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Есть 2 версии: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community - бесплатная версия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ultimate - платная с пробным периодом в 30 дней</a:t>
            </a:r>
          </a:p>
        </p:txBody>
      </p:sp>
      <p:sp>
        <p:nvSpPr>
          <p:cNvPr id="16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68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3868" y="1037127"/>
            <a:ext cx="1442058" cy="1442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.jpeg" descr="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09427" y="1674205"/>
            <a:ext cx="1442058" cy="1442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99300" y="3528271"/>
            <a:ext cx="2351829" cy="2351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Язык Java. История развития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Типы Java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JVM - виртуальная машина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Виды Java: JDK, JRE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Установка Java и сопутствующих программ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Жизненный цикл Java программ. Первая программа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IDE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7747" y="365125"/>
            <a:ext cx="1087780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751193" y="2439989"/>
            <a:ext cx="5575938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объектно-ориентированный язык программирования, разработанный компанией Sun Microsystems</a:t>
            </a:r>
          </a:p>
        </p:txBody>
      </p:sp>
      <p:sp>
        <p:nvSpPr>
          <p:cNvPr id="10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06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075" y="1833395"/>
            <a:ext cx="4865075" cy="2989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Платформы Java</a:t>
            </a:r>
          </a:p>
        </p:txBody>
      </p:sp>
      <p:sp>
        <p:nvSpPr>
          <p:cNvPr id="109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10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SE - Java Platform, Standard Edition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EE - Java Platform, Enterprise Edition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ME - Java Platform, Micro Edition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FX</a:t>
            </a:r>
          </a:p>
        </p:txBody>
      </p:sp>
      <p:sp>
        <p:nvSpPr>
          <p:cNvPr id="1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Java Virtual Machine</a:t>
            </a:r>
          </a:p>
        </p:txBody>
      </p:sp>
      <p:sp>
        <p:nvSpPr>
          <p:cNvPr id="114" name="Rectangle 5"/>
          <p:cNvSpPr txBox="1"/>
          <p:nvPr/>
        </p:nvSpPr>
        <p:spPr>
          <a:xfrm>
            <a:off x="517747" y="365125"/>
            <a:ext cx="1087780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15" name="Rectangle 8"/>
          <p:cNvSpPr txBox="1"/>
          <p:nvPr/>
        </p:nvSpPr>
        <p:spPr>
          <a:xfrm>
            <a:off x="5751193" y="2439989"/>
            <a:ext cx="557593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ключевой компонент платформы Java</a:t>
            </a:r>
          </a:p>
        </p:txBody>
      </p:sp>
      <p:sp>
        <p:nvSpPr>
          <p:cNvPr id="116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1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775" y="1905000"/>
            <a:ext cx="4865075" cy="3891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JDK - Java Development Kit</a:t>
            </a:r>
          </a:p>
        </p:txBody>
      </p:sp>
      <p:sp>
        <p:nvSpPr>
          <p:cNvPr id="120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21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indent="228600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Development kit (JDK) - бесплатно распространяемый комплект разработчика приложений на языке Java, включающий в себя компилятор Java (javac), стандартные библиотеки классов Java, примеры, документацию, различные утилиты и исполнительную систему Java (JRE)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466723" y="1438274"/>
            <a:ext cx="7687889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JRE - Java Runtime Environment</a:t>
            </a:r>
          </a:p>
        </p:txBody>
      </p:sp>
      <p:sp>
        <p:nvSpPr>
          <p:cNvPr id="125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26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Runtime Environment (JRE) - минимальная реализация виртуальной машины, необходимая для исполнения Java-приложений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Состоит из виртуальной машины - Java Virtual Machine (JVM) и библиотеки Java-классов</a:t>
            </a:r>
          </a:p>
        </p:txBody>
      </p:sp>
      <p:sp>
        <p:nvSpPr>
          <p:cNvPr id="12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466723" y="1438274"/>
            <a:ext cx="7687889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Установка Java</a:t>
            </a:r>
          </a:p>
        </p:txBody>
      </p:sp>
      <p:sp>
        <p:nvSpPr>
          <p:cNvPr id="130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31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откройте командную строку или терминал</a:t>
            </a:r>
            <a:br/>
            <a:r>
              <a:t>в Windows:  Пуск  -&gt;  Выполнить  -&gt;  “cmd.exe”</a:t>
            </a: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Ввести команду  “java -version”</a:t>
            </a: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Смотреть что получилось !!!</a:t>
            </a:r>
          </a:p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Попробуйте ввести команду “javaс -version”</a:t>
            </a:r>
          </a:p>
        </p:txBody>
      </p:sp>
      <p:sp>
        <p:nvSpPr>
          <p:cNvPr id="13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466723" y="1438274"/>
            <a:ext cx="7687889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Установка Java</a:t>
            </a:r>
          </a:p>
        </p:txBody>
      </p:sp>
      <p:sp>
        <p:nvSpPr>
          <p:cNvPr id="135" name="Rectangle 5"/>
          <p:cNvSpPr txBox="1"/>
          <p:nvPr/>
        </p:nvSpPr>
        <p:spPr>
          <a:xfrm>
            <a:off x="512444" y="381000"/>
            <a:ext cx="1080792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Вводное. Установка окружения. Запуск программы</a:t>
            </a:r>
          </a:p>
        </p:txBody>
      </p:sp>
      <p:sp>
        <p:nvSpPr>
          <p:cNvPr id="136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60000"/>
              <a:buBlip>
                <a:blip r:embed="rId3"/>
              </a:buBlip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Заходим на сайт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https://jdk.java.net/</a:t>
            </a:r>
            <a:endParaRPr i="1" u="sng">
              <a:solidFill>
                <a:schemeClr val="accent1">
                  <a:lumOff val="20196"/>
                </a:schemeClr>
              </a:solidFill>
            </a:endParaRPr>
          </a:p>
          <a:p>
            <a:pPr marL="160421" indent="-160421">
              <a:buSzPct val="60000"/>
              <a:buBlip>
                <a:blip r:embed="rId3"/>
              </a:buBlip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Выбираем JDK </a:t>
            </a:r>
            <a:br/>
            <a:r>
              <a:t>(желательно LTS* версию - 11, 17, 21)</a:t>
            </a:r>
          </a:p>
          <a:p>
            <a:pPr marL="160421" indent="-160421">
              <a:buSzPct val="60000"/>
              <a:buBlip>
                <a:blip r:embed="rId3"/>
              </a:buBlip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Скачиваем ZIP архив совместимый с вашей системой</a:t>
            </a:r>
          </a:p>
          <a:p>
            <a:pPr marL="160421" indent="-160421">
              <a:buSzPct val="60000"/>
              <a:buBlip>
                <a:blip r:embed="rId3"/>
              </a:buBlip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Распаковываем </a:t>
            </a: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Пример: </a:t>
            </a:r>
            <a:r>
              <a:rPr b="1"/>
              <a:t>C:\java\jdk-18.0.1.1</a:t>
            </a: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Предыдущие версии Java можно найти по ссылке:</a:t>
            </a: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https://jdk.java.net/archive</a:t>
            </a: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LTS* (Long-term support) - Долгосрочная поддержка ПО</a:t>
            </a:r>
          </a:p>
        </p:txBody>
      </p:sp>
      <p:sp>
        <p:nvSpPr>
          <p:cNvPr id="13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38" name="Screenshot 2022-07-13 at 13.27.28.png" descr="Screenshot 2022-07-13 at 13.27.2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63228" y="1013851"/>
            <a:ext cx="4844022" cy="4437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