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>
            <a:spLocks noGrp="1"/>
          </p:cNvSpPr>
          <p:nvPr>
            <p:ph type="subTitle" sz="quarter" idx="1"/>
          </p:nvPr>
        </p:nvSpPr>
        <p:spPr>
          <a:xfrm>
            <a:off x="451659" y="2907924"/>
            <a:ext cx="10929993" cy="521075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sz="28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rPr dirty="0" err="1"/>
              <a:t>Пример</a:t>
            </a:r>
            <a:r>
              <a:rPr dirty="0"/>
              <a:t> №1</a:t>
            </a:r>
          </a:p>
        </p:txBody>
      </p:sp>
      <p:sp>
        <p:nvSpPr>
          <p:cNvPr id="156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57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Чему равны X и Y при исполнении данного кода</a:t>
            </a:r>
          </a:p>
        </p:txBody>
      </p:sp>
      <p:sp>
        <p:nvSpPr>
          <p:cNvPr id="15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59" name="Rectangle 2"/>
          <p:cNvSpPr/>
          <p:nvPr/>
        </p:nvSpPr>
        <p:spPr>
          <a:xfrm>
            <a:off x="563560" y="2764475"/>
            <a:ext cx="10310978" cy="310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TextBox 3"/>
          <p:cNvSpPr txBox="1"/>
          <p:nvPr/>
        </p:nvSpPr>
        <p:spPr>
          <a:xfrm>
            <a:off x="799780" y="2949932"/>
            <a:ext cx="6381455" cy="189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int </a:t>
            </a:r>
            <a:r>
              <a:rPr dirty="0"/>
              <a:t>x = </a:t>
            </a:r>
            <a:r>
              <a:rPr dirty="0">
                <a:solidFill>
                  <a:srgbClr val="1750EB"/>
                </a:solidFill>
              </a:rPr>
              <a:t>5</a:t>
            </a:r>
            <a:r>
              <a:rPr dirty="0"/>
              <a:t>, y = </a:t>
            </a:r>
            <a:r>
              <a:rPr dirty="0">
                <a:solidFill>
                  <a:srgbClr val="1750EB"/>
                </a:solidFill>
              </a:rPr>
              <a:t>7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if </a:t>
            </a:r>
            <a:r>
              <a:rPr dirty="0"/>
              <a:t>(x == </a:t>
            </a:r>
            <a:r>
              <a:rPr dirty="0">
                <a:solidFill>
                  <a:srgbClr val="1750EB"/>
                </a:solidFill>
              </a:rPr>
              <a:t>5</a:t>
            </a:r>
            <a:r>
              <a:rPr dirty="0"/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y = </a:t>
            </a:r>
            <a:r>
              <a:rPr dirty="0">
                <a:solidFill>
                  <a:srgbClr val="1750EB"/>
                </a:solidFill>
              </a:rPr>
              <a:t>9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} </a:t>
            </a:r>
            <a:r>
              <a:rPr dirty="0"/>
              <a:t>else if </a:t>
            </a:r>
            <a:r>
              <a:rPr dirty="0">
                <a:solidFill>
                  <a:srgbClr val="080808"/>
                </a:solidFill>
              </a:rPr>
              <a:t>(y == </a:t>
            </a:r>
            <a:r>
              <a:rPr lang="en-US" dirty="0">
                <a:solidFill>
                  <a:srgbClr val="1750EB"/>
                </a:solidFill>
              </a:rPr>
              <a:t>7</a:t>
            </a:r>
            <a:r>
              <a:rPr dirty="0"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x = </a:t>
            </a:r>
            <a:r>
              <a:rPr dirty="0">
                <a:solidFill>
                  <a:srgbClr val="1750EB"/>
                </a:solidFill>
              </a:rPr>
              <a:t>3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000000"/>
                </a:solidFill>
              </a:rPr>
              <a:t>System</a:t>
            </a:r>
            <a:r>
              <a:rPr dirty="0" err="1"/>
              <a:t>.</a:t>
            </a:r>
            <a:r>
              <a:rPr i="1" dirty="0" err="1">
                <a:solidFill>
                  <a:srgbClr val="872094"/>
                </a:solidFill>
              </a:rPr>
              <a:t>out</a:t>
            </a:r>
            <a:r>
              <a:rPr dirty="0" err="1"/>
              <a:t>.println</a:t>
            </a:r>
            <a:r>
              <a:rPr dirty="0"/>
              <a:t>(x); </a:t>
            </a:r>
            <a:r>
              <a:rPr i="1" dirty="0">
                <a:solidFill>
                  <a:srgbClr val="8C8C8C"/>
                </a:solidFill>
              </a:rPr>
              <a:t>// ???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000000"/>
                </a:solidFill>
              </a:rPr>
              <a:t>System</a:t>
            </a:r>
            <a:r>
              <a:rPr dirty="0" err="1"/>
              <a:t>.</a:t>
            </a:r>
            <a:r>
              <a:rPr i="1" dirty="0" err="1">
                <a:solidFill>
                  <a:srgbClr val="872094"/>
                </a:solidFill>
              </a:rPr>
              <a:t>out</a:t>
            </a:r>
            <a:r>
              <a:rPr dirty="0" err="1"/>
              <a:t>.println</a:t>
            </a:r>
            <a:r>
              <a:rPr dirty="0"/>
              <a:t>(y); </a:t>
            </a:r>
            <a:r>
              <a:rPr i="1" dirty="0">
                <a:solidFill>
                  <a:srgbClr val="8C8C8C"/>
                </a:solidFill>
              </a:rPr>
              <a:t>// ???</a:t>
            </a:r>
          </a:p>
        </p:txBody>
      </p:sp>
      <p:pic>
        <p:nvPicPr>
          <p:cNvPr id="161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732" y="1393989"/>
            <a:ext cx="728335" cy="7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Пример №2</a:t>
            </a:r>
          </a:p>
        </p:txBody>
      </p:sp>
      <p:sp>
        <p:nvSpPr>
          <p:cNvPr id="164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65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Чему равны X и Y при исполнении данного кода</a:t>
            </a:r>
          </a:p>
        </p:txBody>
      </p:sp>
      <p:sp>
        <p:nvSpPr>
          <p:cNvPr id="16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67" name="Rectangle 2"/>
          <p:cNvSpPr/>
          <p:nvPr/>
        </p:nvSpPr>
        <p:spPr>
          <a:xfrm>
            <a:off x="563560" y="2764475"/>
            <a:ext cx="10310978" cy="310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TextBox 3"/>
          <p:cNvSpPr txBox="1"/>
          <p:nvPr/>
        </p:nvSpPr>
        <p:spPr>
          <a:xfrm>
            <a:off x="799780" y="2949932"/>
            <a:ext cx="6381455" cy="209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int </a:t>
            </a:r>
            <a:r>
              <a:rPr dirty="0"/>
              <a:t>x = </a:t>
            </a:r>
            <a:r>
              <a:rPr dirty="0">
                <a:solidFill>
                  <a:srgbClr val="1750EB"/>
                </a:solidFill>
              </a:rPr>
              <a:t>5</a:t>
            </a:r>
            <a:r>
              <a:rPr dirty="0"/>
              <a:t>, y = </a:t>
            </a:r>
            <a:r>
              <a:rPr dirty="0">
                <a:solidFill>
                  <a:srgbClr val="1750EB"/>
                </a:solidFill>
              </a:rPr>
              <a:t>7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if </a:t>
            </a:r>
            <a:r>
              <a:rPr dirty="0"/>
              <a:t>(x == </a:t>
            </a:r>
            <a:r>
              <a:rPr dirty="0">
                <a:solidFill>
                  <a:srgbClr val="1750EB"/>
                </a:solidFill>
              </a:rPr>
              <a:t>5</a:t>
            </a:r>
            <a:r>
              <a:rPr dirty="0"/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y = </a:t>
            </a:r>
            <a:r>
              <a:rPr dirty="0">
                <a:solidFill>
                  <a:srgbClr val="1750EB"/>
                </a:solidFill>
              </a:rPr>
              <a:t>9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if </a:t>
            </a:r>
            <a:r>
              <a:rPr dirty="0"/>
              <a:t>(y == </a:t>
            </a:r>
            <a:r>
              <a:rPr lang="en-US" dirty="0">
                <a:solidFill>
                  <a:srgbClr val="1750EB"/>
                </a:solidFill>
              </a:rPr>
              <a:t>7</a:t>
            </a:r>
            <a:r>
              <a:rPr dirty="0"/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x = </a:t>
            </a:r>
            <a:r>
              <a:rPr dirty="0">
                <a:solidFill>
                  <a:srgbClr val="1750EB"/>
                </a:solidFill>
              </a:rPr>
              <a:t>3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000000"/>
                </a:solidFill>
              </a:rPr>
              <a:t>System</a:t>
            </a:r>
            <a:r>
              <a:rPr dirty="0" err="1"/>
              <a:t>.</a:t>
            </a:r>
            <a:r>
              <a:rPr i="1" dirty="0" err="1">
                <a:solidFill>
                  <a:srgbClr val="872094"/>
                </a:solidFill>
              </a:rPr>
              <a:t>out</a:t>
            </a:r>
            <a:r>
              <a:rPr dirty="0" err="1"/>
              <a:t>.println</a:t>
            </a:r>
            <a:r>
              <a:rPr dirty="0"/>
              <a:t>(x); </a:t>
            </a:r>
            <a:r>
              <a:rPr i="1" dirty="0">
                <a:solidFill>
                  <a:srgbClr val="8C8C8C"/>
                </a:solidFill>
              </a:rPr>
              <a:t>// ???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000000"/>
                </a:solidFill>
              </a:rPr>
              <a:t>System</a:t>
            </a:r>
            <a:r>
              <a:rPr dirty="0" err="1"/>
              <a:t>.</a:t>
            </a:r>
            <a:r>
              <a:rPr i="1" dirty="0" err="1">
                <a:solidFill>
                  <a:srgbClr val="872094"/>
                </a:solidFill>
              </a:rPr>
              <a:t>out</a:t>
            </a:r>
            <a:r>
              <a:rPr dirty="0" err="1"/>
              <a:t>.println</a:t>
            </a:r>
            <a:r>
              <a:rPr dirty="0"/>
              <a:t>(y); </a:t>
            </a:r>
            <a:r>
              <a:rPr i="1" dirty="0">
                <a:solidFill>
                  <a:srgbClr val="8C8C8C"/>
                </a:solidFill>
              </a:rPr>
              <a:t>// ???</a:t>
            </a:r>
          </a:p>
        </p:txBody>
      </p:sp>
      <p:pic>
        <p:nvPicPr>
          <p:cNvPr id="16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732" y="1393989"/>
            <a:ext cx="728335" cy="7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Тернарный оператор</a:t>
            </a:r>
          </a:p>
        </p:txBody>
      </p:sp>
      <p:sp>
        <p:nvSpPr>
          <p:cNvPr id="172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73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Вместо оператора if-else часто используется тернарный оператор</a:t>
            </a:r>
          </a:p>
        </p:txBody>
      </p:sp>
      <p:sp>
        <p:nvSpPr>
          <p:cNvPr id="17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75" name="Rectangle 2"/>
          <p:cNvSpPr/>
          <p:nvPr/>
        </p:nvSpPr>
        <p:spPr>
          <a:xfrm>
            <a:off x="563560" y="2764475"/>
            <a:ext cx="10310978" cy="665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TextBox 3"/>
          <p:cNvSpPr txBox="1"/>
          <p:nvPr/>
        </p:nvSpPr>
        <p:spPr>
          <a:xfrm>
            <a:off x="799780" y="2949932"/>
            <a:ext cx="6381455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выражение1 ? выражение2 : выражение3</a:t>
            </a:r>
          </a:p>
        </p:txBody>
      </p:sp>
      <p:sp>
        <p:nvSpPr>
          <p:cNvPr id="177" name="Rectangle 8"/>
          <p:cNvSpPr txBox="1"/>
          <p:nvPr/>
        </p:nvSpPr>
        <p:spPr>
          <a:xfrm>
            <a:off x="512443" y="3763089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Выражение1 обозначает любое выражение, вычисление которого дает логическое значение типа boolean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Если выражение1 равно true, то вычисляется выражение2, в другом случае - выражение3</a:t>
            </a:r>
          </a:p>
        </p:txBody>
      </p:sp>
      <p:sp>
        <p:nvSpPr>
          <p:cNvPr id="178" name="Rectangle 2"/>
          <p:cNvSpPr/>
          <p:nvPr/>
        </p:nvSpPr>
        <p:spPr>
          <a:xfrm>
            <a:off x="563560" y="4911488"/>
            <a:ext cx="10310978" cy="1071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TextBox 3"/>
          <p:cNvSpPr txBox="1"/>
          <p:nvPr/>
        </p:nvSpPr>
        <p:spPr>
          <a:xfrm>
            <a:off x="799780" y="5096946"/>
            <a:ext cx="638145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x </a:t>
            </a:r>
            <a:r>
              <a:rPr dirty="0"/>
              <a:t>= </a:t>
            </a:r>
            <a:r>
              <a:rPr dirty="0">
                <a:solidFill>
                  <a:srgbClr val="000000"/>
                </a:solidFill>
              </a:rPr>
              <a:t>n </a:t>
            </a:r>
            <a:r>
              <a:rPr dirty="0"/>
              <a:t>&gt;= </a:t>
            </a:r>
            <a:r>
              <a:rPr dirty="0">
                <a:solidFill>
                  <a:srgbClr val="1750EB"/>
                </a:solidFill>
              </a:rPr>
              <a:t>0 </a:t>
            </a:r>
            <a:r>
              <a:rPr dirty="0"/>
              <a:t>? </a:t>
            </a:r>
            <a:r>
              <a:rPr dirty="0">
                <a:solidFill>
                  <a:srgbClr val="000000"/>
                </a:solidFill>
              </a:rPr>
              <a:t>n </a:t>
            </a:r>
            <a:r>
              <a:rPr dirty="0"/>
              <a:t>: -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</a:t>
            </a:r>
            <a:r>
              <a:rPr dirty="0">
                <a:solidFill>
                  <a:srgbClr val="000000"/>
                </a:solidFill>
              </a:rPr>
              <a:t>n </a:t>
            </a:r>
            <a:r>
              <a:rPr dirty="0"/>
              <a:t>% </a:t>
            </a:r>
            <a:r>
              <a:rPr dirty="0">
                <a:solidFill>
                  <a:srgbClr val="1750EB"/>
                </a:solidFill>
              </a:rPr>
              <a:t>2 </a:t>
            </a:r>
            <a:r>
              <a:rPr dirty="0"/>
              <a:t>== </a:t>
            </a:r>
            <a:r>
              <a:rPr dirty="0">
                <a:solidFill>
                  <a:srgbClr val="1750EB"/>
                </a:solidFill>
              </a:rPr>
              <a:t>0 </a:t>
            </a:r>
            <a:r>
              <a:rPr dirty="0"/>
              <a:t>? </a:t>
            </a:r>
            <a:r>
              <a:rPr dirty="0">
                <a:solidFill>
                  <a:srgbClr val="000000"/>
                </a:solidFill>
              </a:rPr>
              <a:t>n </a:t>
            </a:r>
            <a:r>
              <a:rPr dirty="0"/>
              <a:t>/ </a:t>
            </a:r>
            <a:r>
              <a:rPr dirty="0">
                <a:solidFill>
                  <a:srgbClr val="1750EB"/>
                </a:solidFill>
              </a:rPr>
              <a:t>2 </a:t>
            </a:r>
            <a:r>
              <a:rPr dirty="0"/>
              <a:t>: 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dirty="0"/>
              <a:t>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Оператор switch</a:t>
            </a:r>
          </a:p>
        </p:txBody>
      </p:sp>
      <p:sp>
        <p:nvSpPr>
          <p:cNvPr id="182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83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В скобках switch должно стоять выражение, результат которого далее будет сравниваться. После case ставится значение, и если результат выражения совпал с этим значением, выполняются операторы после двоеточия и до break. Если ни одно из предложенных значений не совпало с результатом выражения, выполняются операторы после default</a:t>
            </a:r>
          </a:p>
        </p:txBody>
      </p:sp>
      <p:sp>
        <p:nvSpPr>
          <p:cNvPr id="18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85" name="Rectangle 2"/>
          <p:cNvSpPr/>
          <p:nvPr/>
        </p:nvSpPr>
        <p:spPr>
          <a:xfrm>
            <a:off x="365023" y="3175950"/>
            <a:ext cx="10310977" cy="336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TextBox 3"/>
          <p:cNvSpPr txBox="1"/>
          <p:nvPr/>
        </p:nvSpPr>
        <p:spPr>
          <a:xfrm>
            <a:off x="601242" y="3387157"/>
            <a:ext cx="6381455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//выражение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switch </a:t>
            </a:r>
            <a:r>
              <a:rPr>
                <a:solidFill>
                  <a:srgbClr val="080808"/>
                </a:solidFill>
              </a:rPr>
              <a:t>(x) 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rPr i="0">
                <a:solidFill>
                  <a:srgbClr val="0033B3"/>
                </a:solidFill>
              </a:rPr>
              <a:t>case </a:t>
            </a:r>
            <a:r>
              <a:rPr i="0">
                <a:solidFill>
                  <a:srgbClr val="1750EB"/>
                </a:solidFill>
              </a:rPr>
              <a:t>1</a:t>
            </a:r>
            <a:r>
              <a:rPr i="0">
                <a:solidFill>
                  <a:srgbClr val="080808"/>
                </a:solidFill>
              </a:rPr>
              <a:t>: </a:t>
            </a:r>
            <a:r>
              <a:t>//значение 1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// операторы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        </a:t>
            </a:r>
            <a:r>
              <a:rPr>
                <a:solidFill>
                  <a:srgbClr val="080808"/>
                </a:solidFill>
              </a:rPr>
              <a:t>x = x * </a:t>
            </a:r>
            <a:r>
              <a:rPr>
                <a:solidFill>
                  <a:srgbClr val="1750EB"/>
                </a:solidFill>
              </a:rPr>
              <a:t>5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.println();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rPr i="0">
                <a:solidFill>
                  <a:srgbClr val="0033B3"/>
                </a:solidFill>
              </a:rPr>
              <a:t>case </a:t>
            </a:r>
            <a:r>
              <a:rPr i="0">
                <a:solidFill>
                  <a:srgbClr val="1750EB"/>
                </a:solidFill>
              </a:rPr>
              <a:t>2</a:t>
            </a:r>
            <a:r>
              <a:rPr i="0">
                <a:solidFill>
                  <a:srgbClr val="080808"/>
                </a:solidFill>
              </a:rPr>
              <a:t>: </a:t>
            </a:r>
            <a:r>
              <a:t>//значение 2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// операторы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        </a:t>
            </a:r>
            <a:r>
              <a:rPr>
                <a:solidFill>
                  <a:srgbClr val="080808"/>
                </a:solidFill>
              </a:rPr>
              <a:t>x = x * </a:t>
            </a:r>
            <a:r>
              <a:rPr>
                <a:solidFill>
                  <a:srgbClr val="1750EB"/>
                </a:solidFill>
              </a:rPr>
              <a:t>13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.println();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rPr i="0">
                <a:solidFill>
                  <a:srgbClr val="0033B3"/>
                </a:solidFill>
              </a:rPr>
              <a:t>default</a:t>
            </a:r>
            <a:r>
              <a:rPr i="0">
                <a:solidFill>
                  <a:srgbClr val="080808"/>
                </a:solidFill>
              </a:rPr>
              <a:t>: </a:t>
            </a:r>
            <a:r>
              <a:t>//значение по умолчанию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// операторы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Оператор switch-case</a:t>
            </a:r>
          </a:p>
        </p:txBody>
      </p:sp>
      <p:sp>
        <p:nvSpPr>
          <p:cNvPr id="189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90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Пример использования оператора для поиска дня недели</a:t>
            </a:r>
          </a:p>
        </p:txBody>
      </p:sp>
      <p:sp>
        <p:nvSpPr>
          <p:cNvPr id="19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92" name="Rectangle 2"/>
          <p:cNvSpPr/>
          <p:nvPr/>
        </p:nvSpPr>
        <p:spPr>
          <a:xfrm>
            <a:off x="365023" y="2542292"/>
            <a:ext cx="10310977" cy="41545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TextBox 3"/>
          <p:cNvSpPr txBox="1"/>
          <p:nvPr/>
        </p:nvSpPr>
        <p:spPr>
          <a:xfrm>
            <a:off x="601242" y="2753498"/>
            <a:ext cx="8360257" cy="395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switch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case </a:t>
            </a:r>
            <a:r>
              <a:rPr>
                <a:solidFill>
                  <a:srgbClr val="1750EB"/>
                </a:solidFill>
              </a:rPr>
              <a:t>1</a:t>
            </a:r>
            <a:r>
              <a:rPr>
                <a:solidFill>
                  <a:srgbClr val="080808"/>
                </a:solidFill>
              </a:rPr>
              <a:t>: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"Понедельник"</a:t>
            </a:r>
            <a:r>
              <a:rPr>
                <a:solidFill>
                  <a:srgbClr val="080808"/>
                </a:solidFill>
              </a:rPr>
              <a:t>); </a:t>
            </a:r>
            <a:r>
              <a:rPr>
                <a:solidFill>
                  <a:srgbClr val="0033B3"/>
                </a:solidFill>
              </a:rPr>
              <a:t>break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case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“Вторник"</a:t>
            </a:r>
            <a:r>
              <a:t>); </a:t>
            </a:r>
            <a:r>
              <a:rPr>
                <a:solidFill>
                  <a:srgbClr val="0033B3"/>
                </a:solidFill>
              </a:rPr>
              <a:t>break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case 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“Среда"</a:t>
            </a:r>
            <a:r>
              <a:t>); </a:t>
            </a:r>
            <a:r>
              <a:rPr>
                <a:solidFill>
                  <a:srgbClr val="0033B3"/>
                </a:solidFill>
              </a:rPr>
              <a:t>break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case </a:t>
            </a:r>
            <a:r>
              <a:rPr>
                <a:solidFill>
                  <a:srgbClr val="1750EB"/>
                </a:solidFill>
              </a:rPr>
              <a:t>4</a:t>
            </a:r>
            <a:r>
              <a:rPr>
                <a:solidFill>
                  <a:srgbClr val="080808"/>
                </a:solidFill>
              </a:rP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“Четверг"</a:t>
            </a:r>
            <a:r>
              <a:t>); </a:t>
            </a:r>
            <a:r>
              <a:rPr>
                <a:solidFill>
                  <a:srgbClr val="0033B3"/>
                </a:solidFill>
              </a:rPr>
              <a:t>break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case </a:t>
            </a:r>
            <a:r>
              <a:rPr>
                <a:solidFill>
                  <a:srgbClr val="1750EB"/>
                </a:solidFill>
              </a:rPr>
              <a:t>5</a:t>
            </a:r>
            <a:r>
              <a:rPr>
                <a:solidFill>
                  <a:srgbClr val="080808"/>
                </a:solidFill>
              </a:rP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“Пятница"</a:t>
            </a:r>
            <a:r>
              <a:t>); </a:t>
            </a:r>
            <a:r>
              <a:rPr>
                <a:solidFill>
                  <a:srgbClr val="0033B3"/>
                </a:solidFill>
              </a:rPr>
              <a:t>break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case </a:t>
            </a:r>
            <a:r>
              <a:rPr>
                <a:solidFill>
                  <a:srgbClr val="1750EB"/>
                </a:solidFill>
              </a:rPr>
              <a:t>6</a:t>
            </a:r>
            <a:r>
              <a:rPr>
                <a:solidFill>
                  <a:srgbClr val="080808"/>
                </a:solidFill>
              </a:rP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“Суббота"</a:t>
            </a:r>
            <a:r>
              <a:t>); </a:t>
            </a:r>
            <a:r>
              <a:rPr>
                <a:solidFill>
                  <a:srgbClr val="0033B3"/>
                </a:solidFill>
              </a:rPr>
              <a:t>break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case </a:t>
            </a:r>
            <a:r>
              <a:rPr>
                <a:solidFill>
                  <a:srgbClr val="1750EB"/>
                </a:solidFill>
              </a:rPr>
              <a:t>7</a:t>
            </a:r>
            <a:r>
              <a:rPr>
                <a:solidFill>
                  <a:srgbClr val="080808"/>
                </a:solidFill>
              </a:rPr>
              <a:t>: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“Воскресенье"</a:t>
            </a:r>
            <a:r>
              <a:rPr>
                <a:solidFill>
                  <a:srgbClr val="080808"/>
                </a:solidFill>
              </a:rPr>
              <a:t>); </a:t>
            </a:r>
            <a:r>
              <a:rPr>
                <a:solidFill>
                  <a:srgbClr val="0033B3"/>
                </a:solidFill>
              </a:rPr>
              <a:t>break</a:t>
            </a:r>
            <a:r>
              <a:t>;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rPr i="0">
                <a:solidFill>
                  <a:srgbClr val="0033B3"/>
                </a:solidFill>
              </a:rPr>
              <a:t>default</a:t>
            </a:r>
            <a:r>
              <a:rPr i="0">
                <a:solidFill>
                  <a:srgbClr val="080808"/>
                </a:solidFill>
              </a:rPr>
              <a:t>: </a:t>
            </a:r>
            <a:r>
              <a:t>//значение по умолчанию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"Дня с таким номером не существует!"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Оператор switch-case</a:t>
            </a:r>
          </a:p>
        </p:txBody>
      </p:sp>
      <p:sp>
        <p:nvSpPr>
          <p:cNvPr id="196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97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Пример использования оператора для поиска дня недели в Java 17</a:t>
            </a:r>
          </a:p>
        </p:txBody>
      </p:sp>
      <p:sp>
        <p:nvSpPr>
          <p:cNvPr id="19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99" name="Rectangle 2"/>
          <p:cNvSpPr/>
          <p:nvPr/>
        </p:nvSpPr>
        <p:spPr>
          <a:xfrm>
            <a:off x="365023" y="2542292"/>
            <a:ext cx="10310977" cy="25458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TextBox 3"/>
          <p:cNvSpPr txBox="1"/>
          <p:nvPr/>
        </p:nvSpPr>
        <p:spPr>
          <a:xfrm>
            <a:off x="601242" y="2753498"/>
            <a:ext cx="8360257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switch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1750EB"/>
                </a:solidFill>
              </a:rPr>
              <a:t>1 </a:t>
            </a:r>
            <a:r>
              <a:rPr>
                <a:solidFill>
                  <a:srgbClr val="080808"/>
                </a:solidFill>
              </a:rPr>
              <a:t>-&gt;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"Понедельник"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1750EB"/>
                </a:solidFill>
              </a:rPr>
              <a:t>2 </a:t>
            </a:r>
            <a:r>
              <a:t>-&gt;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"Вторник"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1750EB"/>
                </a:solidFill>
              </a:rPr>
              <a:t>3 </a:t>
            </a:r>
            <a:r>
              <a:t>-&gt;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"Среда"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1750EB"/>
                </a:solidFill>
              </a:rPr>
              <a:t>4 </a:t>
            </a:r>
            <a:r>
              <a:t>-&gt;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"Четверг"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1750EB"/>
                </a:solidFill>
              </a:rPr>
              <a:t>5 </a:t>
            </a:r>
            <a:r>
              <a:t>-&gt;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"Пятница"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1750EB"/>
                </a:solidFill>
              </a:rPr>
              <a:t>6 </a:t>
            </a:r>
            <a:r>
              <a:t>-&gt;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"Суббота"</a:t>
            </a:r>
            <a:r>
              <a:t>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1750EB"/>
                </a:solidFill>
              </a:rPr>
              <a:t>7 </a:t>
            </a:r>
            <a:r>
              <a:rPr>
                <a:solidFill>
                  <a:srgbClr val="080808"/>
                </a:solidFill>
              </a:rPr>
              <a:t>-&gt;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"Воскресенье"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default </a:t>
            </a:r>
            <a:r>
              <a:rPr>
                <a:solidFill>
                  <a:srgbClr val="080808"/>
                </a:solidFill>
              </a:rPr>
              <a:t>-&gt;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"Дня с таким номером не существует!"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Общий вид условных операторов(операторов управления)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Вложенные условные операторы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Конструкция if-else-if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Тернарный оператор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Оператор switch-case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Общий вид условных операторов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Линейные алгоритмы позволяют решать очень ограниченный круг задач. Чаще встречаются ситуации, когда надо выполнить различные действия в зависимости от условия. Для этого служит оператор </a:t>
            </a:r>
            <a:r>
              <a:rPr b="1" i="1"/>
              <a:t>if</a:t>
            </a:r>
            <a:r>
              <a:t>.</a:t>
            </a:r>
          </a:p>
        </p:txBody>
      </p:sp>
      <p:sp>
        <p:nvSpPr>
          <p:cNvPr id="10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06" name="Rectangle 2"/>
          <p:cNvSpPr/>
          <p:nvPr/>
        </p:nvSpPr>
        <p:spPr>
          <a:xfrm>
            <a:off x="563560" y="2901995"/>
            <a:ext cx="10883901" cy="23673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3"/>
          <p:cNvSpPr txBox="1"/>
          <p:nvPr/>
        </p:nvSpPr>
        <p:spPr>
          <a:xfrm>
            <a:off x="799780" y="3087453"/>
            <a:ext cx="6381455" cy="199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//условие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(x % </a:t>
            </a:r>
            <a:r>
              <a:rPr>
                <a:solidFill>
                  <a:srgbClr val="1750EB"/>
                </a:solidFill>
              </a:rPr>
              <a:t>2 </a:t>
            </a:r>
            <a:r>
              <a:t>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) 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при истинном условии - оператор 1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"Число четное!"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при ложном условии - оператор 2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"Число нечетное"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08" name="Rectangle 8"/>
          <p:cNvSpPr txBox="1"/>
          <p:nvPr/>
        </p:nvSpPr>
        <p:spPr>
          <a:xfrm>
            <a:off x="512443" y="5498631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Если условие истинно -  будет выполняться “оператор 1”,  </a:t>
            </a:r>
          </a:p>
          <a:p>
            <a:pPr lvl="1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если условие ложно - будет выполняться “оператор 2”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Сокращенный вариант оператора if</a:t>
            </a:r>
          </a:p>
        </p:txBody>
      </p:sp>
      <p:sp>
        <p:nvSpPr>
          <p:cNvPr id="111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12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Бывают ситуации, когда необходимо выполнить действие, если условие истинно, и не требуется действий, если условие ложно.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Этом случае часть </a:t>
            </a:r>
            <a:r>
              <a:rPr b="1"/>
              <a:t>else {…} </a:t>
            </a:r>
            <a:r>
              <a:t>может отсутствовать и тогда оператор if примет вид:</a:t>
            </a:r>
          </a:p>
        </p:txBody>
      </p:sp>
      <p:sp>
        <p:nvSpPr>
          <p:cNvPr id="11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14" name="Rectangle 2"/>
          <p:cNvSpPr/>
          <p:nvPr/>
        </p:nvSpPr>
        <p:spPr>
          <a:xfrm>
            <a:off x="563560" y="3584335"/>
            <a:ext cx="10883901" cy="14852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3"/>
          <p:cNvSpPr txBox="1"/>
          <p:nvPr/>
        </p:nvSpPr>
        <p:spPr>
          <a:xfrm>
            <a:off x="799780" y="3769793"/>
            <a:ext cx="6381455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//условие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(x % </a:t>
            </a:r>
            <a:r>
              <a:rPr>
                <a:solidFill>
                  <a:srgbClr val="1750EB"/>
                </a:solidFill>
              </a:rPr>
              <a:t>2 </a:t>
            </a:r>
            <a:r>
              <a:t>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) 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при истинном условии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.println(x);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116" name="Rectangle 8"/>
          <p:cNvSpPr txBox="1"/>
          <p:nvPr/>
        </p:nvSpPr>
        <p:spPr>
          <a:xfrm>
            <a:off x="512443" y="5498631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Такой вариант называется </a:t>
            </a:r>
            <a:r>
              <a:rPr i="1"/>
              <a:t>сокращённым оператором if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Условное выражение</a:t>
            </a:r>
          </a:p>
        </p:txBody>
      </p:sp>
      <p:sp>
        <p:nvSpPr>
          <p:cNvPr id="119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20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В качестве условия в операторе if может использоваться любое выражение, имеющее результат логического типа. Это может быть выражение с операторами сравнения или логическими операторами</a:t>
            </a:r>
          </a:p>
        </p:txBody>
      </p:sp>
      <p:sp>
        <p:nvSpPr>
          <p:cNvPr id="12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22" name="Rectangle 2"/>
          <p:cNvSpPr/>
          <p:nvPr/>
        </p:nvSpPr>
        <p:spPr>
          <a:xfrm>
            <a:off x="563560" y="2901995"/>
            <a:ext cx="10883901" cy="2087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TextBox 3"/>
          <p:cNvSpPr txBox="1"/>
          <p:nvPr/>
        </p:nvSpPr>
        <p:spPr>
          <a:xfrm>
            <a:off x="799780" y="3087453"/>
            <a:ext cx="6381455" cy="171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//условие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(a &lt; b) 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при истинном условии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x = b - a;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при ложном условии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x = a - b;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24" name="Rectangle 8"/>
          <p:cNvSpPr txBox="1"/>
          <p:nvPr/>
        </p:nvSpPr>
        <p:spPr>
          <a:xfrm>
            <a:off x="512443" y="5219231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 данном примере вычисляется модуль разности двух чисел </a:t>
            </a:r>
            <a:r>
              <a:rPr b="1" i="1"/>
              <a:t>a</a:t>
            </a:r>
            <a:r>
              <a:t> и </a:t>
            </a:r>
            <a:r>
              <a:rPr b="1" i="1"/>
              <a:t>b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Условное выражение</a:t>
            </a:r>
          </a:p>
        </p:txBody>
      </p:sp>
      <p:sp>
        <p:nvSpPr>
          <p:cNvPr id="127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28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Какое значение будет выведено на экран?</a:t>
            </a:r>
          </a:p>
        </p:txBody>
      </p:sp>
      <p:sp>
        <p:nvSpPr>
          <p:cNvPr id="12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30" name="Rectangle 2"/>
          <p:cNvSpPr/>
          <p:nvPr/>
        </p:nvSpPr>
        <p:spPr>
          <a:xfrm>
            <a:off x="563560" y="2604658"/>
            <a:ext cx="10883901" cy="2087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TextBox 3"/>
          <p:cNvSpPr txBox="1"/>
          <p:nvPr/>
        </p:nvSpPr>
        <p:spPr>
          <a:xfrm>
            <a:off x="799780" y="2790116"/>
            <a:ext cx="6381455" cy="171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boolean </a:t>
            </a:r>
            <a:r>
              <a:rPr>
                <a:solidFill>
                  <a:srgbClr val="080808"/>
                </a:solidFill>
              </a:rPr>
              <a:t>y = </a:t>
            </a:r>
            <a:r>
              <a:t>false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 </a:t>
            </a:r>
            <a:r>
              <a:rPr>
                <a:solidFill>
                  <a:srgbClr val="000000"/>
                </a:solidFill>
              </a:rPr>
              <a:t>x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96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x </a:t>
            </a:r>
            <a:r>
              <a:t>% </a:t>
            </a:r>
            <a:r>
              <a:rPr>
                <a:solidFill>
                  <a:srgbClr val="1750EB"/>
                </a:solidFill>
              </a:rPr>
              <a:t>16 </a:t>
            </a:r>
            <a:r>
              <a:t>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 = </a:t>
            </a:r>
            <a:r>
              <a:rPr>
                <a:solidFill>
                  <a:srgbClr val="0033B3"/>
                </a:solidFill>
              </a:rPr>
              <a:t>true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.println(y);</a:t>
            </a:r>
          </a:p>
        </p:txBody>
      </p:sp>
      <p:pic>
        <p:nvPicPr>
          <p:cNvPr id="13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732" y="1393989"/>
            <a:ext cx="728335" cy="7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Вложенные операторы if</a:t>
            </a:r>
          </a:p>
        </p:txBody>
      </p:sp>
      <p:sp>
        <p:nvSpPr>
          <p:cNvPr id="135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36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В операторе if в качестве оператора, выполняемого по условию, может использоваться другой оператор if.  В таком случае говорят о вложенных условных операторах.</a:t>
            </a:r>
          </a:p>
        </p:txBody>
      </p:sp>
      <p:sp>
        <p:nvSpPr>
          <p:cNvPr id="13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38" name="Rectangle 2"/>
          <p:cNvSpPr/>
          <p:nvPr/>
        </p:nvSpPr>
        <p:spPr>
          <a:xfrm>
            <a:off x="563560" y="2764475"/>
            <a:ext cx="10310978" cy="33071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extBox 3"/>
          <p:cNvSpPr txBox="1"/>
          <p:nvPr/>
        </p:nvSpPr>
        <p:spPr>
          <a:xfrm>
            <a:off x="799780" y="2949932"/>
            <a:ext cx="6381455" cy="293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условие 1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x </a:t>
            </a:r>
            <a:r>
              <a:t>&lt; </a:t>
            </a:r>
            <a:r>
              <a:rPr>
                <a:solidFill>
                  <a:srgbClr val="1750EB"/>
                </a:solidFill>
              </a:rPr>
              <a:t>20</a:t>
            </a:r>
            <a:r>
              <a:t>) 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условие 2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x 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//оператор 1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"больше 10 и меньше 20"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 </a:t>
            </a:r>
            <a:r>
              <a:rPr>
                <a:solidFill>
                  <a:srgbClr val="0033B3"/>
                </a:solidFill>
              </a:rPr>
              <a:t>else </a:t>
            </a:r>
            <a:r>
              <a:t>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//оператор 2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"меньше 11"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//оператор 3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"больше 19"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Вложенные операторы if</a:t>
            </a:r>
          </a:p>
        </p:txBody>
      </p:sp>
      <p:sp>
        <p:nvSpPr>
          <p:cNvPr id="142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43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Пример поиска максимального числа среди переменных a, b и c</a:t>
            </a:r>
          </a:p>
        </p:txBody>
      </p:sp>
      <p:sp>
        <p:nvSpPr>
          <p:cNvPr id="14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45" name="Rectangle 2"/>
          <p:cNvSpPr/>
          <p:nvPr/>
        </p:nvSpPr>
        <p:spPr>
          <a:xfrm>
            <a:off x="563560" y="2764475"/>
            <a:ext cx="10310978" cy="310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TextBox 3"/>
          <p:cNvSpPr txBox="1"/>
          <p:nvPr/>
        </p:nvSpPr>
        <p:spPr>
          <a:xfrm>
            <a:off x="799780" y="2949932"/>
            <a:ext cx="6381455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a </a:t>
            </a:r>
            <a:r>
              <a:t>&gt; </a:t>
            </a:r>
            <a:r>
              <a:rPr>
                <a:solidFill>
                  <a:srgbClr val="000000"/>
                </a:solidFill>
              </a:rPr>
              <a:t>b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a </a:t>
            </a:r>
            <a:r>
              <a:t>&gt; </a:t>
            </a:r>
            <a:r>
              <a:rPr>
                <a:solidFill>
                  <a:srgbClr val="000000"/>
                </a:solidFill>
              </a:rPr>
              <a:t>c</a:t>
            </a:r>
            <a:r>
              <a:t>) 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"максимальное число:"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 </a:t>
            </a:r>
            <a:r>
              <a:rPr>
                <a:solidFill>
                  <a:srgbClr val="0033B3"/>
                </a:solidFill>
              </a:rPr>
              <a:t>else </a:t>
            </a:r>
            <a:r>
              <a:t>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"максимальное число:"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c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b </a:t>
            </a:r>
            <a:r>
              <a:t>&gt; </a:t>
            </a:r>
            <a:r>
              <a:rPr>
                <a:solidFill>
                  <a:srgbClr val="000000"/>
                </a:solidFill>
              </a:rPr>
              <a:t>c</a:t>
            </a:r>
            <a:r>
              <a:t>) 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"максимальное число:"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 </a:t>
            </a:r>
            <a:r>
              <a:rPr>
                <a:solidFill>
                  <a:srgbClr val="0033B3"/>
                </a:solidFill>
              </a:rPr>
              <a:t>else </a:t>
            </a:r>
            <a:r>
              <a:t>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"максимальное число:"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c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10107577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Конструкция if-else-if</a:t>
            </a:r>
          </a:p>
        </p:txBody>
      </p:sp>
      <p:sp>
        <p:nvSpPr>
          <p:cNvPr id="149" name="Rectangle 5"/>
          <p:cNvSpPr txBox="1"/>
          <p:nvPr/>
        </p:nvSpPr>
        <p:spPr>
          <a:xfrm>
            <a:off x="512444" y="381000"/>
            <a:ext cx="814289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Операторы if/switch</a:t>
            </a:r>
          </a:p>
        </p:txBody>
      </p:sp>
      <p:sp>
        <p:nvSpPr>
          <p:cNvPr id="150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Встречаются задачи, в которых следует сделать выбор между более чем двумя возможными вариантами. Тогда применяется конструкция if else if</a:t>
            </a:r>
          </a:p>
        </p:txBody>
      </p:sp>
      <p:sp>
        <p:nvSpPr>
          <p:cNvPr id="15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52" name="Rectangle 2"/>
          <p:cNvSpPr/>
          <p:nvPr/>
        </p:nvSpPr>
        <p:spPr>
          <a:xfrm>
            <a:off x="563560" y="2764475"/>
            <a:ext cx="9913903" cy="3917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TextBox 3"/>
          <p:cNvSpPr txBox="1"/>
          <p:nvPr/>
        </p:nvSpPr>
        <p:spPr>
          <a:xfrm>
            <a:off x="799780" y="2949932"/>
            <a:ext cx="6381455" cy="374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n </a:t>
            </a:r>
            <a:r>
              <a:t>== </a:t>
            </a:r>
            <a:r>
              <a:rPr>
                <a:solidFill>
                  <a:srgbClr val="1750EB"/>
                </a:solidFill>
              </a:rPr>
              <a:t>1</a:t>
            </a:r>
            <a:r>
              <a:t>) 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"Понедельник"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"Вторник"</a:t>
            </a:r>
            <a:r>
              <a:t>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"Среда"</a:t>
            </a:r>
            <a:r>
              <a:t>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1750EB"/>
                </a:solidFill>
              </a:rPr>
              <a:t>4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"Четверг"</a:t>
            </a:r>
            <a:r>
              <a:t>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1750EB"/>
                </a:solidFill>
              </a:rPr>
              <a:t>5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"Пятница"</a:t>
            </a:r>
            <a:r>
              <a:t>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1750EB"/>
                </a:solidFill>
              </a:rPr>
              <a:t>6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"Суббота"</a:t>
            </a:r>
            <a:r>
              <a:t>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1750EB"/>
                </a:solidFill>
              </a:rPr>
              <a:t>7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"Воскресенье"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"Дня с таким номером не существует!"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Microsoft Office PowerPoint</Application>
  <PresentationFormat>Widescreen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Arimo</vt:lpstr>
      <vt:lpstr>Calibri</vt:lpstr>
      <vt:lpstr>Calibri Light</vt:lpstr>
      <vt:lpstr>Courier</vt:lpstr>
      <vt:lpstr>Roboto</vt:lpstr>
      <vt:lpstr>Office Theme</vt:lpstr>
      <vt:lpstr>PowerPoint Presentation</vt:lpstr>
      <vt:lpstr>Рассматриваемые вопросы</vt:lpstr>
      <vt:lpstr>Общий вид условных операторов</vt:lpstr>
      <vt:lpstr>Сокращенный вариант оператора if</vt:lpstr>
      <vt:lpstr>Условное выражение</vt:lpstr>
      <vt:lpstr>Условное выражение</vt:lpstr>
      <vt:lpstr>Вложенные операторы if</vt:lpstr>
      <vt:lpstr>Вложенные операторы if</vt:lpstr>
      <vt:lpstr>Конструкция if-else-if</vt:lpstr>
      <vt:lpstr>Пример №1</vt:lpstr>
      <vt:lpstr>Пример №2</vt:lpstr>
      <vt:lpstr>Тернарный оператор</vt:lpstr>
      <vt:lpstr>Оператор switch</vt:lpstr>
      <vt:lpstr>Оператор switch-case</vt:lpstr>
      <vt:lpstr>Оператор switch-case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Aliaksei Baryliuk</cp:lastModifiedBy>
  <cp:revision>1</cp:revision>
  <dcterms:modified xsi:type="dcterms:W3CDTF">2023-09-25T17:25:00Z</dcterms:modified>
</cp:coreProperties>
</file>