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p:regular r:id="rId14"/>
      <p:bold r:id="rId15"/>
      <p:italic r:id="rId16"/>
      <p:boldItalic r:id="rId17"/>
    </p:embeddedFont>
    <p:embeddedFont>
      <p:font typeface="Arim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KakMZYVWXxlST4D8XM3ggFEKQ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Arim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Arimo-bold.fntdata"/><Relationship Id="rId6" Type="http://schemas.openxmlformats.org/officeDocument/2006/relationships/slide" Target="slides/slide2.xml"/><Relationship Id="rId18" Type="http://schemas.openxmlformats.org/officeDocument/2006/relationships/font" Target="fonts/Arim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11"/>
          <p:cNvSpPr txBox="1"/>
          <p:nvPr>
            <p:ph idx="1" type="body"/>
          </p:nvPr>
        </p:nvSpPr>
        <p:spPr>
          <a:xfrm>
            <a:off x="1524000" y="3602037"/>
            <a:ext cx="9144000" cy="1655764"/>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11"/>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12"/>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12"/>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13"/>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1" name="Shape 21"/>
        <p:cNvGrpSpPr/>
        <p:nvPr/>
      </p:nvGrpSpPr>
      <p:grpSpPr>
        <a:xfrm>
          <a:off x="0" y="0"/>
          <a:ext cx="0" cy="0"/>
          <a:chOff x="0" y="0"/>
          <a:chExt cx="0" cy="0"/>
        </a:xfrm>
      </p:grpSpPr>
      <p:sp>
        <p:nvSpPr>
          <p:cNvPr id="22" name="Google Shape;22;p1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14"/>
          <p:cNvSpPr txBox="1"/>
          <p:nvPr>
            <p:ph idx="1" type="body"/>
          </p:nvPr>
        </p:nvSpPr>
        <p:spPr>
          <a:xfrm>
            <a:off x="831850" y="4589462"/>
            <a:ext cx="10515600" cy="1500189"/>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14"/>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15"/>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15"/>
          <p:cNvSpPr txBox="1"/>
          <p:nvPr>
            <p:ph idx="1" type="body"/>
          </p:nvPr>
        </p:nvSpPr>
        <p:spPr>
          <a:xfrm>
            <a:off x="839787" y="1681163"/>
            <a:ext cx="5157790" cy="823914"/>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Calibri"/>
              <a:buNone/>
              <a:defRPr b="1" sz="2400"/>
            </a:lvl1pPr>
            <a:lvl2pPr indent="-228600" lvl="1" marL="914400" algn="l">
              <a:lnSpc>
                <a:spcPct val="90000"/>
              </a:lnSpc>
              <a:spcBef>
                <a:spcPts val="1000"/>
              </a:spcBef>
              <a:spcAft>
                <a:spcPts val="0"/>
              </a:spcAft>
              <a:buClr>
                <a:srgbClr val="000000"/>
              </a:buClr>
              <a:buSzPts val="2400"/>
              <a:buFont typeface="Calibri"/>
              <a:buNone/>
              <a:defRPr b="1" sz="2400"/>
            </a:lvl2pPr>
            <a:lvl3pPr indent="-228600" lvl="2" marL="1371600" algn="l">
              <a:lnSpc>
                <a:spcPct val="90000"/>
              </a:lnSpc>
              <a:spcBef>
                <a:spcPts val="1000"/>
              </a:spcBef>
              <a:spcAft>
                <a:spcPts val="0"/>
              </a:spcAft>
              <a:buClr>
                <a:srgbClr val="000000"/>
              </a:buClr>
              <a:buSzPts val="2400"/>
              <a:buFont typeface="Calibri"/>
              <a:buNone/>
              <a:defRPr b="1" sz="2400"/>
            </a:lvl3pPr>
            <a:lvl4pPr indent="-228600" lvl="3" marL="1828800" algn="l">
              <a:lnSpc>
                <a:spcPct val="90000"/>
              </a:lnSpc>
              <a:spcBef>
                <a:spcPts val="1000"/>
              </a:spcBef>
              <a:spcAft>
                <a:spcPts val="0"/>
              </a:spcAft>
              <a:buClr>
                <a:srgbClr val="000000"/>
              </a:buClr>
              <a:buSzPts val="2400"/>
              <a:buFont typeface="Calibri"/>
              <a:buNone/>
              <a:defRPr b="1" sz="2400"/>
            </a:lvl4pPr>
            <a:lvl5pPr indent="-228600" lvl="4" marL="2286000" algn="l">
              <a:lnSpc>
                <a:spcPct val="90000"/>
              </a:lnSpc>
              <a:spcBef>
                <a:spcPts val="1000"/>
              </a:spcBef>
              <a:spcAft>
                <a:spcPts val="0"/>
              </a:spcAft>
              <a:buClr>
                <a:srgbClr val="000000"/>
              </a:buClr>
              <a:buSzPts val="2400"/>
              <a:buFont typeface="Calibri"/>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15"/>
          <p:cNvSpPr txBox="1"/>
          <p:nvPr>
            <p:ph idx="2" type="body"/>
          </p:nvPr>
        </p:nvSpPr>
        <p:spPr>
          <a:xfrm>
            <a:off x="6172200" y="1681163"/>
            <a:ext cx="5183188" cy="823914"/>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15"/>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16"/>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16"/>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17"/>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18"/>
          <p:cNvSpPr txBox="1"/>
          <p:nvPr>
            <p:ph type="title"/>
          </p:nvPr>
        </p:nvSpPr>
        <p:spPr>
          <a:xfrm>
            <a:off x="839787" y="457200"/>
            <a:ext cx="393224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18"/>
          <p:cNvSpPr txBox="1"/>
          <p:nvPr>
            <p:ph idx="1" type="body"/>
          </p:nvPr>
        </p:nvSpPr>
        <p:spPr>
          <a:xfrm>
            <a:off x="5183187" y="987425"/>
            <a:ext cx="6172202"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18"/>
          <p:cNvSpPr txBox="1"/>
          <p:nvPr>
            <p:ph idx="2" type="body"/>
          </p:nvPr>
        </p:nvSpPr>
        <p:spPr>
          <a:xfrm>
            <a:off x="839787" y="2057400"/>
            <a:ext cx="3932240"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18"/>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9"/>
          <p:cNvSpPr txBox="1"/>
          <p:nvPr>
            <p:ph type="title"/>
          </p:nvPr>
        </p:nvSpPr>
        <p:spPr>
          <a:xfrm>
            <a:off x="839787" y="457200"/>
            <a:ext cx="393224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9"/>
          <p:cNvSpPr/>
          <p:nvPr>
            <p:ph idx="2" type="pic"/>
          </p:nvPr>
        </p:nvSpPr>
        <p:spPr>
          <a:xfrm>
            <a:off x="5183187" y="987425"/>
            <a:ext cx="6172202" cy="4873625"/>
          </a:xfrm>
          <a:prstGeom prst="rect">
            <a:avLst/>
          </a:prstGeom>
          <a:noFill/>
          <a:ln>
            <a:noFill/>
          </a:ln>
        </p:spPr>
      </p:sp>
      <p:sp>
        <p:nvSpPr>
          <p:cNvPr id="43" name="Google Shape;43;p19"/>
          <p:cNvSpPr txBox="1"/>
          <p:nvPr>
            <p:ph idx="1" type="body"/>
          </p:nvPr>
        </p:nvSpPr>
        <p:spPr>
          <a:xfrm>
            <a:off x="839787" y="2057400"/>
            <a:ext cx="3932240"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19"/>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0"/>
          <p:cNvSpPr txBox="1"/>
          <p:nvPr>
            <p:ph idx="12" type="sldNum"/>
          </p:nvPr>
        </p:nvSpPr>
        <p:spPr>
          <a:xfrm>
            <a:off x="11095178" y="6414761"/>
            <a:ext cx="258623" cy="248303"/>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idx="4294967295" type="subTitle"/>
          </p:nvPr>
        </p:nvSpPr>
        <p:spPr>
          <a:xfrm>
            <a:off x="451659" y="2907924"/>
            <a:ext cx="10776608" cy="1042152"/>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0"/>
              </a:spcBef>
              <a:spcAft>
                <a:spcPts val="0"/>
              </a:spcAft>
              <a:buClr>
                <a:srgbClr val="FFFFFF"/>
              </a:buClr>
              <a:buSzPts val="2800"/>
              <a:buFont typeface="Arial"/>
              <a:buNone/>
            </a:pPr>
            <a:r>
              <a:rPr b="1" i="0" lang="en-US" sz="2800" u="none" cap="none" strike="noStrike">
                <a:solidFill>
                  <a:srgbClr val="FFFFFF"/>
                </a:solidFill>
                <a:latin typeface="Arimo"/>
                <a:ea typeface="Arimo"/>
                <a:cs typeface="Arimo"/>
                <a:sym typeface="Arimo"/>
              </a:rPr>
              <a:t>Курс «Программирование на Java» - Пулы потоков. Асинхронные вычисления</a:t>
            </a:r>
            <a:endParaRPr b="0" i="0" sz="2800" u="none" cap="none" strike="noStrike">
              <a:solidFill>
                <a:srgbClr val="000000"/>
              </a:solidFill>
              <a:latin typeface="Calibri"/>
              <a:ea typeface="Calibri"/>
              <a:cs typeface="Calibri"/>
              <a:sym typeface="Calibri"/>
            </a:endParaRPr>
          </a:p>
        </p:txBody>
      </p:sp>
      <p:sp>
        <p:nvSpPr>
          <p:cNvPr id="50" name="Google Shape;50;p1"/>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2"/>
          <p:cNvSpPr txBox="1"/>
          <p:nvPr>
            <p:ph type="title"/>
          </p:nvPr>
        </p:nvSpPr>
        <p:spPr>
          <a:xfrm>
            <a:off x="466723" y="1438274"/>
            <a:ext cx="6038855" cy="63976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3200"/>
              <a:buFont typeface="Arimo"/>
              <a:buNone/>
            </a:pPr>
            <a:r>
              <a:rPr b="1" lang="en-US" sz="3200">
                <a:solidFill>
                  <a:srgbClr val="FFFFFF"/>
                </a:solidFill>
                <a:latin typeface="Arimo"/>
                <a:ea typeface="Arimo"/>
                <a:cs typeface="Arimo"/>
                <a:sym typeface="Arimo"/>
              </a:rPr>
              <a:t>Рассматриваемые вопросы </a:t>
            </a:r>
            <a:endParaRPr/>
          </a:p>
        </p:txBody>
      </p:sp>
      <p:sp>
        <p:nvSpPr>
          <p:cNvPr id="56" name="Google Shape;56;p2"/>
          <p:cNvSpPr txBox="1"/>
          <p:nvPr/>
        </p:nvSpPr>
        <p:spPr>
          <a:xfrm>
            <a:off x="512444" y="381000"/>
            <a:ext cx="10886053" cy="37083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9DC3E6"/>
              </a:buClr>
              <a:buSzPts val="1800"/>
              <a:buFont typeface="Arimo"/>
              <a:buNone/>
            </a:pPr>
            <a:r>
              <a:rPr b="1" i="0" lang="en-US" sz="1800" u="none" cap="none" strike="noStrike">
                <a:solidFill>
                  <a:srgbClr val="9DC3E6"/>
                </a:solidFill>
                <a:latin typeface="Arimo"/>
                <a:ea typeface="Arimo"/>
                <a:cs typeface="Arimo"/>
                <a:sym typeface="Arimo"/>
              </a:rPr>
              <a:t>Курс «Программирование на Java» - Пулы потоков. Асинхронные вычисления</a:t>
            </a:r>
            <a:endParaRPr b="0" i="0" sz="1400" u="none" cap="none" strike="noStrike">
              <a:solidFill>
                <a:srgbClr val="000000"/>
              </a:solidFill>
              <a:latin typeface="Arial"/>
              <a:ea typeface="Arial"/>
              <a:cs typeface="Arial"/>
              <a:sym typeface="Arial"/>
            </a:endParaRPr>
          </a:p>
        </p:txBody>
      </p:sp>
      <p:sp>
        <p:nvSpPr>
          <p:cNvPr id="57" name="Google Shape;57;p2"/>
          <p:cNvSpPr txBox="1"/>
          <p:nvPr/>
        </p:nvSpPr>
        <p:spPr>
          <a:xfrm>
            <a:off x="512443" y="2098675"/>
            <a:ext cx="10986136" cy="1056639"/>
          </a:xfrm>
          <a:prstGeom prst="rect">
            <a:avLst/>
          </a:prstGeom>
          <a:noFill/>
          <a:ln>
            <a:noFill/>
          </a:ln>
        </p:spPr>
        <p:txBody>
          <a:bodyPr anchorCtr="0" anchor="t" bIns="45700" lIns="45700" spcFirstLastPara="1" rIns="45700" wrap="square" tIns="45700">
            <a:spAutoFit/>
          </a:bodyPr>
          <a:lstStyle/>
          <a:p>
            <a:pPr indent="-160421" lvl="0" marL="160421" marR="0" rtl="0" algn="l">
              <a:lnSpc>
                <a:spcPct val="100000"/>
              </a:lnSpc>
              <a:spcBef>
                <a:spcPts val="0"/>
              </a:spcBef>
              <a:spcAft>
                <a:spcPts val="0"/>
              </a:spcAft>
              <a:buClr>
                <a:srgbClr val="FFFFFF"/>
              </a:buClr>
              <a:buSzPts val="1600"/>
              <a:buFont typeface="Roboto"/>
              <a:buChar char="•"/>
            </a:pPr>
            <a:r>
              <a:rPr b="0" i="0" lang="en-US" sz="1600" u="none" cap="none" strike="noStrike">
                <a:solidFill>
                  <a:srgbClr val="FFFFFF"/>
                </a:solidFill>
                <a:latin typeface="Roboto"/>
                <a:ea typeface="Roboto"/>
                <a:cs typeface="Roboto"/>
                <a:sym typeface="Roboto"/>
              </a:rPr>
              <a:t>Общее представление пула потоков</a:t>
            </a:r>
            <a:endParaRPr b="0" i="0" sz="1400" u="none" cap="none" strike="noStrike">
              <a:solidFill>
                <a:srgbClr val="000000"/>
              </a:solidFill>
              <a:latin typeface="Arial"/>
              <a:ea typeface="Arial"/>
              <a:cs typeface="Arial"/>
              <a:sym typeface="Arial"/>
            </a:endParaRPr>
          </a:p>
          <a:p>
            <a:pPr indent="-160421" lvl="0" marL="160421" marR="0" rtl="0" algn="l">
              <a:lnSpc>
                <a:spcPct val="100000"/>
              </a:lnSpc>
              <a:spcBef>
                <a:spcPts val="0"/>
              </a:spcBef>
              <a:spcAft>
                <a:spcPts val="0"/>
              </a:spcAft>
              <a:buClr>
                <a:srgbClr val="FFFFFF"/>
              </a:buClr>
              <a:buSzPts val="1600"/>
              <a:buFont typeface="Roboto"/>
              <a:buChar char="•"/>
            </a:pPr>
            <a:r>
              <a:rPr b="0" i="0" lang="en-US" sz="1600" u="none" cap="none" strike="noStrike">
                <a:solidFill>
                  <a:srgbClr val="FFFFFF"/>
                </a:solidFill>
                <a:latin typeface="Roboto"/>
                <a:ea typeface="Roboto"/>
                <a:cs typeface="Roboto"/>
                <a:sym typeface="Roboto"/>
              </a:rPr>
              <a:t>Асинхронность</a:t>
            </a:r>
            <a:endParaRPr b="0" i="0" sz="1400" u="none" cap="none" strike="noStrike">
              <a:solidFill>
                <a:srgbClr val="000000"/>
              </a:solidFill>
              <a:latin typeface="Arial"/>
              <a:ea typeface="Arial"/>
              <a:cs typeface="Arial"/>
              <a:sym typeface="Arial"/>
            </a:endParaRPr>
          </a:p>
          <a:p>
            <a:pPr indent="-160421" lvl="0" marL="160421" marR="0" rtl="0" algn="l">
              <a:lnSpc>
                <a:spcPct val="100000"/>
              </a:lnSpc>
              <a:spcBef>
                <a:spcPts val="0"/>
              </a:spcBef>
              <a:spcAft>
                <a:spcPts val="0"/>
              </a:spcAft>
              <a:buClr>
                <a:srgbClr val="FFFFFF"/>
              </a:buClr>
              <a:buSzPts val="1600"/>
              <a:buFont typeface="Roboto"/>
              <a:buChar char="•"/>
            </a:pPr>
            <a:r>
              <a:rPr b="0" i="0" lang="en-US" sz="1600" u="none" cap="none" strike="noStrike">
                <a:solidFill>
                  <a:srgbClr val="FFFFFF"/>
                </a:solidFill>
                <a:latin typeface="Roboto"/>
                <a:ea typeface="Roboto"/>
                <a:cs typeface="Roboto"/>
                <a:sym typeface="Roboto"/>
              </a:rPr>
              <a:t>Синхронность vs асинхронность</a:t>
            </a:r>
            <a:endParaRPr b="0" i="0" sz="1400" u="none" cap="none" strike="noStrike">
              <a:solidFill>
                <a:srgbClr val="000000"/>
              </a:solidFill>
              <a:latin typeface="Arial"/>
              <a:ea typeface="Arial"/>
              <a:cs typeface="Arial"/>
              <a:sym typeface="Arial"/>
            </a:endParaRPr>
          </a:p>
          <a:p>
            <a:pPr indent="-160421" lvl="0" marL="160421" marR="0" rtl="0" algn="l">
              <a:lnSpc>
                <a:spcPct val="100000"/>
              </a:lnSpc>
              <a:spcBef>
                <a:spcPts val="0"/>
              </a:spcBef>
              <a:spcAft>
                <a:spcPts val="0"/>
              </a:spcAft>
              <a:buClr>
                <a:srgbClr val="FFFFFF"/>
              </a:buClr>
              <a:buSzPts val="1600"/>
              <a:buFont typeface="Roboto"/>
              <a:buChar char="•"/>
            </a:pPr>
            <a:r>
              <a:rPr b="0" i="0" lang="en-US" sz="1600" u="none" cap="none" strike="noStrike">
                <a:solidFill>
                  <a:srgbClr val="FFFFFF"/>
                </a:solidFill>
                <a:latin typeface="Roboto"/>
                <a:ea typeface="Roboto"/>
                <a:cs typeface="Roboto"/>
                <a:sym typeface="Roboto"/>
              </a:rPr>
              <a:t>Асинхронность с Future</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3"/>
          <p:cNvSpPr txBox="1"/>
          <p:nvPr>
            <p:ph type="title"/>
          </p:nvPr>
        </p:nvSpPr>
        <p:spPr>
          <a:xfrm>
            <a:off x="466723" y="1438274"/>
            <a:ext cx="6038855" cy="63976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3200"/>
              <a:buFont typeface="Arimo"/>
              <a:buNone/>
            </a:pPr>
            <a:r>
              <a:rPr b="1" lang="en-US" sz="3200">
                <a:solidFill>
                  <a:srgbClr val="FFFFFF"/>
                </a:solidFill>
                <a:latin typeface="Arimo"/>
                <a:ea typeface="Arimo"/>
                <a:cs typeface="Arimo"/>
                <a:sym typeface="Arimo"/>
              </a:rPr>
              <a:t>Пул потоков</a:t>
            </a:r>
            <a:endParaRPr/>
          </a:p>
        </p:txBody>
      </p:sp>
      <p:sp>
        <p:nvSpPr>
          <p:cNvPr id="64" name="Google Shape;64;p3"/>
          <p:cNvSpPr txBox="1"/>
          <p:nvPr/>
        </p:nvSpPr>
        <p:spPr>
          <a:xfrm>
            <a:off x="512444" y="381000"/>
            <a:ext cx="10886053" cy="37083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9DC3E6"/>
              </a:buClr>
              <a:buSzPts val="1800"/>
              <a:buFont typeface="Arimo"/>
              <a:buNone/>
            </a:pPr>
            <a:r>
              <a:rPr b="1" i="0" lang="en-US" sz="1800" u="none" cap="none" strike="noStrike">
                <a:solidFill>
                  <a:srgbClr val="9DC3E6"/>
                </a:solidFill>
                <a:latin typeface="Arimo"/>
                <a:ea typeface="Arimo"/>
                <a:cs typeface="Arimo"/>
                <a:sym typeface="Arimo"/>
              </a:rPr>
              <a:t>Курс «Программирование на Java» - Пулы потоков. Асинхронные вычисления</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pic>
        <p:nvPicPr>
          <p:cNvPr descr="Image" id="66" name="Google Shape;66;p3"/>
          <p:cNvPicPr preferRelativeResize="0"/>
          <p:nvPr/>
        </p:nvPicPr>
        <p:blipFill rotWithShape="1">
          <a:blip r:embed="rId4">
            <a:alphaModFix/>
          </a:blip>
          <a:srcRect b="0" l="0" r="0" t="0"/>
          <a:stretch/>
        </p:blipFill>
        <p:spPr>
          <a:xfrm>
            <a:off x="2351359" y="2181033"/>
            <a:ext cx="7208223" cy="43249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4"/>
          <p:cNvSpPr txBox="1"/>
          <p:nvPr>
            <p:ph type="title"/>
          </p:nvPr>
        </p:nvSpPr>
        <p:spPr>
          <a:xfrm>
            <a:off x="466723" y="1438274"/>
            <a:ext cx="6038855" cy="63976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3200"/>
              <a:buFont typeface="Arimo"/>
              <a:buNone/>
            </a:pPr>
            <a:r>
              <a:rPr b="1" lang="en-US" sz="3200">
                <a:solidFill>
                  <a:srgbClr val="FFFFFF"/>
                </a:solidFill>
                <a:latin typeface="Arimo"/>
                <a:ea typeface="Arimo"/>
                <a:cs typeface="Arimo"/>
                <a:sym typeface="Arimo"/>
              </a:rPr>
              <a:t>Пул потоков</a:t>
            </a:r>
            <a:endParaRPr/>
          </a:p>
        </p:txBody>
      </p:sp>
      <p:sp>
        <p:nvSpPr>
          <p:cNvPr id="72" name="Google Shape;72;p4"/>
          <p:cNvSpPr txBox="1"/>
          <p:nvPr/>
        </p:nvSpPr>
        <p:spPr>
          <a:xfrm>
            <a:off x="512444" y="381000"/>
            <a:ext cx="10886053" cy="37083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9DC3E6"/>
              </a:buClr>
              <a:buSzPts val="1800"/>
              <a:buFont typeface="Arimo"/>
              <a:buNone/>
            </a:pPr>
            <a:r>
              <a:rPr b="1" i="0" lang="en-US" sz="1800" u="none" cap="none" strike="noStrike">
                <a:solidFill>
                  <a:srgbClr val="9DC3E6"/>
                </a:solidFill>
                <a:latin typeface="Arimo"/>
                <a:ea typeface="Arimo"/>
                <a:cs typeface="Arimo"/>
                <a:sym typeface="Arimo"/>
              </a:rPr>
              <a:t>Курс «Программирование на Java» - Пулы потоков. Асинхронные вычисления</a:t>
            </a:r>
            <a:endParaRPr b="0" i="0" sz="1400" u="none" cap="none" strike="noStrike">
              <a:solidFill>
                <a:srgbClr val="000000"/>
              </a:solidFill>
              <a:latin typeface="Arial"/>
              <a:ea typeface="Arial"/>
              <a:cs typeface="Arial"/>
              <a:sym typeface="Arial"/>
            </a:endParaRPr>
          </a:p>
        </p:txBody>
      </p:sp>
      <p:sp>
        <p:nvSpPr>
          <p:cNvPr id="73" name="Google Shape;73;p4"/>
          <p:cNvSpPr txBox="1"/>
          <p:nvPr/>
        </p:nvSpPr>
        <p:spPr>
          <a:xfrm>
            <a:off x="512443" y="2098675"/>
            <a:ext cx="10986136" cy="37109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Создавать потоки для выполнения большого количества задач очень трудоемко: создание потока и освобождение ресурсов — дорогостоящие операции. Для решения проблемы ввели </a:t>
            </a:r>
            <a:r>
              <a:rPr b="1" i="0" lang="en-US" sz="1600" u="none" cap="none" strike="noStrike">
                <a:solidFill>
                  <a:srgbClr val="FFFFFF"/>
                </a:solidFill>
                <a:latin typeface="Roboto"/>
                <a:ea typeface="Roboto"/>
                <a:cs typeface="Roboto"/>
                <a:sym typeface="Roboto"/>
              </a:rPr>
              <a:t>пулы потоков</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1"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t/>
            </a:r>
            <a:endParaRPr b="1"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t/>
            </a:r>
            <a:endParaRPr b="1"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1" i="0" lang="en-US" sz="1600" u="none" cap="none" strike="noStrike">
                <a:solidFill>
                  <a:srgbClr val="FFFFFF"/>
                </a:solidFill>
                <a:latin typeface="Roboto"/>
                <a:ea typeface="Roboto"/>
                <a:cs typeface="Roboto"/>
                <a:sym typeface="Roboto"/>
              </a:rPr>
              <a:t>Пул потоков</a:t>
            </a:r>
            <a:r>
              <a:rPr b="0" i="0" lang="en-US" sz="1600" u="none" cap="none" strike="noStrike">
                <a:solidFill>
                  <a:srgbClr val="FFFFFF"/>
                </a:solidFill>
                <a:latin typeface="Roboto"/>
                <a:ea typeface="Roboto"/>
                <a:cs typeface="Roboto"/>
                <a:sym typeface="Roboto"/>
              </a:rPr>
              <a:t> — своего рода контейнер, в котором содержатся потоки, которые могут выполнять задачи, и после выполнения одной самостоятельно переходить к следующей.</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Вторая причина создания пулов потоков — возможность разделить объект, выполняющий код, и непосредственно код задачи, которую необходимо выполнить</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Использование пула потоков обеспечивает лучший контроль создания потоков и экономит ресурсы создания потоков</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5"/>
          <p:cNvSpPr txBox="1"/>
          <p:nvPr>
            <p:ph type="title"/>
          </p:nvPr>
        </p:nvSpPr>
        <p:spPr>
          <a:xfrm>
            <a:off x="466723" y="1438274"/>
            <a:ext cx="6038855" cy="63976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3200"/>
              <a:buFont typeface="Arimo"/>
              <a:buNone/>
            </a:pPr>
            <a:r>
              <a:rPr b="1" lang="en-US" sz="3200">
                <a:solidFill>
                  <a:srgbClr val="FFFFFF"/>
                </a:solidFill>
                <a:latin typeface="Arimo"/>
                <a:ea typeface="Arimo"/>
                <a:cs typeface="Arimo"/>
                <a:sym typeface="Arimo"/>
              </a:rPr>
              <a:t>Асинхронность</a:t>
            </a:r>
            <a:endParaRPr/>
          </a:p>
        </p:txBody>
      </p:sp>
      <p:sp>
        <p:nvSpPr>
          <p:cNvPr id="80" name="Google Shape;80;p5"/>
          <p:cNvSpPr txBox="1"/>
          <p:nvPr/>
        </p:nvSpPr>
        <p:spPr>
          <a:xfrm>
            <a:off x="512444" y="381000"/>
            <a:ext cx="10886053" cy="37083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9DC3E6"/>
              </a:buClr>
              <a:buSzPts val="1800"/>
              <a:buFont typeface="Arimo"/>
              <a:buNone/>
            </a:pPr>
            <a:r>
              <a:rPr b="1" i="0" lang="en-US" sz="1800" u="none" cap="none" strike="noStrike">
                <a:solidFill>
                  <a:srgbClr val="9DC3E6"/>
                </a:solidFill>
                <a:latin typeface="Arimo"/>
                <a:ea typeface="Arimo"/>
                <a:cs typeface="Arimo"/>
                <a:sym typeface="Arimo"/>
              </a:rPr>
              <a:t>Курс «Программирование на Java» - Пулы потоков. Асинхронные вычисления</a:t>
            </a:r>
            <a:endParaRPr b="0" i="0" sz="1400" u="none" cap="none" strike="noStrike">
              <a:solidFill>
                <a:srgbClr val="000000"/>
              </a:solidFill>
              <a:latin typeface="Arial"/>
              <a:ea typeface="Arial"/>
              <a:cs typeface="Arial"/>
              <a:sym typeface="Arial"/>
            </a:endParaRPr>
          </a:p>
        </p:txBody>
      </p:sp>
      <p:sp>
        <p:nvSpPr>
          <p:cNvPr id="81" name="Google Shape;81;p5"/>
          <p:cNvSpPr txBox="1"/>
          <p:nvPr/>
        </p:nvSpPr>
        <p:spPr>
          <a:xfrm>
            <a:off x="512443" y="2098675"/>
            <a:ext cx="10986136" cy="22631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Об асинхронном программировании стоит задуматься, когда вы хотите делегировать задачу другому потоку, поскольку она отнимает много времени, или не хотите, чтобы результат задачи влиял на текущий поток приложения. Так получится выполнять несколько операций одновременно.</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Используя асинхронность, вы можете разделять задачи и компоненты, что приводит к повышению общей производительности приложения.</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В качестве альтернативы необходимо знать, что в коде с асинхронными методами усложняются отладка и написание тестов, но это не должно становиться препятствием при выборе решения.</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6"/>
          <p:cNvSpPr txBox="1"/>
          <p:nvPr>
            <p:ph type="title"/>
          </p:nvPr>
        </p:nvSpPr>
        <p:spPr>
          <a:xfrm>
            <a:off x="466723" y="1438274"/>
            <a:ext cx="7599143" cy="63976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3200"/>
              <a:buFont typeface="Arimo"/>
              <a:buNone/>
            </a:pPr>
            <a:r>
              <a:rPr b="1" lang="en-US" sz="3200">
                <a:solidFill>
                  <a:srgbClr val="FFFFFF"/>
                </a:solidFill>
                <a:latin typeface="Arimo"/>
                <a:ea typeface="Arimo"/>
                <a:cs typeface="Arimo"/>
                <a:sym typeface="Arimo"/>
              </a:rPr>
              <a:t>Синхронность vs асинхронность</a:t>
            </a:r>
            <a:endParaRPr/>
          </a:p>
        </p:txBody>
      </p:sp>
      <p:sp>
        <p:nvSpPr>
          <p:cNvPr id="88" name="Google Shape;88;p6"/>
          <p:cNvSpPr txBox="1"/>
          <p:nvPr/>
        </p:nvSpPr>
        <p:spPr>
          <a:xfrm>
            <a:off x="512444" y="381000"/>
            <a:ext cx="10886053" cy="37083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9DC3E6"/>
              </a:buClr>
              <a:buSzPts val="1800"/>
              <a:buFont typeface="Arimo"/>
              <a:buNone/>
            </a:pPr>
            <a:r>
              <a:rPr b="1" i="0" lang="en-US" sz="1800" u="none" cap="none" strike="noStrike">
                <a:solidFill>
                  <a:srgbClr val="9DC3E6"/>
                </a:solidFill>
                <a:latin typeface="Arimo"/>
                <a:ea typeface="Arimo"/>
                <a:cs typeface="Arimo"/>
                <a:sym typeface="Arimo"/>
              </a:rPr>
              <a:t>Курс «Программирование на Java» - Пулы потоков. Асинхронные вычисления</a:t>
            </a:r>
            <a:endParaRPr b="0" i="0" sz="1400" u="none" cap="none" strike="noStrike">
              <a:solidFill>
                <a:srgbClr val="000000"/>
              </a:solidFill>
              <a:latin typeface="Arial"/>
              <a:ea typeface="Arial"/>
              <a:cs typeface="Arial"/>
              <a:sym typeface="Arial"/>
            </a:endParaRPr>
          </a:p>
        </p:txBody>
      </p:sp>
      <p:sp>
        <p:nvSpPr>
          <p:cNvPr id="89" name="Google Shape;89;p6"/>
          <p:cNvSpPr txBox="1"/>
          <p:nvPr/>
        </p:nvSpPr>
        <p:spPr>
          <a:xfrm>
            <a:off x="512443" y="2098675"/>
            <a:ext cx="10986136" cy="41935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600"/>
              <a:buFont typeface="Roboto"/>
              <a:buNone/>
            </a:pPr>
            <a:r>
              <a:rPr b="1" i="0" lang="en-US" sz="1600" u="none" cap="none" strike="noStrike">
                <a:solidFill>
                  <a:srgbClr val="FFFFFF"/>
                </a:solidFill>
                <a:latin typeface="Roboto"/>
                <a:ea typeface="Roboto"/>
                <a:cs typeface="Roboto"/>
                <a:sym typeface="Roboto"/>
              </a:rPr>
              <a:t>Синхронное (Sync) </a:t>
            </a:r>
            <a:r>
              <a:rPr b="0" i="0" lang="en-US" sz="1600" u="none" cap="none" strike="noStrike">
                <a:solidFill>
                  <a:srgbClr val="FFFFFF"/>
                </a:solidFill>
                <a:latin typeface="Roboto"/>
                <a:ea typeface="Roboto"/>
                <a:cs typeface="Roboto"/>
                <a:sym typeface="Roboto"/>
              </a:rPr>
              <a:t>и </a:t>
            </a:r>
            <a:r>
              <a:rPr b="1" i="0" lang="en-US" sz="1600" u="none" cap="none" strike="noStrike">
                <a:solidFill>
                  <a:srgbClr val="FFFFFF"/>
                </a:solidFill>
                <a:latin typeface="Roboto"/>
                <a:ea typeface="Roboto"/>
                <a:cs typeface="Roboto"/>
                <a:sym typeface="Roboto"/>
              </a:rPr>
              <a:t>асинхронное (Async)</a:t>
            </a:r>
            <a:r>
              <a:rPr b="0" i="0" lang="en-US" sz="1600" u="none" cap="none" strike="noStrike">
                <a:solidFill>
                  <a:srgbClr val="FFFFFF"/>
                </a:solidFill>
                <a:latin typeface="Roboto"/>
                <a:ea typeface="Roboto"/>
                <a:cs typeface="Roboto"/>
                <a:sym typeface="Roboto"/>
              </a:rPr>
              <a:t> программирование может выполняться как в одном, так и в нескольких потоках. Основное различие между в том, что при синхронном программирования мы выполняем одну задачу за раз, а при асинхронном программировании — несколько задач выполняются одновременно. Например:</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1" i="0" lang="en-US" sz="1600" u="none" cap="none" strike="noStrike">
                <a:solidFill>
                  <a:srgbClr val="FFFFFF"/>
                </a:solidFill>
                <a:latin typeface="Roboto"/>
                <a:ea typeface="Roboto"/>
                <a:cs typeface="Roboto"/>
                <a:sym typeface="Roboto"/>
              </a:rPr>
              <a:t>Синхронность:</a:t>
            </a:r>
            <a:endParaRPr b="0" i="0" sz="1400" u="none" cap="none" strike="noStrike">
              <a:solidFill>
                <a:srgbClr val="000000"/>
              </a:solidFill>
              <a:latin typeface="Arial"/>
              <a:ea typeface="Arial"/>
              <a:cs typeface="Arial"/>
              <a:sym typeface="Arial"/>
            </a:endParaRPr>
          </a:p>
          <a:p>
            <a:pPr indent="-160421" lvl="0" marL="160421" marR="0" rtl="0" algn="l">
              <a:lnSpc>
                <a:spcPct val="100000"/>
              </a:lnSpc>
              <a:spcBef>
                <a:spcPts val="0"/>
              </a:spcBef>
              <a:spcAft>
                <a:spcPts val="0"/>
              </a:spcAft>
              <a:buClr>
                <a:srgbClr val="FFFFFF"/>
              </a:buClr>
              <a:buSzPts val="1600"/>
              <a:buFont typeface="Roboto"/>
              <a:buChar char="•"/>
            </a:pPr>
            <a:r>
              <a:rPr b="1" i="0" lang="en-US" sz="1600" u="none" cap="none" strike="noStrike">
                <a:solidFill>
                  <a:srgbClr val="FFFFFF"/>
                </a:solidFill>
                <a:latin typeface="Roboto"/>
                <a:ea typeface="Roboto"/>
                <a:cs typeface="Roboto"/>
                <a:sym typeface="Roboto"/>
              </a:rPr>
              <a:t>Однопоточность</a:t>
            </a:r>
            <a:r>
              <a:rPr b="0" i="0" lang="en-US" sz="1600" u="none" cap="none" strike="noStrike">
                <a:solidFill>
                  <a:srgbClr val="FFFFFF"/>
                </a:solidFill>
                <a:latin typeface="Roboto"/>
                <a:ea typeface="Roboto"/>
                <a:cs typeface="Roboto"/>
                <a:sym typeface="Roboto"/>
              </a:rPr>
              <a:t>: я начинаю варить яйцо. После того как оно сварится, я могу начать поджаривать хлеб. Мне приходится ждать завершения одной задачи, чтобы начать другую.</a:t>
            </a:r>
            <a:endParaRPr b="0" i="0" sz="1400" u="none" cap="none" strike="noStrike">
              <a:solidFill>
                <a:srgbClr val="000000"/>
              </a:solidFill>
              <a:latin typeface="Arial"/>
              <a:ea typeface="Arial"/>
              <a:cs typeface="Arial"/>
              <a:sym typeface="Arial"/>
            </a:endParaRPr>
          </a:p>
          <a:p>
            <a:pPr indent="-160421" lvl="0" marL="160421" marR="0" rtl="0" algn="l">
              <a:lnSpc>
                <a:spcPct val="100000"/>
              </a:lnSpc>
              <a:spcBef>
                <a:spcPts val="0"/>
              </a:spcBef>
              <a:spcAft>
                <a:spcPts val="0"/>
              </a:spcAft>
              <a:buClr>
                <a:srgbClr val="FFFFFF"/>
              </a:buClr>
              <a:buSzPts val="1600"/>
              <a:buFont typeface="Roboto"/>
              <a:buChar char="•"/>
            </a:pPr>
            <a:r>
              <a:rPr b="1" i="0" lang="en-US" sz="1600" u="none" cap="none" strike="noStrike">
                <a:solidFill>
                  <a:srgbClr val="FFFFFF"/>
                </a:solidFill>
                <a:latin typeface="Roboto"/>
                <a:ea typeface="Roboto"/>
                <a:cs typeface="Roboto"/>
                <a:sym typeface="Roboto"/>
              </a:rPr>
              <a:t>Многопоточность</a:t>
            </a:r>
            <a:r>
              <a:rPr b="0" i="0" lang="en-US" sz="1600" u="none" cap="none" strike="noStrike">
                <a:solidFill>
                  <a:srgbClr val="FFFFFF"/>
                </a:solidFill>
                <a:latin typeface="Roboto"/>
                <a:ea typeface="Roboto"/>
                <a:cs typeface="Roboto"/>
                <a:sym typeface="Roboto"/>
              </a:rPr>
              <a:t>: я начинаю варить яйцо, а после того как оно сварится, моя мама поджарит хлеб. Задачи выполняются одна за другой и разными лицами (потоками).</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1" i="0" lang="en-US" sz="1600" u="none" cap="none" strike="noStrike">
                <a:solidFill>
                  <a:srgbClr val="FFFFFF"/>
                </a:solidFill>
                <a:latin typeface="Roboto"/>
                <a:ea typeface="Roboto"/>
                <a:cs typeface="Roboto"/>
                <a:sym typeface="Roboto"/>
              </a:rPr>
              <a:t>Асинхронность:</a:t>
            </a:r>
            <a:endParaRPr b="0" i="0" sz="1400" u="none" cap="none" strike="noStrike">
              <a:solidFill>
                <a:srgbClr val="000000"/>
              </a:solidFill>
              <a:latin typeface="Arial"/>
              <a:ea typeface="Arial"/>
              <a:cs typeface="Arial"/>
              <a:sym typeface="Arial"/>
            </a:endParaRPr>
          </a:p>
          <a:p>
            <a:pPr indent="-160421" lvl="0" marL="160421" marR="0" rtl="0" algn="l">
              <a:lnSpc>
                <a:spcPct val="100000"/>
              </a:lnSpc>
              <a:spcBef>
                <a:spcPts val="0"/>
              </a:spcBef>
              <a:spcAft>
                <a:spcPts val="0"/>
              </a:spcAft>
              <a:buClr>
                <a:srgbClr val="FFFFFF"/>
              </a:buClr>
              <a:buSzPts val="1600"/>
              <a:buFont typeface="Roboto"/>
              <a:buChar char="•"/>
            </a:pPr>
            <a:r>
              <a:rPr b="1" i="0" lang="en-US" sz="1600" u="none" cap="none" strike="noStrike">
                <a:solidFill>
                  <a:srgbClr val="FFFFFF"/>
                </a:solidFill>
                <a:latin typeface="Roboto"/>
                <a:ea typeface="Roboto"/>
                <a:cs typeface="Roboto"/>
                <a:sym typeface="Roboto"/>
              </a:rPr>
              <a:t>Однопоточность</a:t>
            </a:r>
            <a:r>
              <a:rPr b="0" i="0" lang="en-US" sz="1600" u="none" cap="none" strike="noStrike">
                <a:solidFill>
                  <a:srgbClr val="FFFFFF"/>
                </a:solidFill>
                <a:latin typeface="Roboto"/>
                <a:ea typeface="Roboto"/>
                <a:cs typeface="Roboto"/>
                <a:sym typeface="Roboto"/>
              </a:rPr>
              <a:t>: я ставлю яйцо вариться и устанавливаю таймер, кладу хлеб в тостер и запускаю другой таймер, а когда время выйдет — я буду есть. В асинхронном режиме мне не нужно ждать завершения задачи, чтобы начать еще одну.</a:t>
            </a:r>
            <a:endParaRPr b="0" i="0" sz="1400" u="none" cap="none" strike="noStrike">
              <a:solidFill>
                <a:srgbClr val="000000"/>
              </a:solidFill>
              <a:latin typeface="Arial"/>
              <a:ea typeface="Arial"/>
              <a:cs typeface="Arial"/>
              <a:sym typeface="Arial"/>
            </a:endParaRPr>
          </a:p>
          <a:p>
            <a:pPr indent="-160421" lvl="0" marL="160421" marR="0" rtl="0" algn="l">
              <a:lnSpc>
                <a:spcPct val="100000"/>
              </a:lnSpc>
              <a:spcBef>
                <a:spcPts val="0"/>
              </a:spcBef>
              <a:spcAft>
                <a:spcPts val="0"/>
              </a:spcAft>
              <a:buClr>
                <a:srgbClr val="FFFFFF"/>
              </a:buClr>
              <a:buSzPts val="1600"/>
              <a:buFont typeface="Roboto"/>
              <a:buChar char="•"/>
            </a:pPr>
            <a:r>
              <a:rPr b="1" i="0" lang="en-US" sz="1600" u="none" cap="none" strike="noStrike">
                <a:solidFill>
                  <a:srgbClr val="FFFFFF"/>
                </a:solidFill>
                <a:latin typeface="Roboto"/>
                <a:ea typeface="Roboto"/>
                <a:cs typeface="Roboto"/>
                <a:sym typeface="Roboto"/>
              </a:rPr>
              <a:t>Многопоточность</a:t>
            </a:r>
            <a:r>
              <a:rPr b="0" i="0" lang="en-US" sz="1600" u="none" cap="none" strike="noStrike">
                <a:solidFill>
                  <a:srgbClr val="FFFFFF"/>
                </a:solidFill>
                <a:latin typeface="Roboto"/>
                <a:ea typeface="Roboto"/>
                <a:cs typeface="Roboto"/>
                <a:sym typeface="Roboto"/>
              </a:rPr>
              <a:t>: я нанимаю двух поваров, чтобы они сварили для меня яйцо и поджарили хлеб. Они могут делать это одновременно, и один не должен ждать другого, чтобы начать.</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7"/>
          <p:cNvSpPr txBox="1"/>
          <p:nvPr>
            <p:ph type="title"/>
          </p:nvPr>
        </p:nvSpPr>
        <p:spPr>
          <a:xfrm>
            <a:off x="466723" y="1438274"/>
            <a:ext cx="7599143" cy="63976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3200"/>
              <a:buFont typeface="Arimo"/>
              <a:buNone/>
            </a:pPr>
            <a:r>
              <a:rPr b="1" lang="en-US" sz="3200">
                <a:solidFill>
                  <a:srgbClr val="FFFFFF"/>
                </a:solidFill>
                <a:latin typeface="Arimo"/>
                <a:ea typeface="Arimo"/>
                <a:cs typeface="Arimo"/>
                <a:sym typeface="Arimo"/>
              </a:rPr>
              <a:t>Асинхронность с Future</a:t>
            </a:r>
            <a:endParaRPr/>
          </a:p>
        </p:txBody>
      </p:sp>
      <p:sp>
        <p:nvSpPr>
          <p:cNvPr id="96" name="Google Shape;96;p7"/>
          <p:cNvSpPr txBox="1"/>
          <p:nvPr/>
        </p:nvSpPr>
        <p:spPr>
          <a:xfrm>
            <a:off x="512444" y="381000"/>
            <a:ext cx="10886053" cy="37083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9DC3E6"/>
              </a:buClr>
              <a:buSzPts val="1800"/>
              <a:buFont typeface="Arimo"/>
              <a:buNone/>
            </a:pPr>
            <a:r>
              <a:rPr b="1" i="0" lang="en-US" sz="1800" u="none" cap="none" strike="noStrike">
                <a:solidFill>
                  <a:srgbClr val="9DC3E6"/>
                </a:solidFill>
                <a:latin typeface="Arimo"/>
                <a:ea typeface="Arimo"/>
                <a:cs typeface="Arimo"/>
                <a:sym typeface="Arimo"/>
              </a:rPr>
              <a:t>Курс «Программирование на Java» - Пулы потоков. Асинхронные вычисления</a:t>
            </a:r>
            <a:endParaRPr b="0" i="0" sz="1400" u="none" cap="none" strike="noStrike">
              <a:solidFill>
                <a:srgbClr val="000000"/>
              </a:solidFill>
              <a:latin typeface="Arial"/>
              <a:ea typeface="Arial"/>
              <a:cs typeface="Arial"/>
              <a:sym typeface="Arial"/>
            </a:endParaRPr>
          </a:p>
        </p:txBody>
      </p:sp>
      <p:sp>
        <p:nvSpPr>
          <p:cNvPr id="97" name="Google Shape;97;p7"/>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pic>
        <p:nvPicPr>
          <p:cNvPr descr="Image" id="98" name="Google Shape;98;p7"/>
          <p:cNvPicPr preferRelativeResize="0"/>
          <p:nvPr/>
        </p:nvPicPr>
        <p:blipFill rotWithShape="1">
          <a:blip r:embed="rId4">
            <a:alphaModFix/>
          </a:blip>
          <a:srcRect b="0" l="0" r="0" t="0"/>
          <a:stretch/>
        </p:blipFill>
        <p:spPr>
          <a:xfrm>
            <a:off x="3517011" y="2355850"/>
            <a:ext cx="5157978" cy="39370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8"/>
          <p:cNvSpPr txBox="1"/>
          <p:nvPr>
            <p:ph type="title"/>
          </p:nvPr>
        </p:nvSpPr>
        <p:spPr>
          <a:xfrm>
            <a:off x="466723" y="1438274"/>
            <a:ext cx="7599143" cy="63976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3200"/>
              <a:buFont typeface="Arimo"/>
              <a:buNone/>
            </a:pPr>
            <a:r>
              <a:rPr b="1" lang="en-US" sz="3200">
                <a:solidFill>
                  <a:srgbClr val="FFFFFF"/>
                </a:solidFill>
                <a:latin typeface="Arimo"/>
                <a:ea typeface="Arimo"/>
                <a:cs typeface="Arimo"/>
                <a:sym typeface="Arimo"/>
              </a:rPr>
              <a:t>Асинхронность с Future</a:t>
            </a:r>
            <a:endParaRPr/>
          </a:p>
        </p:txBody>
      </p:sp>
      <p:sp>
        <p:nvSpPr>
          <p:cNvPr id="104" name="Google Shape;104;p8"/>
          <p:cNvSpPr txBox="1"/>
          <p:nvPr/>
        </p:nvSpPr>
        <p:spPr>
          <a:xfrm>
            <a:off x="512444" y="381000"/>
            <a:ext cx="10886053" cy="37083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9DC3E6"/>
              </a:buClr>
              <a:buSzPts val="1800"/>
              <a:buFont typeface="Arimo"/>
              <a:buNone/>
            </a:pPr>
            <a:r>
              <a:rPr b="1" i="0" lang="en-US" sz="1800" u="none" cap="none" strike="noStrike">
                <a:solidFill>
                  <a:srgbClr val="9DC3E6"/>
                </a:solidFill>
                <a:latin typeface="Arimo"/>
                <a:ea typeface="Arimo"/>
                <a:cs typeface="Arimo"/>
                <a:sym typeface="Arimo"/>
              </a:rPr>
              <a:t>Курс «Программирование на Java» - Пулы потоков. Асинхронные вычисления</a:t>
            </a:r>
            <a:endParaRPr b="0" i="0" sz="1400" u="none" cap="none" strike="noStrike">
              <a:solidFill>
                <a:srgbClr val="000000"/>
              </a:solidFill>
              <a:latin typeface="Arial"/>
              <a:ea typeface="Arial"/>
              <a:cs typeface="Arial"/>
              <a:sym typeface="Arial"/>
            </a:endParaRPr>
          </a:p>
        </p:txBody>
      </p:sp>
      <p:sp>
        <p:nvSpPr>
          <p:cNvPr id="105" name="Google Shape;105;p8"/>
          <p:cNvSpPr txBox="1"/>
          <p:nvPr/>
        </p:nvSpPr>
        <p:spPr>
          <a:xfrm>
            <a:off x="512443" y="2098675"/>
            <a:ext cx="10986000" cy="25551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Если нам нужен результат вычисления, выполняемого в другом потоке, чем main, то нужно воспользоваться интерфейсом </a:t>
            </a:r>
            <a:r>
              <a:rPr b="1" i="0" lang="en-US" sz="1600" u="none" cap="none" strike="noStrike">
                <a:solidFill>
                  <a:srgbClr val="FFFFFF"/>
                </a:solidFill>
                <a:latin typeface="Roboto"/>
                <a:ea typeface="Roboto"/>
                <a:cs typeface="Roboto"/>
                <a:sym typeface="Roboto"/>
              </a:rPr>
              <a:t>Callable</a:t>
            </a:r>
            <a:r>
              <a:rPr b="0" i="0" lang="en-US" sz="1600" u="none" cap="none" strike="noStrike">
                <a:solidFill>
                  <a:srgbClr val="FFFFFF"/>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Ответ от задачи недоступен немедленно, и в качестве альтернативы Callable вернет будущий объект Future, когда он будет отправлен в службу выполнения. Этот объект обещает, что, когда вычисления завершатся, мы получим их результат — достаточно только вызвать get().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600"/>
              <a:buFont typeface="Roboto"/>
              <a:buNone/>
            </a:pPr>
            <a:r>
              <a:t/>
            </a:r>
            <a:endParaRPr b="0" i="0" sz="16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FFFFFF"/>
              </a:buClr>
              <a:buSzPts val="1600"/>
              <a:buFont typeface="Roboto"/>
              <a:buNone/>
            </a:pPr>
            <a:r>
              <a:rPr b="0" i="0" lang="en-US" sz="1600" u="none" cap="none" strike="noStrike">
                <a:solidFill>
                  <a:srgbClr val="FFFFFF"/>
                </a:solidFill>
                <a:latin typeface="Roboto"/>
                <a:ea typeface="Roboto"/>
                <a:cs typeface="Roboto"/>
                <a:sym typeface="Roboto"/>
              </a:rPr>
              <a:t>Это не очень хорошее применение асинхронности, так как get() блокирует текущий поток до тех пор, пока не получит ответ. Однако существует обходной путь через метод future.isDone() — он постоянно проверяет, завершено ли вычисление, и только когда этот метод вернет значение true, get() возвратит результат.</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9"/>
          <p:cNvSpPr txBox="1"/>
          <p:nvPr>
            <p:ph type="title"/>
          </p:nvPr>
        </p:nvSpPr>
        <p:spPr>
          <a:xfrm>
            <a:off x="466723" y="1438274"/>
            <a:ext cx="7599143" cy="639766"/>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FFFFFF"/>
              </a:buClr>
              <a:buSzPts val="3200"/>
              <a:buFont typeface="Arimo"/>
              <a:buNone/>
            </a:pPr>
            <a:r>
              <a:rPr b="1" lang="en-US" sz="3200">
                <a:solidFill>
                  <a:srgbClr val="FFFFFF"/>
                </a:solidFill>
                <a:latin typeface="Arimo"/>
                <a:ea typeface="Arimo"/>
                <a:cs typeface="Arimo"/>
                <a:sym typeface="Arimo"/>
              </a:rPr>
              <a:t>Асинхронность с Future</a:t>
            </a:r>
            <a:endParaRPr/>
          </a:p>
        </p:txBody>
      </p:sp>
      <p:sp>
        <p:nvSpPr>
          <p:cNvPr id="112" name="Google Shape;112;p9"/>
          <p:cNvSpPr txBox="1"/>
          <p:nvPr/>
        </p:nvSpPr>
        <p:spPr>
          <a:xfrm>
            <a:off x="512444" y="381000"/>
            <a:ext cx="10886053" cy="37083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9DC3E6"/>
              </a:buClr>
              <a:buSzPts val="1800"/>
              <a:buFont typeface="Arimo"/>
              <a:buNone/>
            </a:pPr>
            <a:r>
              <a:rPr b="1" i="0" lang="en-US" sz="1800" u="none" cap="none" strike="noStrike">
                <a:solidFill>
                  <a:srgbClr val="9DC3E6"/>
                </a:solidFill>
                <a:latin typeface="Arimo"/>
                <a:ea typeface="Arimo"/>
                <a:cs typeface="Arimo"/>
                <a:sym typeface="Arimo"/>
              </a:rPr>
              <a:t>Курс «Программирование на Java» - Пулы потоков. Асинхронные вычисления</a:t>
            </a:r>
            <a:endParaRPr b="0" i="0" sz="1400" u="none" cap="none" strike="noStrike">
              <a:solidFill>
                <a:srgbClr val="000000"/>
              </a:solidFill>
              <a:latin typeface="Arial"/>
              <a:ea typeface="Arial"/>
              <a:cs typeface="Arial"/>
              <a:sym typeface="Arial"/>
            </a:endParaRPr>
          </a:p>
        </p:txBody>
      </p:sp>
      <p:sp>
        <p:nvSpPr>
          <p:cNvPr id="113" name="Google Shape;113;p9"/>
          <p:cNvSpPr/>
          <p:nvPr/>
        </p:nvSpPr>
        <p:spPr>
          <a:xfrm>
            <a:off x="12001500" y="0"/>
            <a:ext cx="190500" cy="6858000"/>
          </a:xfrm>
          <a:prstGeom prst="rect">
            <a:avLst/>
          </a:prstGeom>
          <a:solidFill>
            <a:srgbClr val="9DC3E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E75B6"/>
              </a:buClr>
              <a:buSzPts val="1800"/>
              <a:buFont typeface="Calibri"/>
              <a:buNone/>
            </a:pPr>
            <a:r>
              <a:t/>
            </a:r>
            <a:endParaRPr b="0" i="0" sz="1800" u="none" cap="none" strike="noStrike">
              <a:solidFill>
                <a:srgbClr val="2E75B6"/>
              </a:solidFill>
              <a:latin typeface="Calibri"/>
              <a:ea typeface="Calibri"/>
              <a:cs typeface="Calibri"/>
              <a:sym typeface="Calibri"/>
            </a:endParaRPr>
          </a:p>
        </p:txBody>
      </p:sp>
      <p:sp>
        <p:nvSpPr>
          <p:cNvPr id="114" name="Google Shape;114;p9"/>
          <p:cNvSpPr/>
          <p:nvPr/>
        </p:nvSpPr>
        <p:spPr>
          <a:xfrm>
            <a:off x="584200" y="2078038"/>
            <a:ext cx="10020353" cy="4387487"/>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9"/>
          <p:cNvSpPr txBox="1"/>
          <p:nvPr/>
        </p:nvSpPr>
        <p:spPr>
          <a:xfrm>
            <a:off x="820419" y="2263495"/>
            <a:ext cx="4671840" cy="41554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33B3"/>
              </a:buClr>
              <a:buSzPts val="1300"/>
              <a:buFont typeface="Courier"/>
              <a:buNone/>
            </a:pPr>
            <a:r>
              <a:rPr b="0" i="0" lang="en-US" sz="1300" u="none" cap="none" strike="noStrike">
                <a:solidFill>
                  <a:srgbClr val="0033B3"/>
                </a:solidFill>
                <a:latin typeface="Courier"/>
                <a:ea typeface="Courier"/>
                <a:cs typeface="Courier"/>
                <a:sym typeface="Courier"/>
              </a:rPr>
              <a:t>public </a:t>
            </a:r>
            <a:r>
              <a:rPr b="0" i="0" lang="en-US" sz="1300" u="none" cap="none" strike="noStrike">
                <a:solidFill>
                  <a:srgbClr val="000000"/>
                </a:solidFill>
                <a:latin typeface="Courier"/>
                <a:ea typeface="Courier"/>
                <a:cs typeface="Courier"/>
                <a:sym typeface="Courier"/>
              </a:rPr>
              <a:t>Callable</a:t>
            </a:r>
            <a:r>
              <a:rPr b="0" i="0" lang="en-US" sz="1300" u="none" cap="none" strike="noStrike">
                <a:solidFill>
                  <a:srgbClr val="080808"/>
                </a:solidFill>
                <a:latin typeface="Courier"/>
                <a:ea typeface="Courier"/>
                <a:cs typeface="Courier"/>
                <a:sym typeface="Courier"/>
              </a:rPr>
              <a:t>&lt;</a:t>
            </a:r>
            <a:r>
              <a:rPr b="0" i="0" lang="en-US" sz="1300" u="none" cap="none" strike="noStrike">
                <a:solidFill>
                  <a:srgbClr val="000000"/>
                </a:solidFill>
                <a:latin typeface="Courier"/>
                <a:ea typeface="Courier"/>
                <a:cs typeface="Courier"/>
                <a:sym typeface="Courier"/>
              </a:rPr>
              <a:t>Integer</a:t>
            </a:r>
            <a:r>
              <a:rPr b="0" i="0" lang="en-US" sz="1300" u="none" cap="none" strike="noStrike">
                <a:solidFill>
                  <a:srgbClr val="080808"/>
                </a:solidFill>
                <a:latin typeface="Courier"/>
                <a:ea typeface="Courier"/>
                <a:cs typeface="Courier"/>
                <a:sym typeface="Courier"/>
              </a:rPr>
              <a:t>&gt; </a:t>
            </a:r>
            <a:r>
              <a:rPr b="0" i="0" lang="en-US" sz="1300" u="none" cap="none" strike="noStrike">
                <a:solidFill>
                  <a:srgbClr val="00627A"/>
                </a:solidFill>
                <a:latin typeface="Courier"/>
                <a:ea typeface="Courier"/>
                <a:cs typeface="Courier"/>
                <a:sym typeface="Courier"/>
              </a:rPr>
              <a:t>getFibonacci</a:t>
            </a:r>
            <a:r>
              <a:rPr b="0" i="0" lang="en-US" sz="1300" u="none" cap="none" strike="noStrike">
                <a:solidFill>
                  <a:srgbClr val="080808"/>
                </a:solidFill>
                <a:latin typeface="Courier"/>
                <a:ea typeface="Courier"/>
                <a:cs typeface="Courier"/>
                <a:sym typeface="Courier"/>
              </a:rPr>
              <a:t>(</a:t>
            </a:r>
            <a:r>
              <a:rPr b="0" i="0" lang="en-US" sz="1300" u="none" cap="none" strike="noStrike">
                <a:solidFill>
                  <a:srgbClr val="0033B3"/>
                </a:solidFill>
                <a:latin typeface="Courier"/>
                <a:ea typeface="Courier"/>
                <a:cs typeface="Courier"/>
                <a:sym typeface="Courier"/>
              </a:rPr>
              <a:t>int </a:t>
            </a:r>
            <a:r>
              <a:rPr b="0" i="0" lang="en-US" sz="1300" u="none" cap="none" strike="noStrike">
                <a:solidFill>
                  <a:srgbClr val="080808"/>
                </a:solidFill>
                <a:latin typeface="Courier"/>
                <a:ea typeface="Courier"/>
                <a:cs typeface="Courier"/>
                <a:sym typeface="Courier"/>
              </a:rPr>
              <a:t>n) {</a:t>
            </a:r>
            <a:endParaRPr b="0" i="0" sz="1800" u="none" cap="none" strike="noStrike">
              <a:solidFill>
                <a:srgbClr val="080808"/>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0000"/>
                </a:solidFill>
                <a:latin typeface="Courier"/>
                <a:ea typeface="Courier"/>
                <a:cs typeface="Courier"/>
                <a:sym typeface="Courier"/>
              </a:rPr>
              <a:t>Callable</a:t>
            </a:r>
            <a:r>
              <a:rPr b="0" i="0" lang="en-US" sz="1300" u="none" cap="none" strike="noStrike">
                <a:solidFill>
                  <a:srgbClr val="080808"/>
                </a:solidFill>
                <a:latin typeface="Courier"/>
                <a:ea typeface="Courier"/>
                <a:cs typeface="Courier"/>
                <a:sym typeface="Courier"/>
              </a:rPr>
              <a:t>&lt;</a:t>
            </a:r>
            <a:r>
              <a:rPr b="0" i="0" lang="en-US" sz="1300" u="none" cap="none" strike="noStrike">
                <a:solidFill>
                  <a:srgbClr val="000000"/>
                </a:solidFill>
                <a:latin typeface="Courier"/>
                <a:ea typeface="Courier"/>
                <a:cs typeface="Courier"/>
                <a:sym typeface="Courier"/>
              </a:rPr>
              <a:t>Integer</a:t>
            </a:r>
            <a:r>
              <a:rPr b="0" i="0" lang="en-US" sz="1300" u="none" cap="none" strike="noStrike">
                <a:solidFill>
                  <a:srgbClr val="080808"/>
                </a:solidFill>
                <a:latin typeface="Courier"/>
                <a:ea typeface="Courier"/>
                <a:cs typeface="Courier"/>
                <a:sym typeface="Courier"/>
              </a:rPr>
              <a:t>&gt; </a:t>
            </a:r>
            <a:r>
              <a:rPr b="0" i="0" lang="en-US" sz="1300" u="none" cap="none" strike="noStrike">
                <a:solidFill>
                  <a:srgbClr val="000000"/>
                </a:solidFill>
                <a:latin typeface="Courier"/>
                <a:ea typeface="Courier"/>
                <a:cs typeface="Courier"/>
                <a:sym typeface="Courier"/>
              </a:rPr>
              <a:t>callable </a:t>
            </a:r>
            <a:r>
              <a:rPr b="0" i="0" lang="en-US" sz="1300" u="none" cap="none" strike="noStrike">
                <a:solidFill>
                  <a:srgbClr val="080808"/>
                </a:solidFill>
                <a:latin typeface="Courier"/>
                <a:ea typeface="Courier"/>
                <a:cs typeface="Courier"/>
                <a:sym typeface="Courier"/>
              </a:rPr>
              <a:t>= () -&gt;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switch </a:t>
            </a:r>
            <a:r>
              <a:rPr b="0" i="0" lang="en-US" sz="1300" u="none" cap="none" strike="noStrike">
                <a:solidFill>
                  <a:srgbClr val="080808"/>
                </a:solidFill>
                <a:latin typeface="Courier"/>
                <a:ea typeface="Courier"/>
                <a:cs typeface="Courier"/>
                <a:sym typeface="Courier"/>
              </a:rPr>
              <a:t>(</a:t>
            </a:r>
            <a:r>
              <a:rPr b="0" i="0" lang="en-US" sz="1300" u="none" cap="none" strike="noStrike">
                <a:solidFill>
                  <a:srgbClr val="851F91"/>
                </a:solidFill>
                <a:latin typeface="Courier"/>
                <a:ea typeface="Courier"/>
                <a:cs typeface="Courier"/>
                <a:sym typeface="Courier"/>
              </a:rPr>
              <a:t>n</a:t>
            </a:r>
            <a:r>
              <a:rPr b="0" i="0" lang="en-US" sz="1300" u="none" cap="none" strike="noStrike">
                <a:solidFill>
                  <a:srgbClr val="080808"/>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case </a:t>
            </a:r>
            <a:r>
              <a:rPr b="0" i="0" lang="en-US" sz="1300" u="none" cap="none" strike="noStrike">
                <a:solidFill>
                  <a:srgbClr val="1750EB"/>
                </a:solidFill>
                <a:latin typeface="Courier"/>
                <a:ea typeface="Courier"/>
                <a:cs typeface="Courier"/>
                <a:sym typeface="Courier"/>
              </a:rPr>
              <a:t>1</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return </a:t>
            </a:r>
            <a:r>
              <a:rPr b="0" i="0" lang="en-US" sz="1300" u="none" cap="none" strike="noStrike">
                <a:solidFill>
                  <a:srgbClr val="1750EB"/>
                </a:solidFill>
                <a:latin typeface="Courier"/>
                <a:ea typeface="Courier"/>
                <a:cs typeface="Courier"/>
                <a:sym typeface="Courier"/>
              </a:rPr>
              <a:t>0</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case </a:t>
            </a:r>
            <a:r>
              <a:rPr b="0" i="0" lang="en-US" sz="1300" u="none" cap="none" strike="noStrike">
                <a:solidFill>
                  <a:srgbClr val="1750EB"/>
                </a:solidFill>
                <a:latin typeface="Courier"/>
                <a:ea typeface="Courier"/>
                <a:cs typeface="Courier"/>
                <a:sym typeface="Courier"/>
              </a:rPr>
              <a:t>2</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return </a:t>
            </a:r>
            <a:r>
              <a:rPr b="0" i="0" lang="en-US" sz="1300" u="none" cap="none" strike="noStrike">
                <a:solidFill>
                  <a:srgbClr val="1750EB"/>
                </a:solidFill>
                <a:latin typeface="Courier"/>
                <a:ea typeface="Courier"/>
                <a:cs typeface="Courier"/>
                <a:sym typeface="Courier"/>
              </a:rPr>
              <a:t>1</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default</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int </a:t>
            </a:r>
            <a:r>
              <a:rPr b="0" i="0" lang="en-US" sz="1300" u="none" cap="none" strike="noStrike">
                <a:solidFill>
                  <a:srgbClr val="080808"/>
                </a:solidFill>
                <a:latin typeface="Courier"/>
                <a:ea typeface="Courier"/>
                <a:cs typeface="Courier"/>
                <a:sym typeface="Courier"/>
              </a:rPr>
              <a:t>a = </a:t>
            </a:r>
            <a:r>
              <a:rPr b="0" i="0" lang="en-US" sz="1300" u="none" cap="none" strike="noStrike">
                <a:solidFill>
                  <a:srgbClr val="1750EB"/>
                </a:solidFill>
                <a:latin typeface="Courier"/>
                <a:ea typeface="Courier"/>
                <a:cs typeface="Courier"/>
                <a:sym typeface="Courier"/>
              </a:rPr>
              <a:t>0</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int </a:t>
            </a:r>
            <a:r>
              <a:rPr b="0" i="0" lang="en-US" sz="1300" u="none" cap="none" strike="noStrike">
                <a:solidFill>
                  <a:srgbClr val="080808"/>
                </a:solidFill>
                <a:latin typeface="Courier"/>
                <a:ea typeface="Courier"/>
                <a:cs typeface="Courier"/>
                <a:sym typeface="Courier"/>
              </a:rPr>
              <a:t>b = </a:t>
            </a:r>
            <a:r>
              <a:rPr b="0" i="0" lang="en-US" sz="1300" u="none" cap="none" strike="noStrike">
                <a:solidFill>
                  <a:srgbClr val="1750EB"/>
                </a:solidFill>
                <a:latin typeface="Courier"/>
                <a:ea typeface="Courier"/>
                <a:cs typeface="Courier"/>
                <a:sym typeface="Courier"/>
              </a:rPr>
              <a:t>1</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for </a:t>
            </a:r>
            <a:r>
              <a:rPr b="0" i="0" lang="en-US" sz="1300" u="none" cap="none" strike="noStrike">
                <a:solidFill>
                  <a:srgbClr val="080808"/>
                </a:solidFill>
                <a:latin typeface="Courier"/>
                <a:ea typeface="Courier"/>
                <a:cs typeface="Courier"/>
                <a:sym typeface="Courier"/>
              </a:rPr>
              <a:t>(</a:t>
            </a:r>
            <a:r>
              <a:rPr b="0" i="0" lang="en-US" sz="1300" u="none" cap="none" strike="noStrike">
                <a:solidFill>
                  <a:srgbClr val="0033B3"/>
                </a:solidFill>
                <a:latin typeface="Courier"/>
                <a:ea typeface="Courier"/>
                <a:cs typeface="Courier"/>
                <a:sym typeface="Courier"/>
              </a:rPr>
              <a:t>int </a:t>
            </a:r>
            <a:r>
              <a:rPr b="0" i="0" lang="en-US" sz="1300" u="none" cap="none" strike="noStrike">
                <a:solidFill>
                  <a:srgbClr val="080808"/>
                </a:solidFill>
                <a:latin typeface="Courier"/>
                <a:ea typeface="Courier"/>
                <a:cs typeface="Courier"/>
                <a:sym typeface="Courier"/>
              </a:rPr>
              <a:t>i = </a:t>
            </a:r>
            <a:r>
              <a:rPr b="0" i="0" lang="en-US" sz="1300" u="none" cap="none" strike="noStrike">
                <a:solidFill>
                  <a:srgbClr val="1750EB"/>
                </a:solidFill>
                <a:latin typeface="Courier"/>
                <a:ea typeface="Courier"/>
                <a:cs typeface="Courier"/>
                <a:sym typeface="Courier"/>
              </a:rPr>
              <a:t>2</a:t>
            </a:r>
            <a:r>
              <a:rPr b="0" i="0" lang="en-US" sz="1300" u="none" cap="none" strike="noStrike">
                <a:solidFill>
                  <a:srgbClr val="080808"/>
                </a:solidFill>
                <a:latin typeface="Courier"/>
                <a:ea typeface="Courier"/>
                <a:cs typeface="Courier"/>
                <a:sym typeface="Courier"/>
              </a:rPr>
              <a:t>; i &lt; </a:t>
            </a:r>
            <a:r>
              <a:rPr b="0" i="0" lang="en-US" sz="1300" u="none" cap="none" strike="noStrike">
                <a:solidFill>
                  <a:srgbClr val="851F91"/>
                </a:solidFill>
                <a:latin typeface="Courier"/>
                <a:ea typeface="Courier"/>
                <a:cs typeface="Courier"/>
                <a:sym typeface="Courier"/>
              </a:rPr>
              <a:t>n</a:t>
            </a:r>
            <a:r>
              <a:rPr b="0" i="0" lang="en-US" sz="1300" u="none" cap="none" strike="noStrike">
                <a:solidFill>
                  <a:srgbClr val="080808"/>
                </a:solidFill>
                <a:latin typeface="Courier"/>
                <a:ea typeface="Courier"/>
                <a:cs typeface="Courier"/>
                <a:sym typeface="Courier"/>
              </a:rPr>
              <a:t>;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int </a:t>
            </a:r>
            <a:r>
              <a:rPr b="0" i="0" lang="en-US" sz="1300" u="none" cap="none" strike="noStrike">
                <a:solidFill>
                  <a:srgbClr val="000000"/>
                </a:solidFill>
                <a:latin typeface="Courier"/>
                <a:ea typeface="Courier"/>
                <a:cs typeface="Courier"/>
                <a:sym typeface="Courier"/>
              </a:rPr>
              <a:t>c </a:t>
            </a:r>
            <a:r>
              <a:rPr b="0" i="0" lang="en-US" sz="1300" u="none" cap="none" strike="noStrike">
                <a:solidFill>
                  <a:srgbClr val="080808"/>
                </a:solidFill>
                <a:latin typeface="Courier"/>
                <a:ea typeface="Courier"/>
                <a:cs typeface="Courier"/>
                <a:sym typeface="Courier"/>
              </a:rPr>
              <a:t>= a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 =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b = </a:t>
            </a:r>
            <a:r>
              <a:rPr b="0" i="0" lang="en-US" sz="1300" u="none" cap="none" strike="noStrike">
                <a:solidFill>
                  <a:srgbClr val="000000"/>
                </a:solidFill>
                <a:latin typeface="Courier"/>
                <a:ea typeface="Courier"/>
                <a:cs typeface="Courier"/>
                <a:sym typeface="Courier"/>
              </a:rPr>
              <a:t>c</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return </a:t>
            </a:r>
            <a:r>
              <a:rPr b="0" i="0" lang="en-US" sz="1300" u="none" cap="none" strike="noStrike">
                <a:solidFill>
                  <a:srgbClr val="1750EB"/>
                </a:solidFill>
                <a:latin typeface="Courier"/>
                <a:ea typeface="Courier"/>
                <a:cs typeface="Courier"/>
                <a:sym typeface="Courier"/>
              </a:rPr>
              <a:t>0</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return </a:t>
            </a:r>
            <a:r>
              <a:rPr b="0" i="0" lang="en-US" sz="1300" u="none" cap="none" strike="noStrike">
                <a:solidFill>
                  <a:srgbClr val="000000"/>
                </a:solidFill>
                <a:latin typeface="Courier"/>
                <a:ea typeface="Courier"/>
                <a:cs typeface="Courier"/>
                <a:sym typeface="Courier"/>
              </a:rPr>
              <a:t>callable</a:t>
            </a:r>
            <a:r>
              <a:rPr b="0" i="0" lang="en-US" sz="1300" u="none" cap="none" strike="noStrike">
                <a:solidFill>
                  <a:srgbClr val="080808"/>
                </a:solidFill>
                <a:latin typeface="Courier"/>
                <a:ea typeface="Courier"/>
                <a:cs typeface="Courier"/>
                <a:sym typeface="Courier"/>
              </a:rPr>
              <a:t>;</a:t>
            </a:r>
            <a:endParaRPr b="0" i="0" sz="1800" u="none" cap="none" strike="noStrike">
              <a:solidFill>
                <a:srgbClr val="080808"/>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p:txBody>
      </p:sp>
      <p:sp>
        <p:nvSpPr>
          <p:cNvPr id="116" name="Google Shape;116;p9"/>
          <p:cNvSpPr txBox="1"/>
          <p:nvPr/>
        </p:nvSpPr>
        <p:spPr>
          <a:xfrm>
            <a:off x="5955537" y="2302119"/>
            <a:ext cx="4571502" cy="3749039"/>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33B3"/>
              </a:buClr>
              <a:buSzPts val="1300"/>
              <a:buFont typeface="Courier"/>
              <a:buNone/>
            </a:pPr>
            <a:r>
              <a:rPr b="0" i="0" lang="en-US" sz="1300" u="none" cap="none" strike="noStrike">
                <a:solidFill>
                  <a:srgbClr val="0033B3"/>
                </a:solidFill>
                <a:latin typeface="Courier"/>
                <a:ea typeface="Courier"/>
                <a:cs typeface="Courier"/>
                <a:sym typeface="Courier"/>
              </a:rPr>
              <a:t>public static void </a:t>
            </a:r>
            <a:r>
              <a:rPr b="0" i="0" lang="en-US" sz="1300" u="none" cap="none" strike="noStrike">
                <a:solidFill>
                  <a:srgbClr val="00627A"/>
                </a:solidFill>
                <a:latin typeface="Courier"/>
                <a:ea typeface="Courier"/>
                <a:cs typeface="Courier"/>
                <a:sym typeface="Courier"/>
              </a:rPr>
              <a:t>main</a:t>
            </a:r>
            <a:r>
              <a:rPr b="0" i="0" lang="en-US" sz="1300" u="none" cap="none" strike="noStrike">
                <a:solidFill>
                  <a:srgbClr val="080808"/>
                </a:solidFill>
                <a:latin typeface="Courier"/>
                <a:ea typeface="Courier"/>
                <a:cs typeface="Courier"/>
                <a:sym typeface="Courier"/>
              </a:rPr>
              <a:t>(</a:t>
            </a:r>
            <a:r>
              <a:rPr b="0" i="0" lang="en-US" sz="1300" u="none" cap="none" strike="noStrike">
                <a:solidFill>
                  <a:srgbClr val="000000"/>
                </a:solidFill>
                <a:latin typeface="Courier"/>
                <a:ea typeface="Courier"/>
                <a:cs typeface="Courier"/>
                <a:sym typeface="Courier"/>
              </a:rPr>
              <a:t>String</a:t>
            </a:r>
            <a:r>
              <a:rPr b="0" i="0" lang="en-US" sz="1300" u="none" cap="none" strike="noStrike">
                <a:solidFill>
                  <a:srgbClr val="080808"/>
                </a:solidFill>
                <a:latin typeface="Courier"/>
                <a:ea typeface="Courier"/>
                <a:cs typeface="Courier"/>
                <a:sym typeface="Courier"/>
              </a:rPr>
              <a:t>[] args) {</a:t>
            </a:r>
            <a:endParaRPr b="0" i="0" sz="1800" u="none" cap="none" strike="noStrike">
              <a:solidFill>
                <a:srgbClr val="080808"/>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0000"/>
                </a:solidFill>
                <a:latin typeface="Courier"/>
                <a:ea typeface="Courier"/>
                <a:cs typeface="Courier"/>
                <a:sym typeface="Courier"/>
              </a:rPr>
              <a:t>ExecutorService s </a:t>
            </a:r>
            <a:r>
              <a:rPr b="0" i="0" lang="en-US" sz="1300" u="none" cap="none" strike="noStrike">
                <a:solidFill>
                  <a:srgbClr val="080808"/>
                </a:solidFill>
                <a:latin typeface="Courier"/>
                <a:ea typeface="Courier"/>
                <a:cs typeface="Courier"/>
                <a:sym typeface="Courier"/>
              </a:rPr>
              <a:t>=</a:t>
            </a:r>
            <a:endParaRPr b="0" i="0" sz="1800" u="none" cap="none" strike="noStrike">
              <a:solidFill>
                <a:srgbClr val="080808"/>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0000"/>
                </a:solidFill>
                <a:latin typeface="Courier"/>
                <a:ea typeface="Courier"/>
                <a:cs typeface="Courier"/>
                <a:sym typeface="Courier"/>
              </a:rPr>
              <a:t>Executors</a:t>
            </a:r>
            <a:r>
              <a:rPr b="0" i="0" lang="en-US" sz="1300" u="none" cap="none" strike="noStrike">
                <a:solidFill>
                  <a:srgbClr val="080808"/>
                </a:solidFill>
                <a:latin typeface="Courier"/>
                <a:ea typeface="Courier"/>
                <a:cs typeface="Courier"/>
                <a:sym typeface="Courier"/>
              </a:rPr>
              <a:t>.</a:t>
            </a:r>
            <a:r>
              <a:rPr b="0" i="1" lang="en-US" sz="1300" u="none" cap="none" strike="noStrike">
                <a:solidFill>
                  <a:srgbClr val="080808"/>
                </a:solidFill>
                <a:latin typeface="Courier"/>
                <a:ea typeface="Courier"/>
                <a:cs typeface="Courier"/>
                <a:sym typeface="Courier"/>
              </a:rPr>
              <a:t>newSingleThreadExecutor</a:t>
            </a:r>
            <a:r>
              <a:rPr b="0" i="0" lang="en-US" sz="1300" u="none" cap="none" strike="noStrike">
                <a:solidFill>
                  <a:srgbClr val="080808"/>
                </a:solidFill>
                <a:latin typeface="Courier"/>
                <a:ea typeface="Courier"/>
                <a:cs typeface="Courier"/>
                <a:sym typeface="Courier"/>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800"/>
              <a:buFont typeface="Courier"/>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0000"/>
                </a:solidFill>
                <a:latin typeface="Courier"/>
                <a:ea typeface="Courier"/>
                <a:cs typeface="Courier"/>
                <a:sym typeface="Courier"/>
              </a:rPr>
              <a:t>Future</a:t>
            </a:r>
            <a:r>
              <a:rPr b="0" i="0" lang="en-US" sz="1300" u="none" cap="none" strike="noStrike">
                <a:solidFill>
                  <a:srgbClr val="080808"/>
                </a:solidFill>
                <a:latin typeface="Courier"/>
                <a:ea typeface="Courier"/>
                <a:cs typeface="Courier"/>
                <a:sym typeface="Courier"/>
              </a:rPr>
              <a:t>&lt;</a:t>
            </a:r>
            <a:r>
              <a:rPr b="0" i="0" lang="en-US" sz="1300" u="none" cap="none" strike="noStrike">
                <a:solidFill>
                  <a:srgbClr val="000000"/>
                </a:solidFill>
                <a:latin typeface="Courier"/>
                <a:ea typeface="Courier"/>
                <a:cs typeface="Courier"/>
                <a:sym typeface="Courier"/>
              </a:rPr>
              <a:t>Integer</a:t>
            </a:r>
            <a:r>
              <a:rPr b="0" i="0" lang="en-US" sz="1300" u="none" cap="none" strike="noStrike">
                <a:solidFill>
                  <a:srgbClr val="080808"/>
                </a:solidFill>
                <a:latin typeface="Courier"/>
                <a:ea typeface="Courier"/>
                <a:cs typeface="Courier"/>
                <a:sym typeface="Courier"/>
              </a:rPr>
              <a:t>&gt; </a:t>
            </a:r>
            <a:r>
              <a:rPr b="0" i="0" lang="en-US" sz="1300" u="none" cap="none" strike="noStrike">
                <a:solidFill>
                  <a:srgbClr val="000000"/>
                </a:solidFill>
                <a:latin typeface="Courier"/>
                <a:ea typeface="Courier"/>
                <a:cs typeface="Courier"/>
                <a:sym typeface="Courier"/>
              </a:rPr>
              <a:t>submit </a:t>
            </a:r>
            <a:r>
              <a:rPr b="0" i="0" lang="en-US" sz="1300" u="none" cap="none" strike="noStrike">
                <a:solidFill>
                  <a:srgbClr val="080808"/>
                </a:solidFill>
                <a:latin typeface="Courier"/>
                <a:ea typeface="Courier"/>
                <a:cs typeface="Courier"/>
                <a:sym typeface="Courier"/>
              </a:rPr>
              <a:t>=</a:t>
            </a:r>
            <a:endParaRPr b="0" i="0" sz="1800" u="none" cap="none" strike="noStrike">
              <a:solidFill>
                <a:srgbClr val="080808"/>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0000"/>
                </a:solidFill>
                <a:latin typeface="Courier"/>
                <a:ea typeface="Courier"/>
                <a:cs typeface="Courier"/>
                <a:sym typeface="Courier"/>
              </a:rPr>
              <a:t>s</a:t>
            </a:r>
            <a:r>
              <a:rPr b="0" i="0" lang="en-US" sz="1300" u="none" cap="none" strike="noStrike">
                <a:solidFill>
                  <a:srgbClr val="080808"/>
                </a:solidFill>
                <a:latin typeface="Courier"/>
                <a:ea typeface="Courier"/>
                <a:cs typeface="Courier"/>
                <a:sym typeface="Courier"/>
              </a:rPr>
              <a:t>.submit(getFibonacci(</a:t>
            </a:r>
            <a:r>
              <a:rPr b="0" i="0" lang="en-US" sz="1300" u="none" cap="none" strike="noStrike">
                <a:solidFill>
                  <a:srgbClr val="1750EB"/>
                </a:solidFill>
                <a:latin typeface="Courier"/>
                <a:ea typeface="Courier"/>
                <a:cs typeface="Courier"/>
                <a:sym typeface="Courier"/>
              </a:rPr>
              <a:t>140</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t/>
            </a:r>
            <a:endParaRPr b="0" i="0" sz="1300" u="none" cap="none" strike="noStrike">
              <a:solidFill>
                <a:srgbClr val="080808"/>
              </a:solidFill>
              <a:latin typeface="Courier"/>
              <a:ea typeface="Courier"/>
              <a:cs typeface="Courier"/>
              <a:sym typeface="Courier"/>
            </a:endParaRPr>
          </a:p>
          <a:p>
            <a:pPr indent="0" lvl="0" marL="0" marR="0" rtl="0" algn="l">
              <a:lnSpc>
                <a:spcPct val="100000"/>
              </a:lnSpc>
              <a:spcBef>
                <a:spcPts val="0"/>
              </a:spcBef>
              <a:spcAft>
                <a:spcPts val="0"/>
              </a:spcAft>
              <a:buClr>
                <a:srgbClr val="080808"/>
              </a:buClr>
              <a:buSzPts val="1300"/>
              <a:buFont typeface="Courier"/>
              <a:buNone/>
            </a:pPr>
            <a:r>
              <a:t/>
            </a:r>
            <a:endParaRPr b="0" i="0" sz="1300" u="none" cap="none" strike="noStrike">
              <a:solidFill>
                <a:srgbClr val="080808"/>
              </a:solidFill>
              <a:latin typeface="Courier"/>
              <a:ea typeface="Courier"/>
              <a:cs typeface="Courier"/>
              <a:sym typeface="Courier"/>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33B3"/>
                </a:solidFill>
                <a:latin typeface="Courier"/>
                <a:ea typeface="Courier"/>
                <a:cs typeface="Courier"/>
                <a:sym typeface="Courier"/>
              </a:rPr>
              <a:t>try </a:t>
            </a: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0" lang="en-US" sz="1300" u="none" cap="none" strike="noStrike">
                <a:solidFill>
                  <a:srgbClr val="000000"/>
                </a:solidFill>
                <a:latin typeface="Courier"/>
                <a:ea typeface="Courier"/>
                <a:cs typeface="Courier"/>
                <a:sym typeface="Courier"/>
              </a:rPr>
              <a:t>System</a:t>
            </a:r>
            <a:r>
              <a:rPr b="0" i="0" lang="en-US" sz="1300" u="none" cap="none" strike="noStrike">
                <a:solidFill>
                  <a:srgbClr val="080808"/>
                </a:solidFill>
                <a:latin typeface="Courier"/>
                <a:ea typeface="Courier"/>
                <a:cs typeface="Courier"/>
                <a:sym typeface="Courier"/>
              </a:rPr>
              <a:t>.</a:t>
            </a:r>
            <a:r>
              <a:rPr b="0" i="1" lang="en-US" sz="1300" u="none" cap="none" strike="noStrike">
                <a:solidFill>
                  <a:srgbClr val="872094"/>
                </a:solidFill>
                <a:latin typeface="Courier"/>
                <a:ea typeface="Courier"/>
                <a:cs typeface="Courier"/>
                <a:sym typeface="Courier"/>
              </a:rPr>
              <a:t>out</a:t>
            </a:r>
            <a:r>
              <a:rPr b="0" i="0" lang="en-US" sz="1300" u="none" cap="none" strike="noStrike">
                <a:solidFill>
                  <a:srgbClr val="080808"/>
                </a:solidFill>
                <a:latin typeface="Courier"/>
                <a:ea typeface="Courier"/>
                <a:cs typeface="Courier"/>
                <a:sym typeface="Courier"/>
              </a:rPr>
              <a:t>.println(</a:t>
            </a:r>
            <a:r>
              <a:rPr b="0" i="0" lang="en-US" sz="1300" u="none" cap="none" strike="noStrike">
                <a:solidFill>
                  <a:srgbClr val="000000"/>
                </a:solidFill>
                <a:latin typeface="Courier"/>
                <a:ea typeface="Courier"/>
                <a:cs typeface="Courier"/>
                <a:sym typeface="Courier"/>
              </a:rPr>
              <a:t>submit</a:t>
            </a:r>
            <a:r>
              <a:rPr b="0" i="0" lang="en-US" sz="1300" u="none" cap="none" strike="noStrike">
                <a:solidFill>
                  <a:srgbClr val="080808"/>
                </a:solidFill>
                <a:latin typeface="Courier"/>
                <a:ea typeface="Courier"/>
                <a:cs typeface="Courier"/>
                <a:sym typeface="Courier"/>
              </a:rPr>
              <a:t>.get());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 </a:t>
            </a:r>
            <a:r>
              <a:rPr b="0" i="0" lang="en-US" sz="1300" u="none" cap="none" strike="noStrike">
                <a:solidFill>
                  <a:srgbClr val="0033B3"/>
                </a:solidFill>
                <a:latin typeface="Courier"/>
                <a:ea typeface="Courier"/>
                <a:cs typeface="Courier"/>
                <a:sym typeface="Courier"/>
              </a:rPr>
              <a:t>catch </a:t>
            </a:r>
            <a:r>
              <a:rPr b="0" i="0" lang="en-US" sz="1300" u="none" cap="none" strike="noStrike">
                <a:solidFill>
                  <a:srgbClr val="080808"/>
                </a:solidFill>
                <a:latin typeface="Courier"/>
                <a:ea typeface="Courier"/>
                <a:cs typeface="Courier"/>
                <a:sym typeface="Courier"/>
              </a:rPr>
              <a:t>(</a:t>
            </a:r>
            <a:r>
              <a:rPr b="0" i="0" lang="en-US" sz="1300" u="none" cap="none" strike="noStrike">
                <a:solidFill>
                  <a:srgbClr val="000000"/>
                </a:solidFill>
                <a:latin typeface="Courier"/>
                <a:ea typeface="Courier"/>
                <a:cs typeface="Courier"/>
                <a:sym typeface="Courier"/>
              </a:rPr>
              <a:t>Exception </a:t>
            </a:r>
            <a:r>
              <a:rPr b="0" i="0" lang="en-US" sz="1300" u="none" cap="none" strike="noStrike">
                <a:solidFill>
                  <a:srgbClr val="080808"/>
                </a:solidFill>
                <a:latin typeface="Courier"/>
                <a:ea typeface="Courier"/>
                <a:cs typeface="Courier"/>
                <a:sym typeface="Courier"/>
              </a:rPr>
              <a:t>e) {</a:t>
            </a:r>
            <a:endParaRPr b="0" i="0" sz="1800" u="none" cap="none" strike="noStrike">
              <a:solidFill>
                <a:srgbClr val="080808"/>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        </a:t>
            </a:r>
            <a:r>
              <a:rPr b="0" i="1" lang="en-US" sz="1300" u="none" cap="none" strike="noStrike">
                <a:solidFill>
                  <a:srgbClr val="8C8C8C"/>
                </a:solidFill>
                <a:latin typeface="Courier"/>
                <a:ea typeface="Courier"/>
                <a:cs typeface="Courier"/>
                <a:sym typeface="Courier"/>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8C8C8C"/>
              </a:buClr>
              <a:buSzPts val="1300"/>
              <a:buFont typeface="Courier"/>
              <a:buNone/>
            </a:pPr>
            <a:r>
              <a:rPr b="0" i="1" lang="en-US" sz="1300" u="none" cap="none" strike="noStrike">
                <a:solidFill>
                  <a:srgbClr val="8C8C8C"/>
                </a:solidFill>
                <a:latin typeface="Courier"/>
                <a:ea typeface="Courier"/>
                <a:cs typeface="Courier"/>
                <a:sym typeface="Courier"/>
              </a:rPr>
              <a:t>    </a:t>
            </a:r>
            <a:r>
              <a:rPr b="0" i="0" lang="en-US" sz="1300" u="none" cap="none" strike="noStrike">
                <a:solidFill>
                  <a:srgbClr val="080808"/>
                </a:solidFill>
                <a:latin typeface="Courier"/>
                <a:ea typeface="Courier"/>
                <a:cs typeface="Courier"/>
                <a:sym typeface="Courier"/>
              </a:rPr>
              <a:t>}</a:t>
            </a:r>
            <a:endParaRPr b="0" i="0" sz="1800" u="none" cap="none" strike="noStrike">
              <a:solidFill>
                <a:srgbClr val="080808"/>
              </a:solidFill>
              <a:latin typeface="Calibri"/>
              <a:ea typeface="Calibri"/>
              <a:cs typeface="Calibri"/>
              <a:sym typeface="Calibri"/>
            </a:endParaRPr>
          </a:p>
          <a:p>
            <a:pPr indent="0" lvl="0" marL="0" marR="0" rtl="0" algn="l">
              <a:lnSpc>
                <a:spcPct val="100000"/>
              </a:lnSpc>
              <a:spcBef>
                <a:spcPts val="0"/>
              </a:spcBef>
              <a:spcAft>
                <a:spcPts val="0"/>
              </a:spcAft>
              <a:buClr>
                <a:srgbClr val="8C8C8C"/>
              </a:buClr>
              <a:buSzPts val="1800"/>
              <a:buFont typeface="Courier"/>
              <a:buNone/>
            </a:pPr>
            <a:r>
              <a:t/>
            </a:r>
            <a:endParaRPr b="0" i="0" sz="1800" u="none" cap="none" strike="noStrike">
              <a:solidFill>
                <a:srgbClr val="080808"/>
              </a:solidFill>
              <a:latin typeface="Calibri"/>
              <a:ea typeface="Calibri"/>
              <a:cs typeface="Calibri"/>
              <a:sym typeface="Calibri"/>
            </a:endParaRPr>
          </a:p>
          <a:p>
            <a:pPr indent="0" lvl="0" marL="0" marR="0" rtl="0" algn="l">
              <a:lnSpc>
                <a:spcPct val="100000"/>
              </a:lnSpc>
              <a:spcBef>
                <a:spcPts val="0"/>
              </a:spcBef>
              <a:spcAft>
                <a:spcPts val="0"/>
              </a:spcAft>
              <a:buClr>
                <a:srgbClr val="080808"/>
              </a:buClr>
              <a:buSzPts val="1300"/>
              <a:buFont typeface="Courier"/>
              <a:buNone/>
            </a:pPr>
            <a:r>
              <a:rPr b="0" i="0" lang="en-US" sz="1300" u="none" cap="none" strike="noStrike">
                <a:solidFill>
                  <a:srgbClr val="080808"/>
                </a:solidFill>
                <a:latin typeface="Courier"/>
                <a:ea typeface="Courier"/>
                <a:cs typeface="Courier"/>
                <a:sym typeface="Courier"/>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80808"/>
              </a:buClr>
              <a:buSzPts val="1300"/>
              <a:buFont typeface="Courier"/>
              <a:buNone/>
            </a:pPr>
            <a:r>
              <a:t/>
            </a:r>
            <a:endParaRPr b="0" i="0" sz="1300" u="none" cap="none" strike="noStrike">
              <a:solidFill>
                <a:srgbClr val="080808"/>
              </a:solidFill>
              <a:latin typeface="Courier"/>
              <a:ea typeface="Courier"/>
              <a:cs typeface="Courier"/>
              <a:sym typeface="Courier"/>
            </a:endParaRPr>
          </a:p>
          <a:p>
            <a:pPr indent="0" lvl="0" marL="0" marR="0" rtl="0" algn="l">
              <a:lnSpc>
                <a:spcPct val="100000"/>
              </a:lnSpc>
              <a:spcBef>
                <a:spcPts val="0"/>
              </a:spcBef>
              <a:spcAft>
                <a:spcPts val="0"/>
              </a:spcAft>
              <a:buClr>
                <a:srgbClr val="080808"/>
              </a:buClr>
              <a:buSzPts val="1300"/>
              <a:buFont typeface="Courier"/>
              <a:buNone/>
            </a:pPr>
            <a:r>
              <a:t/>
            </a:r>
            <a:endParaRPr b="0" i="0" sz="1300" u="none" cap="none" strike="noStrike">
              <a:solidFill>
                <a:srgbClr val="080808"/>
              </a:solidFill>
              <a:latin typeface="Courier"/>
              <a:ea typeface="Courier"/>
              <a:cs typeface="Courier"/>
              <a:sym typeface="Couri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