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4.tif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tif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ubtitle 7"/>
          <p:cNvSpPr txBox="1"/>
          <p:nvPr>
            <p:ph type="subTitle" sz="quarter" idx="1"/>
          </p:nvPr>
        </p:nvSpPr>
        <p:spPr>
          <a:xfrm>
            <a:off x="451659" y="2907924"/>
            <a:ext cx="10097204" cy="521075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95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466723" y="1422168"/>
            <a:ext cx="9011976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Бинарный поиск (Двоичный поиск)</a:t>
            </a:r>
          </a:p>
        </p:txBody>
      </p:sp>
      <p:sp>
        <p:nvSpPr>
          <p:cNvPr id="161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62" name="Rectangle 8"/>
          <p:cNvSpPr txBox="1"/>
          <p:nvPr/>
        </p:nvSpPr>
        <p:spPr>
          <a:xfrm>
            <a:off x="512443" y="2098675"/>
            <a:ext cx="6020645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Бинарный поиск - классический алгоритм поиска в отсортированном массиве, использующий дробление массива на половины.</a:t>
            </a: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Действия алгоритма:</a:t>
            </a:r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Определение значения элемента в середине массива. Полученное значение сравниваем с ключом</a:t>
            </a:r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Если ключ меньше значения середины - поиск продолжаем в первой половине элементов, иначе - во второй</a:t>
            </a:r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Поиск сводится к тому что вновь определяем значение серединного элемента половины и сравниваем с ключом</a:t>
            </a:r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Процесс продолжается до тех пор пока не будет найден элемент со значением ключа или не станет пустым интервал для поиска</a:t>
            </a:r>
          </a:p>
        </p:txBody>
      </p:sp>
      <p:sp>
        <p:nvSpPr>
          <p:cNvPr id="16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4" name="Rectangle 2"/>
          <p:cNvSpPr/>
          <p:nvPr/>
        </p:nvSpPr>
        <p:spPr>
          <a:xfrm>
            <a:off x="6620637" y="2510080"/>
            <a:ext cx="5293313" cy="256387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7357" y="2840280"/>
            <a:ext cx="4799873" cy="2042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466723" y="142216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API для работы с массивами</a:t>
            </a:r>
          </a:p>
        </p:txBody>
      </p:sp>
      <p:sp>
        <p:nvSpPr>
          <p:cNvPr id="168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69" name="Rectangle 8"/>
          <p:cNvSpPr txBox="1"/>
          <p:nvPr/>
        </p:nvSpPr>
        <p:spPr>
          <a:xfrm>
            <a:off x="512443" y="2098675"/>
            <a:ext cx="10986136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Класс</a:t>
            </a:r>
            <a:r>
              <a:t> </a:t>
            </a:r>
            <a:r>
              <a:rPr i="1"/>
              <a:t>java.util.Arrays </a:t>
            </a:r>
            <a:r>
              <a:rPr b="0"/>
              <a:t>содержит различные методы для работы с массивами. Все методы перегружаются для всех примитивных типов</a:t>
            </a: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Arrays.fill() - присваивает определённое значение каждому элементу указанного массива</a:t>
            </a: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Arrays.copyOf() - копирует указанный массив с усечением или заполнением в новый массив указанной длины</a:t>
            </a: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Arrays.equals() - возвращает true, если два указанных массива равны друг другу. Два массива считаются равными если оба содержат одинаковое количество элементов и все элементы в этих массивах равны</a:t>
            </a:r>
            <a:endParaRPr b="0"/>
          </a:p>
          <a:p>
            <a: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Arrays.sort() - сортирует указанный массив в порядке возрастания</a:t>
            </a:r>
            <a:br>
              <a:rPr b="0"/>
            </a:br>
            <a:r>
              <a:rPr b="0"/>
              <a:t> </a:t>
            </a:r>
            <a:endParaRPr b="0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0"/>
              <a:t>Arrays.binarySearch() - поиск элемента в массиве. Метод возвращает индекс ключа поиска, если он содержится в списке. В ином случае - “индекс вставки + 1”</a:t>
            </a:r>
            <a:br>
              <a:rPr b="0"/>
            </a:br>
            <a:br>
              <a:rPr b="0"/>
            </a:br>
            <a:r>
              <a:rPr b="0"/>
              <a:t>            Массив должен быть отсортирован до выполнения этого вызова </a:t>
            </a:r>
          </a:p>
        </p:txBody>
      </p:sp>
      <p:sp>
        <p:nvSpPr>
          <p:cNvPr id="17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7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140" y="5505881"/>
            <a:ext cx="730516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466723" y="142216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Многомерные массивы</a:t>
            </a:r>
          </a:p>
        </p:txBody>
      </p:sp>
      <p:sp>
        <p:nvSpPr>
          <p:cNvPr id="174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75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Двумерный массив представляет собой массив ссылок на одномерные массивы</a:t>
            </a:r>
          </a:p>
        </p:txBody>
      </p:sp>
      <p:sp>
        <p:nvSpPr>
          <p:cNvPr id="17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7" name="Rectangle 2"/>
          <p:cNvSpPr/>
          <p:nvPr/>
        </p:nvSpPr>
        <p:spPr>
          <a:xfrm>
            <a:off x="571500" y="2468156"/>
            <a:ext cx="10311013" cy="18847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3"/>
          <p:cNvSpPr txBox="1"/>
          <p:nvPr/>
        </p:nvSpPr>
        <p:spPr>
          <a:xfrm>
            <a:off x="807719" y="2653614"/>
            <a:ext cx="9436471" cy="151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</a:t>
            </a:r>
            <a:r>
              <a:rPr>
                <a:solidFill>
                  <a:srgbClr val="080808"/>
                </a:solidFill>
              </a:rPr>
              <a:t>[][] </a:t>
            </a:r>
            <a:r>
              <a:rPr>
                <a:solidFill>
                  <a:srgbClr val="000000"/>
                </a:solidFill>
              </a:rPr>
              <a:t>array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int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][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]; </a:t>
            </a:r>
            <a:r>
              <a:rPr i="1"/>
              <a:t>//стандартный способ</a:t>
            </a:r>
            <a:endParaRPr i="1"/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</a:t>
            </a:r>
            <a:r>
              <a:rPr>
                <a:solidFill>
                  <a:srgbClr val="080808"/>
                </a:solidFill>
              </a:rPr>
              <a:t>[][]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int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][]; </a:t>
            </a:r>
            <a:r>
              <a:rPr i="1"/>
              <a:t>//другой способ</a:t>
            </a:r>
            <a:endParaRPr i="1"/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] = </a:t>
            </a:r>
            <a:r>
              <a:t>new int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];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] = </a:t>
            </a:r>
            <a:r>
              <a:t>new int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4</a:t>
            </a:r>
            <a:r>
              <a:rPr>
                <a:solidFill>
                  <a:srgbClr val="080808"/>
                </a:solidFill>
              </a:rPr>
              <a:t>];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] = </a:t>
            </a:r>
            <a:r>
              <a:t>new int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];</a:t>
            </a:r>
            <a:endParaRPr>
              <a:solidFill>
                <a:srgbClr val="080808"/>
              </a:solidFill>
            </a:endParaRP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7244" y="3060700"/>
            <a:ext cx="5344256" cy="116602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Rectangle 8"/>
          <p:cNvSpPr txBox="1"/>
          <p:nvPr/>
        </p:nvSpPr>
        <p:spPr>
          <a:xfrm>
            <a:off x="1488595" y="4529352"/>
            <a:ext cx="1010047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При инициализации массива не указана размерность по второму индексу</a:t>
            </a:r>
          </a:p>
        </p:txBody>
      </p:sp>
      <p:pic>
        <p:nvPicPr>
          <p:cNvPr id="18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841" y="4331554"/>
            <a:ext cx="730516" cy="728335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 8"/>
          <p:cNvSpPr txBox="1"/>
          <p:nvPr/>
        </p:nvSpPr>
        <p:spPr>
          <a:xfrm>
            <a:off x="512443" y="5339786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N-мерный массив</a:t>
            </a:r>
            <a:r>
              <a:t> - это одномерный массив, элементами которого являются ссылки на массивы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размерности </a:t>
            </a:r>
            <a:r>
              <a:rPr b="1"/>
              <a:t>N-1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 </a:t>
            </a:r>
          </a:p>
        </p:txBody>
      </p:sp>
      <p:sp>
        <p:nvSpPr>
          <p:cNvPr id="98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99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Массивы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Работа с одномерными массивами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Что такое алгоритм?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Сортировка массива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Бинарный поиск (Двоичный поиск)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API для работы с массивами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Многомерные массивы</a:t>
            </a:r>
          </a:p>
        </p:txBody>
      </p:sp>
      <p:sp>
        <p:nvSpPr>
          <p:cNvPr id="1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66723" y="142216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Массивы</a:t>
            </a:r>
          </a:p>
        </p:txBody>
      </p:sp>
      <p:sp>
        <p:nvSpPr>
          <p:cNvPr id="103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04" name="Rectangle 8"/>
          <p:cNvSpPr txBox="1"/>
          <p:nvPr/>
        </p:nvSpPr>
        <p:spPr>
          <a:xfrm>
            <a:off x="512443" y="2098675"/>
            <a:ext cx="10986136" cy="250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Массив</a:t>
            </a:r>
            <a:r>
              <a:t> (</a:t>
            </a:r>
            <a:r>
              <a:rPr b="1"/>
              <a:t>Array</a:t>
            </a:r>
            <a:r>
              <a:t>) - это конечная последовательность упорядоченных элементов одного типа, доступ к каждому элементу в котором осуществляется по его индексу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Размер</a:t>
            </a:r>
            <a:r>
              <a:t> или </a:t>
            </a:r>
            <a:r>
              <a:rPr b="1"/>
              <a:t>длина массива</a:t>
            </a:r>
            <a:r>
              <a:t> - это общее количество элементов в массиве. Размер массива задается при создании массива и не может быть изменен в дальнейшем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Массивы бывают: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одномерные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многомерные (двух, трех …)</a:t>
            </a:r>
          </a:p>
        </p:txBody>
      </p:sp>
      <p:sp>
        <p:nvSpPr>
          <p:cNvPr id="10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xfrm>
            <a:off x="466723" y="1434868"/>
            <a:ext cx="8070971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 одномерными массивами</a:t>
            </a:r>
          </a:p>
        </p:txBody>
      </p:sp>
      <p:sp>
        <p:nvSpPr>
          <p:cNvPr id="108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09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Доступ к элементам массива по индексу элемента</a:t>
            </a:r>
          </a:p>
        </p:txBody>
      </p:sp>
      <p:sp>
        <p:nvSpPr>
          <p:cNvPr id="11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1" name="Rectangle 2"/>
          <p:cNvSpPr/>
          <p:nvPr/>
        </p:nvSpPr>
        <p:spPr>
          <a:xfrm>
            <a:off x="433346" y="2535480"/>
            <a:ext cx="10280730" cy="8365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extBox 3"/>
          <p:cNvSpPr txBox="1"/>
          <p:nvPr/>
        </p:nvSpPr>
        <p:spPr>
          <a:xfrm>
            <a:off x="599715" y="2704832"/>
            <a:ext cx="739262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a0 </a:t>
            </a:r>
            <a:r>
              <a:rPr>
                <a:solidFill>
                  <a:srgbClr val="080808"/>
                </a:solidFill>
              </a:rPr>
              <a:t>= </a:t>
            </a:r>
            <a:r>
              <a:t>array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];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a1 </a:t>
            </a:r>
            <a:r>
              <a:rPr>
                <a:solidFill>
                  <a:srgbClr val="080808"/>
                </a:solidFill>
              </a:rPr>
              <a:t>= </a:t>
            </a:r>
            <a:r>
              <a:t>array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];</a:t>
            </a:r>
          </a:p>
        </p:txBody>
      </p:sp>
      <p:sp>
        <p:nvSpPr>
          <p:cNvPr id="113" name="Rectangle 2"/>
          <p:cNvSpPr/>
          <p:nvPr/>
        </p:nvSpPr>
        <p:spPr>
          <a:xfrm>
            <a:off x="433346" y="5415198"/>
            <a:ext cx="10280730" cy="633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extBox 3"/>
          <p:cNvSpPr txBox="1"/>
          <p:nvPr/>
        </p:nvSpPr>
        <p:spPr>
          <a:xfrm>
            <a:off x="599715" y="5584550"/>
            <a:ext cx="7392628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t>length </a:t>
            </a:r>
            <a:r>
              <a:rPr>
                <a:solidFill>
                  <a:srgbClr val="080808"/>
                </a:solidFill>
              </a:rPr>
              <a:t>= </a:t>
            </a:r>
            <a:r>
              <a:t>array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2094"/>
                </a:solidFill>
              </a:rPr>
              <a:t>length</a:t>
            </a:r>
            <a:r>
              <a:rPr>
                <a:solidFill>
                  <a:srgbClr val="080808"/>
                </a:solidFill>
              </a:rPr>
              <a:t>;</a:t>
            </a:r>
          </a:p>
        </p:txBody>
      </p:sp>
      <p:sp>
        <p:nvSpPr>
          <p:cNvPr id="115" name="Rectangle 8"/>
          <p:cNvSpPr txBox="1"/>
          <p:nvPr/>
        </p:nvSpPr>
        <p:spPr>
          <a:xfrm>
            <a:off x="512443" y="4933482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Вычисление длины массива</a:t>
            </a:r>
          </a:p>
        </p:txBody>
      </p:sp>
      <p:sp>
        <p:nvSpPr>
          <p:cNvPr id="116" name="Rectangle 8"/>
          <p:cNvSpPr txBox="1"/>
          <p:nvPr/>
        </p:nvSpPr>
        <p:spPr>
          <a:xfrm>
            <a:off x="1544321" y="3986383"/>
            <a:ext cx="280367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Первый индекс - </a:t>
            </a:r>
            <a:r>
              <a:rPr b="1"/>
              <a:t>0</a:t>
            </a:r>
          </a:p>
        </p:txBody>
      </p:sp>
      <p:pic>
        <p:nvPicPr>
          <p:cNvPr id="117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951" y="3788585"/>
            <a:ext cx="730516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466723" y="1438274"/>
            <a:ext cx="7661542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 одномерными массивами</a:t>
            </a:r>
          </a:p>
        </p:txBody>
      </p:sp>
      <p:sp>
        <p:nvSpPr>
          <p:cNvPr id="120" name="Rectangle 5"/>
          <p:cNvSpPr txBox="1"/>
          <p:nvPr/>
        </p:nvSpPr>
        <p:spPr>
          <a:xfrm>
            <a:off x="512444" y="381000"/>
            <a:ext cx="653098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2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2" name="Rectangle 2"/>
          <p:cNvSpPr/>
          <p:nvPr/>
        </p:nvSpPr>
        <p:spPr>
          <a:xfrm>
            <a:off x="654050" y="2542292"/>
            <a:ext cx="10201987" cy="1446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TextBox 3"/>
          <p:cNvSpPr txBox="1"/>
          <p:nvPr/>
        </p:nvSpPr>
        <p:spPr>
          <a:xfrm>
            <a:off x="820419" y="2711644"/>
            <a:ext cx="7392628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</a:t>
            </a:r>
            <a:r>
              <a:rPr>
                <a:solidFill>
                  <a:srgbClr val="080808"/>
                </a:solidFill>
              </a:rPr>
              <a:t>[] </a:t>
            </a:r>
            <a:r>
              <a:t>array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33B3"/>
                </a:solidFill>
              </a:rPr>
              <a:t>int </a:t>
            </a:r>
            <a:r>
              <a:rPr i="0">
                <a:solidFill>
                  <a:srgbClr val="000000"/>
                </a:solidFill>
              </a:rPr>
              <a:t>arr</a:t>
            </a:r>
            <a:r>
              <a:rPr i="0">
                <a:solidFill>
                  <a:srgbClr val="080808"/>
                </a:solidFill>
              </a:rPr>
              <a:t>[];  </a:t>
            </a:r>
            <a:r>
              <a:t>// не является предпочтительным способом. (из c++)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double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mas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long</a:t>
            </a:r>
            <a:r>
              <a:rPr>
                <a:solidFill>
                  <a:srgbClr val="080808"/>
                </a:solidFill>
              </a:rPr>
              <a:t>[] </a:t>
            </a:r>
            <a:r>
              <a:t>values</a:t>
            </a:r>
            <a:r>
              <a:rPr>
                <a:solidFill>
                  <a:srgbClr val="080808"/>
                </a:solidFill>
              </a:rPr>
              <a:t>;</a:t>
            </a:r>
          </a:p>
        </p:txBody>
      </p:sp>
      <p:sp>
        <p:nvSpPr>
          <p:cNvPr id="124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>
              <a:defRPr b="0"/>
            </a:pPr>
            <a:r>
              <a:rPr b="1"/>
              <a:t>Объявление массива</a:t>
            </a:r>
          </a:p>
        </p:txBody>
      </p:sp>
      <p:sp>
        <p:nvSpPr>
          <p:cNvPr id="125" name="Rectangle 2"/>
          <p:cNvSpPr/>
          <p:nvPr/>
        </p:nvSpPr>
        <p:spPr>
          <a:xfrm>
            <a:off x="634364" y="4542928"/>
            <a:ext cx="10241359" cy="8365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extBox 3"/>
          <p:cNvSpPr txBox="1"/>
          <p:nvPr/>
        </p:nvSpPr>
        <p:spPr>
          <a:xfrm>
            <a:off x="800733" y="4712280"/>
            <a:ext cx="739262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array </a:t>
            </a:r>
            <a:r>
              <a:rPr>
                <a:solidFill>
                  <a:srgbClr val="080808"/>
                </a:solidFill>
              </a:rPr>
              <a:t>= </a:t>
            </a:r>
            <a:r>
              <a:t>new int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];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mas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double</a:t>
            </a:r>
            <a:r>
              <a:rPr>
                <a:solidFill>
                  <a:srgbClr val="080808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n</a:t>
            </a:r>
            <a:r>
              <a:rPr>
                <a:solidFill>
                  <a:srgbClr val="080808"/>
                </a:solidFill>
              </a:rPr>
              <a:t>]; </a:t>
            </a:r>
            <a:r>
              <a:rPr i="1"/>
              <a:t>// int n = 5</a:t>
            </a:r>
          </a:p>
        </p:txBody>
      </p:sp>
      <p:sp>
        <p:nvSpPr>
          <p:cNvPr id="127" name="Rectangle 8"/>
          <p:cNvSpPr txBox="1"/>
          <p:nvPr/>
        </p:nvSpPr>
        <p:spPr>
          <a:xfrm>
            <a:off x="492757" y="4099312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>
              <a:defRPr b="0"/>
            </a:pPr>
            <a:r>
              <a:rPr b="1"/>
              <a:t>Инициализация массива</a:t>
            </a:r>
          </a:p>
        </p:txBody>
      </p:sp>
      <p:sp>
        <p:nvSpPr>
          <p:cNvPr id="128" name="Rectangle 2"/>
          <p:cNvSpPr/>
          <p:nvPr/>
        </p:nvSpPr>
        <p:spPr>
          <a:xfrm>
            <a:off x="614678" y="5933965"/>
            <a:ext cx="10280730" cy="6333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extBox 3"/>
          <p:cNvSpPr txBox="1"/>
          <p:nvPr/>
        </p:nvSpPr>
        <p:spPr>
          <a:xfrm>
            <a:off x="781047" y="6103317"/>
            <a:ext cx="7392628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int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{</a:t>
            </a:r>
            <a:r>
              <a:rPr>
                <a:solidFill>
                  <a:srgbClr val="1750EB"/>
                </a:solidFill>
              </a:rPr>
              <a:t>1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4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6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7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8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1750EB"/>
                </a:solidFill>
              </a:rPr>
              <a:t>9</a:t>
            </a:r>
            <a:r>
              <a:rPr>
                <a:solidFill>
                  <a:srgbClr val="080808"/>
                </a:solidFill>
              </a:rPr>
              <a:t>};</a:t>
            </a:r>
          </a:p>
        </p:txBody>
      </p:sp>
      <p:sp>
        <p:nvSpPr>
          <p:cNvPr id="130" name="Rectangle 8"/>
          <p:cNvSpPr txBox="1"/>
          <p:nvPr/>
        </p:nvSpPr>
        <p:spPr>
          <a:xfrm>
            <a:off x="473071" y="5490349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Начальная и</a:t>
            </a:r>
            <a:r>
              <a:rPr b="1"/>
              <a:t>нициализация массива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 defTabSz="758951">
              <a:defRPr b="1" sz="265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 одномерными массивами</a:t>
            </a:r>
          </a:p>
        </p:txBody>
      </p:sp>
      <p:sp>
        <p:nvSpPr>
          <p:cNvPr id="133" name="Rectangle 5"/>
          <p:cNvSpPr txBox="1"/>
          <p:nvPr/>
        </p:nvSpPr>
        <p:spPr>
          <a:xfrm>
            <a:off x="512444" y="381000"/>
            <a:ext cx="6530989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3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5" name="Rectangle 2"/>
          <p:cNvSpPr/>
          <p:nvPr/>
        </p:nvSpPr>
        <p:spPr>
          <a:xfrm>
            <a:off x="584200" y="2078038"/>
            <a:ext cx="10311013" cy="46029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extBox 3"/>
          <p:cNvSpPr txBox="1"/>
          <p:nvPr/>
        </p:nvSpPr>
        <p:spPr>
          <a:xfrm>
            <a:off x="820419" y="2263495"/>
            <a:ext cx="9436471" cy="435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033B3"/>
                </a:solidFill>
              </a:rPr>
              <a:t>int</a:t>
            </a:r>
            <a:r>
              <a:rPr i="0">
                <a:solidFill>
                  <a:srgbClr val="080808"/>
                </a:solidFill>
              </a:rPr>
              <a:t>[] </a:t>
            </a:r>
            <a:r>
              <a:rPr i="0">
                <a:solidFill>
                  <a:srgbClr val="000000"/>
                </a:solidFill>
              </a:rPr>
              <a:t>array </a:t>
            </a:r>
            <a:r>
              <a:rPr i="0">
                <a:solidFill>
                  <a:srgbClr val="080808"/>
                </a:solidFill>
              </a:rPr>
              <a:t>= </a:t>
            </a:r>
            <a:r>
              <a:rPr i="0">
                <a:solidFill>
                  <a:srgbClr val="0033B3"/>
                </a:solidFill>
              </a:rPr>
              <a:t>new int</a:t>
            </a:r>
            <a:r>
              <a:rPr i="0">
                <a:solidFill>
                  <a:srgbClr val="080808"/>
                </a:solidFill>
              </a:rPr>
              <a:t>[</a:t>
            </a:r>
            <a:r>
              <a:rPr i="0">
                <a:solidFill>
                  <a:srgbClr val="1750EB"/>
                </a:solidFill>
              </a:rPr>
              <a:t>10</a:t>
            </a:r>
            <a:r>
              <a:rPr i="0">
                <a:solidFill>
                  <a:srgbClr val="080808"/>
                </a:solidFill>
              </a:rPr>
              <a:t>]; </a:t>
            </a:r>
            <a:r>
              <a:t>// объявление и инициализация массива</a:t>
            </a:r>
          </a:p>
          <a:p>
            <a:pPr defTabSz="457200">
              <a:defRPr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Random random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Random(); </a:t>
            </a:r>
            <a:r>
              <a:rPr i="1"/>
              <a:t>// пакет java.util.Random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заполнение массива случайными числами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= </a:t>
            </a:r>
            <a:r>
              <a:rPr>
                <a:solidFill>
                  <a:srgbClr val="1750EB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000000"/>
                </a:solidFill>
              </a:rPr>
              <a:t>array</a:t>
            </a:r>
            <a:r>
              <a:t>.</a:t>
            </a:r>
            <a:r>
              <a:rPr>
                <a:solidFill>
                  <a:srgbClr val="872094"/>
                </a:solidFill>
              </a:rPr>
              <a:t>length</a:t>
            </a:r>
            <a:r>
              <a:t>; i++)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array</a:t>
            </a:r>
            <a:r>
              <a:t>[i] = </a:t>
            </a:r>
            <a:r>
              <a:rPr>
                <a:solidFill>
                  <a:srgbClr val="000000"/>
                </a:solidFill>
              </a:rPr>
              <a:t>random</a:t>
            </a:r>
            <a:r>
              <a:t>.nextInt(</a:t>
            </a:r>
            <a:r>
              <a:rPr>
                <a:solidFill>
                  <a:srgbClr val="1750EB"/>
                </a:solidFill>
              </a:rPr>
              <a:t>10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вывод значений массива на экран 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"Initial array: 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= </a:t>
            </a:r>
            <a:r>
              <a:rPr>
                <a:solidFill>
                  <a:srgbClr val="1750EB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000000"/>
                </a:solidFill>
              </a:rPr>
              <a:t>array</a:t>
            </a:r>
            <a:r>
              <a:t>.</a:t>
            </a:r>
            <a:r>
              <a:rPr>
                <a:solidFill>
                  <a:srgbClr val="872094"/>
                </a:solidFill>
              </a:rPr>
              <a:t>length</a:t>
            </a:r>
            <a:r>
              <a:t>; i++)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000000"/>
                </a:solidFill>
              </a:rPr>
              <a:t>array</a:t>
            </a:r>
            <a:r>
              <a:t>[i] + </a:t>
            </a:r>
            <a:r>
              <a:rPr>
                <a:solidFill>
                  <a:srgbClr val="077D16"/>
                </a:solidFill>
              </a:rPr>
              <a:t>" 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.println();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Изменение значений массива на +10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= </a:t>
            </a:r>
            <a:r>
              <a:rPr>
                <a:solidFill>
                  <a:srgbClr val="1750EB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000000"/>
                </a:solidFill>
              </a:rPr>
              <a:t>array</a:t>
            </a:r>
            <a:r>
              <a:t>.</a:t>
            </a:r>
            <a:r>
              <a:rPr>
                <a:solidFill>
                  <a:srgbClr val="872094"/>
                </a:solidFill>
              </a:rPr>
              <a:t>length</a:t>
            </a:r>
            <a:r>
              <a:t>; i++)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array</a:t>
            </a:r>
            <a:r>
              <a:t>[i] += </a:t>
            </a:r>
            <a:r>
              <a:rPr>
                <a:solidFill>
                  <a:srgbClr val="1750EB"/>
                </a:solidFill>
              </a:rPr>
              <a:t>10</a:t>
            </a:r>
            <a:r>
              <a:t>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 вывод значений массива на экран при помощи цикла for-each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"Final array: 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for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33B3"/>
                </a:solidFill>
              </a:rPr>
              <a:t>int </a:t>
            </a:r>
            <a:r>
              <a:t>i </a:t>
            </a:r>
            <a:r>
              <a:rPr>
                <a:solidFill>
                  <a:srgbClr val="080808"/>
                </a:solidFill>
              </a:rPr>
              <a:t>: </a:t>
            </a:r>
            <a:r>
              <a:t>array</a:t>
            </a:r>
            <a:r>
              <a:rPr>
                <a:solidFill>
                  <a:srgbClr val="080808"/>
                </a:solidFill>
              </a:rPr>
              <a:t>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.print(</a:t>
            </a:r>
            <a:r>
              <a:rPr>
                <a:solidFill>
                  <a:srgbClr val="000000"/>
                </a:solidFill>
              </a:rPr>
              <a:t>i </a:t>
            </a:r>
            <a:r>
              <a:t>+ </a:t>
            </a:r>
            <a:r>
              <a:rPr>
                <a:solidFill>
                  <a:srgbClr val="077D16"/>
                </a:solidFill>
              </a:rPr>
              <a:t>" "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Что такое алгоритм?</a:t>
            </a:r>
          </a:p>
        </p:txBody>
      </p:sp>
      <p:sp>
        <p:nvSpPr>
          <p:cNvPr id="139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40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Алгоритм - конечная совокупность точно заданных правил решения некоторого класса задач или набор инструкций, описывающих порядок действий исполнителя для решения определенной задачи.</a:t>
            </a:r>
          </a:p>
        </p:txBody>
      </p:sp>
      <p:sp>
        <p:nvSpPr>
          <p:cNvPr id="141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42" name="Rectangle 2"/>
          <p:cNvSpPr/>
          <p:nvPr/>
        </p:nvSpPr>
        <p:spPr>
          <a:xfrm>
            <a:off x="7602042" y="2819468"/>
            <a:ext cx="3296398" cy="32417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1533" y="3041651"/>
            <a:ext cx="2797415" cy="279741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 8"/>
          <p:cNvSpPr txBox="1"/>
          <p:nvPr/>
        </p:nvSpPr>
        <p:spPr>
          <a:xfrm>
            <a:off x="474343" y="2764475"/>
            <a:ext cx="6841745" cy="395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Алгоритмы могут быть оценены по различным критериям: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Время</a:t>
            </a:r>
            <a:r>
              <a:t> - основной параметр, характеризующий быстродействие алгоритма. Также называют вычислительной сложностью.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Память</a:t>
            </a:r>
            <a:r>
              <a:t> - выделение дополнительной памяти под временное хранение данных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Устойчивость</a:t>
            </a:r>
            <a:r>
              <a:t> - не меняет взаимного расположения элементов с одинаковыми значениями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Оценить сложность алгоритма можно оценить построив график функции сложности алгоритма. 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O(</a:t>
            </a:r>
            <a:r>
              <a:rPr b="1" i="1"/>
              <a:t>f(x)</a:t>
            </a:r>
            <a:r>
              <a:rPr b="1"/>
              <a:t>)  O(</a:t>
            </a:r>
            <a:r>
              <a:rPr b="1" i="1"/>
              <a:t>f(x^2)</a:t>
            </a:r>
            <a:r>
              <a:rPr b="1"/>
              <a:t>)  O(</a:t>
            </a:r>
            <a:r>
              <a:rPr b="1" i="1"/>
              <a:t>f(log(x))</a:t>
            </a:r>
            <a:r>
              <a:rPr b="1"/>
              <a:t>) O(</a:t>
            </a:r>
            <a:r>
              <a:rPr b="1" i="1"/>
              <a:t>f(x^3)</a:t>
            </a:r>
            <a:r>
              <a:rPr b="1"/>
              <a:t>)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Нотация «O» большое используется для определения максимального времени, которое может потратить алгоритм для решения поставленной задачи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Сортировка массива</a:t>
            </a:r>
          </a:p>
        </p:txBody>
      </p:sp>
      <p:sp>
        <p:nvSpPr>
          <p:cNvPr id="147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48" name="Rectangle 8"/>
          <p:cNvSpPr txBox="1"/>
          <p:nvPr/>
        </p:nvSpPr>
        <p:spPr>
          <a:xfrm>
            <a:off x="512443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Сортировкой массива называется процесс упорядочивания элементов массива по возрастанию или по убыванию</a:t>
            </a:r>
          </a:p>
        </p:txBody>
      </p:sp>
      <p:sp>
        <p:nvSpPr>
          <p:cNvPr id="14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2150" y="2764475"/>
            <a:ext cx="5227681" cy="2427434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8"/>
          <p:cNvSpPr txBox="1"/>
          <p:nvPr/>
        </p:nvSpPr>
        <p:spPr>
          <a:xfrm>
            <a:off x="1353795" y="5438775"/>
            <a:ext cx="10144784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Придумайте алгоритм сортировки массива по возрастанию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Какова его сложность?</a:t>
            </a:r>
          </a:p>
        </p:txBody>
      </p:sp>
      <p:pic>
        <p:nvPicPr>
          <p:cNvPr id="15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3191" y="5963081"/>
            <a:ext cx="728334" cy="7283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100" y="5156669"/>
            <a:ext cx="730516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466723" y="1422168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Алгоритмы сортировки</a:t>
            </a:r>
          </a:p>
        </p:txBody>
      </p:sp>
      <p:sp>
        <p:nvSpPr>
          <p:cNvPr id="156" name="Rectangle 5"/>
          <p:cNvSpPr txBox="1"/>
          <p:nvPr/>
        </p:nvSpPr>
        <p:spPr>
          <a:xfrm>
            <a:off x="512444" y="381000"/>
            <a:ext cx="718611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Массивы</a:t>
            </a:r>
          </a:p>
        </p:txBody>
      </p:sp>
      <p:sp>
        <p:nvSpPr>
          <p:cNvPr id="157" name="Rectangle 8"/>
          <p:cNvSpPr txBox="1"/>
          <p:nvPr/>
        </p:nvSpPr>
        <p:spPr>
          <a:xfrm>
            <a:off x="512443" y="2098675"/>
            <a:ext cx="10986136" cy="2745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Сортировка выбором </a:t>
            </a:r>
            <a:r>
              <a:rPr i="1"/>
              <a:t>(Selection sort)</a:t>
            </a:r>
            <a:endParaRPr i="1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Сортировка с помощью обмена</a:t>
            </a:r>
          </a:p>
          <a:p>
            <a:pPr lvl="1" marL="541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Пузырьковая </a:t>
            </a:r>
            <a:r>
              <a:rPr i="1"/>
              <a:t>(Bubble sort)</a:t>
            </a:r>
            <a:endParaRPr i="1"/>
          </a:p>
          <a:p>
            <a:pPr lvl="1" marL="541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Шейкерная </a:t>
            </a:r>
            <a:r>
              <a:rPr i="1"/>
              <a:t>(Cocktail shaker sort)</a:t>
            </a:r>
            <a:endParaRPr i="1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Сортировка с помощью включения </a:t>
            </a:r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Сортировка слиянием </a:t>
            </a:r>
            <a:r>
              <a:rPr i="1"/>
              <a:t>(Merge sort)</a:t>
            </a:r>
            <a:endParaRPr i="1"/>
          </a:p>
          <a:p>
            <a:pPr marL="160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Сортировка с помощью разделения</a:t>
            </a:r>
          </a:p>
          <a:p>
            <a:pPr lvl="1" marL="541421" indent="-160421">
              <a:buSzPct val="100000"/>
              <a:buChar char="•"/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Быстрая сортировка </a:t>
            </a:r>
            <a:r>
              <a:rPr i="1"/>
              <a:t>(Quicksort)</a:t>
            </a:r>
            <a:endParaRPr i="1"/>
          </a:p>
          <a:p>
            <a:pPr lvl="1" indent="228600"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i="1"/>
          </a:p>
          <a:p>
            <a:pPr lvl="1" indent="228600"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i="1"/>
          </a:p>
          <a:p>
            <a:pPr lvl="1" indent="228600">
              <a:def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i="1"/>
              <a:t>Quicksort - сортировка используемая в Java API</a:t>
            </a:r>
          </a:p>
        </p:txBody>
      </p:sp>
      <p:sp>
        <p:nvSpPr>
          <p:cNvPr id="15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