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759512"/>
            <a:ext cx="10554414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Banker's Algorithm in Operating Systems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2037993" y="4759166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fascinating world of the Banker's algorithm in operating systems and discover how it handles deadlocks and ensures system safety.</a:t>
            </a:r>
            <a:endParaRPr lang="en-US" sz="175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067883"/>
            <a:ext cx="479929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Deadlock?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095512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the realm of operating systems, a deadlock occurs when two or more processes are unable to proceed because each is waiting for a resource held by another. This results in a state of impasse where no progress can be made.</a:t>
            </a:r>
            <a:endParaRPr lang="en-US" sz="175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216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5926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262545" y="3245168"/>
            <a:ext cx="6528435" cy="664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235"/>
              </a:lnSpc>
              <a:buNone/>
            </a:pPr>
            <a:r>
              <a:rPr lang="en-US" sz="4188" b="1" spc="-12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to Handle Deadlocks?</a:t>
            </a:r>
            <a:endParaRPr lang="en-US" sz="4188" dirty="0"/>
          </a:p>
        </p:txBody>
      </p:sp>
      <p:sp>
        <p:nvSpPr>
          <p:cNvPr id="6" name="Shape 3"/>
          <p:cNvSpPr/>
          <p:nvPr/>
        </p:nvSpPr>
        <p:spPr>
          <a:xfrm>
            <a:off x="2262545" y="4395192"/>
            <a:ext cx="478631" cy="478631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3216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427684" y="4435078"/>
            <a:ext cx="148233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41"/>
              </a:lnSpc>
              <a:buNone/>
            </a:pPr>
            <a:r>
              <a:rPr lang="en-US" sz="2513" b="1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513" dirty="0"/>
          </a:p>
        </p:txBody>
      </p:sp>
      <p:sp>
        <p:nvSpPr>
          <p:cNvPr id="8" name="Text 5"/>
          <p:cNvSpPr/>
          <p:nvPr/>
        </p:nvSpPr>
        <p:spPr>
          <a:xfrm>
            <a:off x="2953822" y="4468297"/>
            <a:ext cx="2127409" cy="332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17"/>
              </a:lnSpc>
              <a:buNone/>
            </a:pPr>
            <a:r>
              <a:rPr lang="en-US" sz="2094" b="1" spc="-6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Prevention</a:t>
            </a:r>
            <a:endParaRPr lang="en-US" sz="2094" dirty="0"/>
          </a:p>
        </p:txBody>
      </p:sp>
      <p:sp>
        <p:nvSpPr>
          <p:cNvPr id="9" name="Text 6"/>
          <p:cNvSpPr/>
          <p:nvPr/>
        </p:nvSpPr>
        <p:spPr>
          <a:xfrm>
            <a:off x="2953822" y="4928354"/>
            <a:ext cx="2535436" cy="20423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80"/>
              </a:lnSpc>
              <a:buNone/>
            </a:pPr>
            <a:r>
              <a:rPr lang="en-US" sz="1675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Prevent deadlocks by denying at least one of the four necessary conditions: mutual exclusion, hold and wait, no preemption, and circular wait.</a:t>
            </a:r>
            <a:endParaRPr lang="en-US" sz="1675" dirty="0"/>
          </a:p>
        </p:txBody>
      </p:sp>
      <p:sp>
        <p:nvSpPr>
          <p:cNvPr id="10" name="Shape 7"/>
          <p:cNvSpPr/>
          <p:nvPr/>
        </p:nvSpPr>
        <p:spPr>
          <a:xfrm>
            <a:off x="5701903" y="4395192"/>
            <a:ext cx="478631" cy="478631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3216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844183" y="4435078"/>
            <a:ext cx="193953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41"/>
              </a:lnSpc>
              <a:buNone/>
            </a:pPr>
            <a:r>
              <a:rPr lang="en-US" sz="2513" b="1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513" dirty="0"/>
          </a:p>
        </p:txBody>
      </p:sp>
      <p:sp>
        <p:nvSpPr>
          <p:cNvPr id="12" name="Text 9"/>
          <p:cNvSpPr/>
          <p:nvPr/>
        </p:nvSpPr>
        <p:spPr>
          <a:xfrm>
            <a:off x="6393180" y="4468297"/>
            <a:ext cx="2127409" cy="332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17"/>
              </a:lnSpc>
              <a:buNone/>
            </a:pPr>
            <a:r>
              <a:rPr lang="en-US" sz="2094" b="1" spc="-6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Avoidance</a:t>
            </a:r>
            <a:endParaRPr lang="en-US" sz="2094" dirty="0"/>
          </a:p>
        </p:txBody>
      </p:sp>
      <p:sp>
        <p:nvSpPr>
          <p:cNvPr id="13" name="Text 10"/>
          <p:cNvSpPr/>
          <p:nvPr/>
        </p:nvSpPr>
        <p:spPr>
          <a:xfrm>
            <a:off x="6393180" y="4928354"/>
            <a:ext cx="2535436" cy="20423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80"/>
              </a:lnSpc>
              <a:buNone/>
            </a:pPr>
            <a:r>
              <a:rPr lang="en-US" sz="1675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Avoid deadlocks by using a resource allocation strategy that dynamically checks for potential deadlocks before granting resource requests.</a:t>
            </a:r>
            <a:endParaRPr lang="en-US" sz="1675" dirty="0"/>
          </a:p>
        </p:txBody>
      </p:sp>
      <p:sp>
        <p:nvSpPr>
          <p:cNvPr id="14" name="Shape 11"/>
          <p:cNvSpPr/>
          <p:nvPr/>
        </p:nvSpPr>
        <p:spPr>
          <a:xfrm>
            <a:off x="9141262" y="4395192"/>
            <a:ext cx="478631" cy="478631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3216">
            <a:solidFill>
              <a:srgbClr val="B5B7E3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279731" y="4435078"/>
            <a:ext cx="201573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41"/>
              </a:lnSpc>
              <a:buNone/>
            </a:pPr>
            <a:r>
              <a:rPr lang="en-US" sz="2513" b="1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513" dirty="0"/>
          </a:p>
        </p:txBody>
      </p:sp>
      <p:sp>
        <p:nvSpPr>
          <p:cNvPr id="16" name="Text 13"/>
          <p:cNvSpPr/>
          <p:nvPr/>
        </p:nvSpPr>
        <p:spPr>
          <a:xfrm>
            <a:off x="9832538" y="4468297"/>
            <a:ext cx="2535436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17"/>
              </a:lnSpc>
              <a:buNone/>
            </a:pPr>
            <a:r>
              <a:rPr lang="en-US" sz="2094" b="1" spc="-6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Detection and Recovery</a:t>
            </a:r>
            <a:endParaRPr lang="en-US" sz="2094" dirty="0"/>
          </a:p>
        </p:txBody>
      </p:sp>
      <p:sp>
        <p:nvSpPr>
          <p:cNvPr id="17" name="Text 14"/>
          <p:cNvSpPr/>
          <p:nvPr/>
        </p:nvSpPr>
        <p:spPr>
          <a:xfrm>
            <a:off x="9832538" y="5260777"/>
            <a:ext cx="2535436" cy="238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80"/>
              </a:lnSpc>
              <a:buNone/>
            </a:pPr>
            <a:r>
              <a:rPr lang="en-US" sz="1675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Detect and resolve deadlocks by using algorithms to detect and interrupt impasses, ultimately releasing resources and allowing processes to continue.</a:t>
            </a:r>
            <a:endParaRPr lang="en-US" sz="1675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359819"/>
            <a:ext cx="65633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Safe State &amp; Unsafe State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Safe State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248269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system state where processes can complete their execution without resulting in deadlock. Resources are allocated efficiently without impasse.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Unsafe State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4248269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system state where deadlock can potentially occur. In an unsafe state, one or more processes may be unable to complete due to insufficient resources.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01228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Safety Algorithm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150995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safety algorithm is used to determine whether a system is in a safe state and able to avoid deadlock. It analyzes resource allocation and request scenarios to ensure all processes can complete their execution.</a:t>
            </a:r>
            <a:endParaRPr lang="en-US" sz="175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0478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11538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295888" y="2581156"/>
            <a:ext cx="3688318" cy="5287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164"/>
              </a:lnSpc>
              <a:buNone/>
            </a:pPr>
            <a:r>
              <a:rPr lang="en-US" sz="3331" b="1" spc="-100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Banker's Algorithm</a:t>
            </a:r>
            <a:endParaRPr lang="en-US" sz="3331" dirty="0"/>
          </a:p>
        </p:txBody>
      </p:sp>
      <p:sp>
        <p:nvSpPr>
          <p:cNvPr id="6" name="Shape 3"/>
          <p:cNvSpPr/>
          <p:nvPr/>
        </p:nvSpPr>
        <p:spPr>
          <a:xfrm>
            <a:off x="3532823" y="3363754"/>
            <a:ext cx="33814" cy="4399955"/>
          </a:xfrm>
          <a:prstGeom prst="roundRect">
            <a:avLst>
              <a:gd name="adj" fmla="val 225219"/>
            </a:avLst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3740110" y="3669387"/>
            <a:ext cx="592217" cy="33814"/>
          </a:xfrm>
          <a:prstGeom prst="roundRect">
            <a:avLst>
              <a:gd name="adj" fmla="val 225219"/>
            </a:avLst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3359348" y="3495913"/>
            <a:ext cx="380762" cy="380762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0478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3490436" y="3527584"/>
            <a:ext cx="118586" cy="317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9"/>
              </a:lnSpc>
              <a:buNone/>
            </a:pPr>
            <a:r>
              <a:rPr lang="en-US" sz="1999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999" dirty="0"/>
          </a:p>
        </p:txBody>
      </p:sp>
      <p:sp>
        <p:nvSpPr>
          <p:cNvPr id="10" name="Text 7"/>
          <p:cNvSpPr/>
          <p:nvPr/>
        </p:nvSpPr>
        <p:spPr>
          <a:xfrm>
            <a:off x="4480441" y="3532942"/>
            <a:ext cx="1967389" cy="2644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82"/>
              </a:lnSpc>
              <a:buNone/>
            </a:pPr>
            <a:r>
              <a:rPr lang="en-US" sz="1666" b="1" spc="-5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Resource Allocation</a:t>
            </a:r>
            <a:endParaRPr lang="en-US" sz="1666" dirty="0"/>
          </a:p>
        </p:txBody>
      </p:sp>
      <p:sp>
        <p:nvSpPr>
          <p:cNvPr id="11" name="Text 8"/>
          <p:cNvSpPr/>
          <p:nvPr/>
        </p:nvSpPr>
        <p:spPr>
          <a:xfrm>
            <a:off x="4480441" y="3898821"/>
            <a:ext cx="6854071" cy="5412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32"/>
              </a:lnSpc>
              <a:buNone/>
            </a:pPr>
            <a:r>
              <a:rPr lang="en-US" sz="1333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Banker's algorithm models resource allocation as a mathematical optimization problem, ensuring safe state and avoiding deadlock.</a:t>
            </a:r>
            <a:endParaRPr lang="en-US" sz="1333" dirty="0"/>
          </a:p>
        </p:txBody>
      </p:sp>
      <p:sp>
        <p:nvSpPr>
          <p:cNvPr id="12" name="Shape 9"/>
          <p:cNvSpPr/>
          <p:nvPr/>
        </p:nvSpPr>
        <p:spPr>
          <a:xfrm>
            <a:off x="3740110" y="5192435"/>
            <a:ext cx="592217" cy="33814"/>
          </a:xfrm>
          <a:prstGeom prst="roundRect">
            <a:avLst>
              <a:gd name="adj" fmla="val 225219"/>
            </a:avLst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3359348" y="5018961"/>
            <a:ext cx="380762" cy="380762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0478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3471386" y="5050631"/>
            <a:ext cx="156686" cy="317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9"/>
              </a:lnSpc>
              <a:buNone/>
            </a:pPr>
            <a:r>
              <a:rPr lang="en-US" sz="1999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999" dirty="0"/>
          </a:p>
        </p:txBody>
      </p:sp>
      <p:sp>
        <p:nvSpPr>
          <p:cNvPr id="15" name="Text 12"/>
          <p:cNvSpPr/>
          <p:nvPr/>
        </p:nvSpPr>
        <p:spPr>
          <a:xfrm>
            <a:off x="4480441" y="5055989"/>
            <a:ext cx="3093839" cy="2644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82"/>
              </a:lnSpc>
              <a:buNone/>
            </a:pPr>
            <a:r>
              <a:rPr lang="en-US" sz="1666" b="1" spc="-5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Maximizes Resource Utilization</a:t>
            </a:r>
            <a:endParaRPr lang="en-US" sz="1666" dirty="0"/>
          </a:p>
        </p:txBody>
      </p:sp>
      <p:sp>
        <p:nvSpPr>
          <p:cNvPr id="16" name="Text 13"/>
          <p:cNvSpPr/>
          <p:nvPr/>
        </p:nvSpPr>
        <p:spPr>
          <a:xfrm>
            <a:off x="4480441" y="5421868"/>
            <a:ext cx="6854071" cy="5412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32"/>
              </a:lnSpc>
              <a:buNone/>
            </a:pPr>
            <a:r>
              <a:rPr lang="en-US" sz="1333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considering the maximum resource needs of each process and available resources, the Banker's algorithm aims to maximize system efficiency.</a:t>
            </a:r>
            <a:endParaRPr lang="en-US" sz="1333" dirty="0"/>
          </a:p>
        </p:txBody>
      </p:sp>
      <p:sp>
        <p:nvSpPr>
          <p:cNvPr id="17" name="Shape 14"/>
          <p:cNvSpPr/>
          <p:nvPr/>
        </p:nvSpPr>
        <p:spPr>
          <a:xfrm>
            <a:off x="3740110" y="6715482"/>
            <a:ext cx="592217" cy="33814"/>
          </a:xfrm>
          <a:prstGeom prst="roundRect">
            <a:avLst>
              <a:gd name="adj" fmla="val 225219"/>
            </a:avLst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3359348" y="6542008"/>
            <a:ext cx="380762" cy="380762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0478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3467576" y="6573679"/>
            <a:ext cx="164306" cy="317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9"/>
              </a:lnSpc>
              <a:buNone/>
            </a:pPr>
            <a:r>
              <a:rPr lang="en-US" sz="1999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999" dirty="0"/>
          </a:p>
        </p:txBody>
      </p:sp>
      <p:sp>
        <p:nvSpPr>
          <p:cNvPr id="20" name="Text 17"/>
          <p:cNvSpPr/>
          <p:nvPr/>
        </p:nvSpPr>
        <p:spPr>
          <a:xfrm>
            <a:off x="4480441" y="6579037"/>
            <a:ext cx="3239929" cy="2644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82"/>
              </a:lnSpc>
              <a:buNone/>
            </a:pPr>
            <a:r>
              <a:rPr lang="en-US" sz="1666" b="1" spc="-5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Dynamically Allocates Resources</a:t>
            </a:r>
            <a:endParaRPr lang="en-US" sz="1666" dirty="0"/>
          </a:p>
        </p:txBody>
      </p:sp>
      <p:sp>
        <p:nvSpPr>
          <p:cNvPr id="21" name="Text 18"/>
          <p:cNvSpPr/>
          <p:nvPr/>
        </p:nvSpPr>
        <p:spPr>
          <a:xfrm>
            <a:off x="4480441" y="6944916"/>
            <a:ext cx="6854071" cy="5412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32"/>
              </a:lnSpc>
              <a:buNone/>
            </a:pPr>
            <a:r>
              <a:rPr lang="en-US" sz="1333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a strategy of safe state detection and requests, the Banker's algorithm dynamically allocates resources to processes, avoiding potential deadlocks.</a:t>
            </a:r>
            <a:endParaRPr lang="en-US" sz="1333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Banker's algorithm provides a robust solution to handle deadlocks in operating systems. By ensuring safe state and dynamically allocating resources, it maximizes system efficiency and minimizes the risk of impasse.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2023-12-12T12:32:19Z</dcterms:created>
  <dcterms:modified xsi:type="dcterms:W3CDTF">2023-12-12T12:32:19Z</dcterms:modified>
</cp:coreProperties>
</file>