
<file path=[Content_Types].xml><?xml version="1.0" encoding="utf-8"?>
<Types xmlns="http://schemas.openxmlformats.org/package/2006/content-types">
  <Default Extension="jpg" ContentType="application/octet-stream"/>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Layouts/slideLayout3.xml" ContentType="application/vnd.openxmlformats-officedocument.presentationml.slideLayout+xml"/>
  <Override PartName="/ppt/slides/slide3.xml" ContentType="application/vnd.openxmlformats-officedocument.presentationml.slide+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notesSlides/notesSlide4.xml" ContentType="application/vnd.openxmlformats-officedocument.presentationml.notes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5.xml" ContentType="application/vnd.openxmlformats-officedocument.presentationml.notes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6.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7.xml" ContentType="application/vnd.openxmlformats-officedocument.presentationml.notesSlide+xml"/>
  <Override PartName="/ppt/slides/slide28.xml" ContentType="application/vnd.openxmlformats-officedocument.presentationml.slide+xml"/>
  <Override PartName="/ppt/slides/slide29.xml" ContentType="application/vnd.openxmlformats-officedocument.presentationml.slide+xml"/>
  <Override PartName="/ppt/notesSlides/notesSlide8.xml" ContentType="application/vnd.openxmlformats-officedocument.presentationml.notes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Slides/notesSlide9.xml" ContentType="application/vnd.openxmlformats-officedocument.presentationml.notes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tags/tag1.xml" ContentType="application/vnd.openxmlformats-officedocument.presentationml.tags+xml"/>
  <Override PartName="/ppt/tags/tag2.xml" ContentType="application/vnd.openxmlformats-officedocument.presentationml.tags+xml"/>
  <Override PartName="/ppt/slides/slide44.xml" ContentType="application/vnd.openxmlformats-officedocument.presentationml.slide+xml"/>
  <Override PartName="/ppt/slideLayouts/slideLayout45.xml" ContentType="application/vnd.openxmlformats-officedocument.presentationml.slideLayout+xml"/>
  <Override PartName="/ppt/slides/slide4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r:id="rId5" id="2147483649"/>
  </p:sldMasterIdLst>
  <p:sldIdLst>
    <p:sldId r:id="rId6" id="1048576"/>
    <p:sldId r:id="rId9" id="1048577"/>
    <p:sldId r:id="rId11" id="1048578"/>
    <p:sldId r:id="rId15" id="1048579"/>
    <p:sldId r:id="rId17" id="1048580"/>
    <p:sldId r:id="rId20" id="1048581"/>
    <p:sldId r:id="rId22" id="1048582"/>
    <p:sldId r:id="rId24" id="1048583"/>
    <p:sldId r:id="rId26" id="1048584"/>
    <p:sldId r:id="rId28" id="1048585"/>
    <p:sldId r:id="rId31" id="1048586"/>
    <p:sldId r:id="rId33" id="1048587"/>
    <p:sldId r:id="rId36" id="1048588"/>
    <p:sldId r:id="rId38" id="1048589"/>
    <p:sldId r:id="rId40" id="1048590"/>
    <p:sldId r:id="rId42" id="1048591"/>
    <p:sldId r:id="rId44" id="1048592"/>
    <p:sldId r:id="rId46" id="1048593"/>
    <p:sldId r:id="rId49" id="1048594"/>
    <p:sldId r:id="rId51" id="1048595"/>
    <p:sldId r:id="rId53" id="1048596"/>
    <p:sldId r:id="rId55" id="1048597"/>
    <p:sldId r:id="rId57" id="1048598"/>
    <p:sldId r:id="rId60" id="1048599"/>
    <p:sldId r:id="rId62" id="1048600"/>
    <p:sldId r:id="rId64" id="1048601"/>
    <p:sldId r:id="rId66" id="1048602"/>
    <p:sldId r:id="rId69" id="1048603"/>
    <p:sldId r:id="rId71" id="1048604"/>
    <p:sldId r:id="rId74" id="1048605"/>
    <p:sldId r:id="rId76" id="1048606"/>
    <p:sldId r:id="rId78" id="1048607"/>
    <p:sldId r:id="rId80" id="1048608"/>
    <p:sldId r:id="rId82" id="1048609"/>
    <p:sldId r:id="rId84" id="1048610"/>
    <p:sldId r:id="rId86" id="1048611"/>
    <p:sldId r:id="rId88" id="1048612"/>
    <p:sldId r:id="rId90" id="1048613"/>
    <p:sldId r:id="rId93" id="1048614"/>
    <p:sldId r:id="rId95" id="1048615"/>
    <p:sldId r:id="rId97" id="1048616"/>
    <p:sldId r:id="rId99" id="1048617"/>
    <p:sldId r:id="rId101" id="1048618"/>
    <p:sldId r:id="rId103" id="1048619"/>
    <p:sldId r:id="rId105" id="1048620"/>
  </p:sldIdLst>
  <p:notesMasterIdLst>
    <p:notesMasterId r:id="rId13"/>
  </p:notesMaster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5D85"/>
    <a:srgbClr val="A6A6A6"/>
    <a:srgbClr val="00B150"/>
    <a:srgbClr val="EAECF1"/>
    <a:srgbClr val="CFD6E3"/>
    <a:srgbClr val="E9EBF2"/>
    <a:srgbClr val="CFD5E2"/>
    <a:srgbClr val="DCDCDC"/>
    <a:srgbClr val="FFD579"/>
    <a:srgbClr val="FFF0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0"/>
    <p:restoredTop sz="96289"/>
  </p:normalViewPr>
  <p:slideViewPr>
    <p:cSldViewPr snapToGrid="0" snapToObjects="1">
      <p:cViewPr varScale="1">
        <p:scale>
          <a:sx n="134" d="100"/>
          <a:sy n="134"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tableStyles" Target="tableStyles.xml"/><Relationship Id="rId4" Type="http://schemas.openxmlformats.org/officeDocument/2006/relationships/theme" Target="theme/theme1.xml"/><Relationship Id="rId5" Type="http://schemas.openxmlformats.org/officeDocument/2006/relationships/slideMaster" Target="slideMasters/slideMaster1.xml"/><Relationship Id="rId6" Type="http://schemas.openxmlformats.org/officeDocument/2006/relationships/slide" Target="slides/slide1.xml"/><Relationship Id="rId9"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theme" Target="theme/theme4.xml"/><Relationship Id="rId13" Type="http://schemas.openxmlformats.org/officeDocument/2006/relationships/notesMaster" Target="notesMasters/notesMaster1.xml"/><Relationship Id="rId15" Type="http://schemas.openxmlformats.org/officeDocument/2006/relationships/slide" Target="slides/slide4.xml"/><Relationship Id="rId17" Type="http://schemas.openxmlformats.org/officeDocument/2006/relationships/slide" Target="slides/slide5.xml"/><Relationship Id="rId20" Type="http://schemas.openxmlformats.org/officeDocument/2006/relationships/slide" Target="slides/slide6.xml"/><Relationship Id="rId22" Type="http://schemas.openxmlformats.org/officeDocument/2006/relationships/slide" Target="slides/slide7.xml"/><Relationship Id="rId24" Type="http://schemas.openxmlformats.org/officeDocument/2006/relationships/slide" Target="slides/slide8.xml"/><Relationship Id="rId26" Type="http://schemas.openxmlformats.org/officeDocument/2006/relationships/slide" Target="slides/slide9.xml"/><Relationship Id="rId28" Type="http://schemas.openxmlformats.org/officeDocument/2006/relationships/slide" Target="slides/slide10.xml"/><Relationship Id="rId31" Type="http://schemas.openxmlformats.org/officeDocument/2006/relationships/slide" Target="slides/slide11.xml"/><Relationship Id="rId33" Type="http://schemas.openxmlformats.org/officeDocument/2006/relationships/slide" Target="slides/slide12.xml"/><Relationship Id="rId36" Type="http://schemas.openxmlformats.org/officeDocument/2006/relationships/slide" Target="slides/slide13.xml"/><Relationship Id="rId38" Type="http://schemas.openxmlformats.org/officeDocument/2006/relationships/slide" Target="slides/slide14.xml"/><Relationship Id="rId40" Type="http://schemas.openxmlformats.org/officeDocument/2006/relationships/slide" Target="slides/slide15.xml"/><Relationship Id="rId42" Type="http://schemas.openxmlformats.org/officeDocument/2006/relationships/slide" Target="slides/slide16.xml"/><Relationship Id="rId44" Type="http://schemas.openxmlformats.org/officeDocument/2006/relationships/slide" Target="slides/slide17.xml"/><Relationship Id="rId46" Type="http://schemas.openxmlformats.org/officeDocument/2006/relationships/slide" Target="slides/slide18.xml"/><Relationship Id="rId49" Type="http://schemas.openxmlformats.org/officeDocument/2006/relationships/slide" Target="slides/slide19.xml"/><Relationship Id="rId51" Type="http://schemas.openxmlformats.org/officeDocument/2006/relationships/slide" Target="slides/slide20.xml"/><Relationship Id="rId53" Type="http://schemas.openxmlformats.org/officeDocument/2006/relationships/slide" Target="slides/slide21.xml"/><Relationship Id="rId55" Type="http://schemas.openxmlformats.org/officeDocument/2006/relationships/slide" Target="slides/slide22.xml"/><Relationship Id="rId57" Type="http://schemas.openxmlformats.org/officeDocument/2006/relationships/slide" Target="slides/slide23.xml"/><Relationship Id="rId60" Type="http://schemas.openxmlformats.org/officeDocument/2006/relationships/slide" Target="slides/slide24.xml"/><Relationship Id="rId62" Type="http://schemas.openxmlformats.org/officeDocument/2006/relationships/slide" Target="slides/slide25.xml"/><Relationship Id="rId64" Type="http://schemas.openxmlformats.org/officeDocument/2006/relationships/slide" Target="slides/slide26.xml"/><Relationship Id="rId66" Type="http://schemas.openxmlformats.org/officeDocument/2006/relationships/slide" Target="slides/slide27.xml"/><Relationship Id="rId69" Type="http://schemas.openxmlformats.org/officeDocument/2006/relationships/slide" Target="slides/slide28.xml"/><Relationship Id="rId71" Type="http://schemas.openxmlformats.org/officeDocument/2006/relationships/slide" Target="slides/slide29.xml"/><Relationship Id="rId74" Type="http://schemas.openxmlformats.org/officeDocument/2006/relationships/slide" Target="slides/slide30.xml"/><Relationship Id="rId76" Type="http://schemas.openxmlformats.org/officeDocument/2006/relationships/slide" Target="slides/slide31.xml"/><Relationship Id="rId78" Type="http://schemas.openxmlformats.org/officeDocument/2006/relationships/slide" Target="slides/slide32.xml"/><Relationship Id="rId80" Type="http://schemas.openxmlformats.org/officeDocument/2006/relationships/slide" Target="slides/slide33.xml"/><Relationship Id="rId82" Type="http://schemas.openxmlformats.org/officeDocument/2006/relationships/slide" Target="slides/slide34.xml"/><Relationship Id="rId84" Type="http://schemas.openxmlformats.org/officeDocument/2006/relationships/slide" Target="slides/slide35.xml"/><Relationship Id="rId86" Type="http://schemas.openxmlformats.org/officeDocument/2006/relationships/slide" Target="slides/slide36.xml"/><Relationship Id="rId88" Type="http://schemas.openxmlformats.org/officeDocument/2006/relationships/slide" Target="slides/slide37.xml"/><Relationship Id="rId90" Type="http://schemas.openxmlformats.org/officeDocument/2006/relationships/slide" Target="slides/slide38.xml"/><Relationship Id="rId93" Type="http://schemas.openxmlformats.org/officeDocument/2006/relationships/slide" Target="slides/slide39.xml"/><Relationship Id="rId95" Type="http://schemas.openxmlformats.org/officeDocument/2006/relationships/slide" Target="slides/slide40.xml"/><Relationship Id="rId97" Type="http://schemas.openxmlformats.org/officeDocument/2006/relationships/slide" Target="slides/slide41.xml"/><Relationship Id="rId99" Type="http://schemas.openxmlformats.org/officeDocument/2006/relationships/slide" Target="slides/slide42.xml"/><Relationship Id="rId101" Type="http://schemas.openxmlformats.org/officeDocument/2006/relationships/slide" Target="slides/slide43.xml"/><Relationship Id="rId103" Type="http://schemas.openxmlformats.org/officeDocument/2006/relationships/slide" Target="slides/slide44.xml"/><Relationship Id="rId105" Type="http://schemas.openxmlformats.org/officeDocument/2006/relationships/slide" Target="slides/slide45.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32B9967B-1406-4500-9ABA-D333D6F03373}" type="datetimeFigureOut">
              <a:rPr lang="zh-CN" altLang="en-US" smtClean="0"/>
              <a:pPr/>
              <a:t>2025/3/27</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4DCC612E-0DEB-4EA3-B55F-824A8281AC71}" type="slidenum">
              <a:rPr lang="zh-CN" altLang="en-US" smtClean="0"/>
              <a:pPr/>
              <a:t>‹#›</a:t>
            </a:fld>
            <a:endParaRPr lang="zh-CN" altLang="en-US" dirty="0"/>
          </a:p>
        </p:txBody>
      </p:sp>
    </p:spTree>
    <p:extLst>
      <p:ext uri="{BB962C8B-B14F-4D97-AF65-F5344CB8AC3E}">
        <p14:creationId xmlns:p14="http://schemas.microsoft.com/office/powerpoint/2010/main" val="44819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B735503-9D21-443F-BC18-5459550EB72F}" type="slidenum">
              <a:rPr lang="zh-CN" altLang="en-US" smtClean="0"/>
              <a:t>10</a:t>
            </a:fld>
            <a:endParaRPr lang="zh-CN" altLang="en-US"/>
          </a:p>
        </p:txBody>
      </p:sp>
    </p:spTree>
    <p:extLst>
      <p:ext uri="{BB962C8B-B14F-4D97-AF65-F5344CB8AC3E}">
        <p14:creationId xmlns:p14="http://schemas.microsoft.com/office/powerpoint/2010/main" val="2406700105"/>
      </p:ext>
    </p:extLst>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7" name="ɡëžħë" descr="ɡëžħë" title="ɡëžħë">
            <a:extLst>
              <a:ext uri="{FF2B5EF4-FFF2-40B4-BE49-F238E27FC236}">
                <a16:creationId xmlns:a16="http://schemas.microsoft.com/office/drawing/2014/main" id="{7B37AC69-B3F0-47A0-9A6A-8122BEC96543}"/>
              </a:ext>
            </a:extLst>
          </p:cNvPr>
          <p:cNvSpPr/>
          <p:nvPr userDrawn="1"/>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ɡëžħë" descr="ɡëžħë" title="ɡëžħë">
            <a:extLst>
              <a:ext uri="{FF2B5EF4-FFF2-40B4-BE49-F238E27FC236}">
                <a16:creationId xmlns:a16="http://schemas.microsoft.com/office/drawing/2014/main" id="{C2F878BB-1287-4567-99CA-7FB1379CF3D2}"/>
              </a:ext>
            </a:extLst>
          </p:cNvPr>
          <p:cNvSpPr/>
          <p:nvPr userDrawn="1"/>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ɡëžħë" descr="ɡëžħë" title="ɡëžħë">
            <a:extLst>
              <a:ext uri="{FF2B5EF4-FFF2-40B4-BE49-F238E27FC236}">
                <a16:creationId xmlns:a16="http://schemas.microsoft.com/office/drawing/2014/main" id="{5147BE12-AB4D-4433-B3E5-283BC890ED18}"/>
              </a:ext>
            </a:extLst>
          </p:cNvPr>
          <p:cNvSpPr/>
          <p:nvPr userDrawn="1"/>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ɡëžħë" descr="ɡëžħë" title="ɡëžħë">
            <a:extLst>
              <a:ext uri="{FF2B5EF4-FFF2-40B4-BE49-F238E27FC236}">
                <a16:creationId xmlns:a16="http://schemas.microsoft.com/office/drawing/2014/main" id="{9D0D36F6-D5E2-4840-9741-E30E36FD29ED}"/>
              </a:ext>
            </a:extLst>
          </p:cNvPr>
          <p:cNvSpPr/>
          <p:nvPr userDrawn="1"/>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ɡëžħë" descr="ɡëžħë" title="ɡëžħë">
            <a:extLst>
              <a:ext uri="{FF2B5EF4-FFF2-40B4-BE49-F238E27FC236}">
                <a16:creationId xmlns:a16="http://schemas.microsoft.com/office/drawing/2014/main" id="{A72F18BD-355C-46FE-9C61-926E5FFC4498}"/>
              </a:ext>
            </a:extLst>
          </p:cNvPr>
          <p:cNvSpPr/>
          <p:nvPr userDrawn="1"/>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364000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ɡëžħë">
            <a:extLst>
              <a:ext uri="{FF2B5EF4-FFF2-40B4-BE49-F238E27FC236}">
                <a16:creationId xmlns:a16="http://schemas.microsoft.com/office/drawing/2014/main" id="{CD8C29BB-64CB-D6E1-8DF1-230908D02C51}"/>
              </a:ext>
            </a:extLst>
          </p:cNvPr>
          <p:cNvSpPr/>
          <p:nvPr userDrawn="1"/>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Tree>
    <p:extLst>
      <p:ext uri="{BB962C8B-B14F-4D97-AF65-F5344CB8AC3E}">
        <p14:creationId xmlns:p14="http://schemas.microsoft.com/office/powerpoint/2010/main" val="27468918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9ëζħë">
            <a:extLst>
              <a:ext uri="{FF2B5EF4-FFF2-40B4-BE49-F238E27FC236}">
                <a16:creationId xmlns:a16="http://schemas.microsoft.com/office/drawing/2014/main" id="{69692AB9-FBFE-18EF-FC86-79D08987A944}"/>
              </a:ext>
            </a:extLst>
          </p:cNvPr>
          <p:cNvSpPr/>
          <p:nvPr userDrawn="1"/>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p>
        </p:txBody>
      </p:sp>
      <p:sp>
        <p:nvSpPr>
          <p:cNvPr id="5" name="gezhe">
            <a:extLst>
              <a:ext uri="{FF2B5EF4-FFF2-40B4-BE49-F238E27FC236}">
                <a16:creationId xmlns:a16="http://schemas.microsoft.com/office/drawing/2014/main" id="{AD1D34A3-C84D-DAAE-EFAF-CBD1EF76E358}"/>
              </a:ext>
            </a:extLst>
          </p:cNvPr>
          <p:cNvSpPr>
            <a:spLocks noGrp="1"/>
          </p:cNvSpPr>
          <p:nvPr>
            <p:ph type="title"/>
          </p:nvPr>
        </p:nvSpPr>
        <p:spPr>
          <a:xfrm>
            <a:off x="596900" y="133492"/>
            <a:ext cx="10985500" cy="696037"/>
          </a:xfrm>
        </p:spPr>
        <p:txBody>
          <a:bodyPr/>
          <a:lstStyle/>
          <a:p>
            <a:r>
              <a:rPr kumimoji="1" lang="zh-CN" altLang="en-US" dirty="0"/>
              <a:t>单击此处编辑母版标题样式</a:t>
            </a:r>
          </a:p>
        </p:txBody>
      </p:sp>
    </p:spTree>
    <p:extLst>
      <p:ext uri="{BB962C8B-B14F-4D97-AF65-F5344CB8AC3E}">
        <p14:creationId xmlns:p14="http://schemas.microsoft.com/office/powerpoint/2010/main" val="373010245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Relationships xmlns="http://schemas.openxmlformats.org/package/2006/relationships"><Relationship Id="rId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3.xml"/><Relationship Id="rId3"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gezhe">
            <a:extLst>
              <a:ext uri="{FF2B5EF4-FFF2-40B4-BE49-F238E27FC236}">
                <a16:creationId xmlns:a16="http://schemas.microsoft.com/office/drawing/2014/main" id="{C1CC6600-0EF6-72DE-B823-65F9EF5FCBAC}"/>
              </a:ext>
            </a:extLst>
          </p:cNvPr>
          <p:cNvSpPr>
            <a:spLocks noGrp="1"/>
          </p:cNvSpPr>
          <p:nvPr>
            <p:ph type="title"/>
          </p:nvPr>
        </p:nvSpPr>
        <p:spPr>
          <a:xfrm>
            <a:off x="596900" y="242130"/>
            <a:ext cx="10985500" cy="696037"/>
          </a:xfrm>
          <a:prstGeom prst="rect">
            <a:avLst/>
          </a:prstGeom>
        </p:spPr>
        <p:txBody>
          <a:bodyPr vert="horz" lIns="91440" tIns="45720" rIns="91440" bIns="45720" rtlCol="0" anchor="b"/>
          <a:lstStyle/>
          <a:p>
            <a:r>
              <a:rPr kumimoji="1" lang="zh-CN" altLang="en-US" dirty="0"/>
              <a:t>单击此处编辑母版标题样式</a:t>
            </a:r>
          </a:p>
        </p:txBody>
      </p:sp>
    </p:spTree>
    <p:extLst>
      <p:ext uri="{BB962C8B-B14F-4D97-AF65-F5344CB8AC3E}">
        <p14:creationId xmlns:p14="http://schemas.microsoft.com/office/powerpoint/2010/main" val="3903854935"/>
      </p:ext>
    </p:extLst>
  </p:cSld>
  <p:clrMap bg1="lt1" tx1="dk1" bg2="lt2" tx2="dk2" accent1="accent1" accent2="accent2" accent3="accent3" accent4="accent4" accent5="accent5" accent6="accent6" hlink="hlink" folHlink="folHlink"/>
  <p:sldLayoutIdLst>
    <p:sldLayoutId id="2147483648" r:id="rId1"/>
    <p:sldLayoutId id="2147483652" r:id="rId2"/>
    <p:sldLayoutId id="2147483736" r:id="rId3"/>
  </p:sldLayoutIdLst>
  <p:txStyles>
    <p:titleStyle>
      <a:lvl1pPr algn="l" defTabSz="914400" rtl="0" eaLnBrk="1" latinLnBrk="0" hangingPunct="1">
        <a:lnSpc>
          <a:spcPct val="100000"/>
        </a:lnSpc>
        <a:spcBef>
          <a:spcPct val="0"/>
        </a:spcBef>
        <a:buNone/>
        <a:defRPr sz="2400" kern="1200">
          <a:solidFill>
            <a:schemeClr val="tx1"/>
          </a:solidFill>
          <a:latin typeface="+mj-e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4144" userDrawn="1">
          <p15:clr>
            <a:srgbClr val="F26B43"/>
          </p15:clr>
        </p15:guide>
        <p15:guide id="3" pos="384" userDrawn="1">
          <p15:clr>
            <a:srgbClr val="F26B43"/>
          </p15:clr>
        </p15:guide>
        <p15:guide id="4" pos="7296" userDrawn="1">
          <p15:clr>
            <a:srgbClr val="F26B43"/>
          </p15:clr>
        </p15:guide>
        <p15:guide id="5" orient="horz" pos="472" userDrawn="1">
          <p15:clr>
            <a:srgbClr val="F26B43"/>
          </p15:clr>
        </p15:guide>
        <p15:guide id="6" orient="horz" pos="600" userDrawn="1">
          <p15:clr>
            <a:srgbClr val="F26B43"/>
          </p15:clr>
        </p15:guide>
        <p15:guide id="7" orient="horz" pos="3928" userDrawn="1">
          <p15:clr>
            <a:srgbClr val="F26B43"/>
          </p15:clr>
        </p15:guide>
        <p15:guide id="8" orient="horz" pos="3800" userDrawn="1">
          <p15:clr>
            <a:srgbClr val="F26B43"/>
          </p15:clr>
        </p15:guide>
      </p15:sldGuideLst>
    </p:ext>
  </p:extLst>
</p:sldMaster>
</file>

<file path=ppt/slides/_rels/slide1.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11.xml.rels><?xml version="1.0" encoding="UTF-8" standalone="yes"?><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4.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image" Target="../media/image1.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24.xml.rels><?xml version="1.0" encoding="UTF-8" standalone="yes"?><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28.xml.rels><?xml version="1.0" encoding="UTF-8" standalone="yes"?><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30.xml.rels><?xml version="1.0" encoding="UTF-8" standalone="yes"?><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1.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tags" Target="../tags/tag2.xml"/><Relationship Id="rId5" Type="http://schemas.openxmlformats.org/officeDocument/2006/relationships/image" Target="../media/image1.png"/><Relationship Id="rId4" Type="http://schemas.openxmlformats.org/officeDocument/2006/relationships/hyperlink" Target="https://gezhe.com/?utm_source=Inbound&amp;utm_medium=Template&amp;utm_campaign=TempView&amp;utm_content=Logo%2FLink" TargetMode="Externa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45.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ezhe.com/?utm_source=Inbound&amp;utm_medium=Template&amp;utm_campaign=TempView&amp;utm_content=Logo%2FLink" TargetMode="External"/><Relationship Id="rId1" Type="http://schemas.openxmlformats.org/officeDocument/2006/relationships/slideLayout" Target="../slideLayouts/slideLayout3.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9éζħë"/>
        <p:cNvGrpSpPr/>
        <p:nvPr/>
      </p:nvGrpSpPr>
      <p:grpSpPr>
        <a:xfrm>
          <a:off x="0" y="0"/>
          <a:ext cx="0" cy="0"/>
          <a:chOff x="0" y="0"/>
          <a:chExt cx="0" cy="0"/>
        </a:xfrm>
      </p:grpSpPr>
      <p:sp>
        <p:nvSpPr>
          <p:cNvPr id="8" name="9éζħë">
            <a:extLst>
              <a:ext uri="{FF2B5EF4-FFF2-40B4-BE49-F238E27FC236}">
                <a16:creationId xmlns:a16="http://schemas.microsoft.com/office/drawing/2014/main" id="{31F35401-73E6-4C6A-900C-4481C5515EB0}"/>
              </a:ext>
            </a:extLst>
          </p:cNvPr>
          <p:cNvSpPr txBox="1"/>
          <p:nvPr/>
        </p:nvSpPr>
        <p:spPr>
          <a:xfrm>
            <a:off x="605969" y="366172"/>
            <a:ext cx="1502976" cy="184666"/>
          </a:xfrm>
          <a:prstGeom prst="rect">
            <a:avLst/>
          </a:prstGeom>
          <a:noFill/>
        </p:spPr>
        <p:txBody>
          <a:bodyPr wrap="none" lIns="0" tIns="0" rIns="0" bIns="0">
            <a:spAutoFit/>
          </a:bodyPr>
          <a:lstStyle/>
          <a:p>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Annual Work Report</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9éζħë">
            <a:extLst>
              <a:ext uri="{FF2B5EF4-FFF2-40B4-BE49-F238E27FC236}">
                <a16:creationId xmlns:a16="http://schemas.microsoft.com/office/drawing/2014/main" id="{7CE0284B-980A-4F7B-B106-FFC2678678A4}"/>
              </a:ext>
            </a:extLst>
          </p:cNvPr>
          <p:cNvSpPr txBox="1"/>
          <p:nvPr/>
        </p:nvSpPr>
        <p:spPr>
          <a:xfrm>
            <a:off x="605969" y="582390"/>
            <a:ext cx="924356" cy="184666"/>
          </a:xfrm>
          <a:prstGeom prst="rect">
            <a:avLst/>
          </a:prstGeom>
          <a:noFill/>
        </p:spPr>
        <p:txBody>
          <a:bodyPr wrap="none" lIns="0" tIns="0" rIns="0" bIns="0">
            <a:spAutoFit/>
          </a:bodyPr>
          <a:lstStyle/>
          <a:p>
            <a:r>
              <a:rPr kumimoji="0" lang="en-US" altLang="zh-CN" sz="12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Presentation</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11" name="Head">
            <a:extLst>
              <a:ext uri="{FF2B5EF4-FFF2-40B4-BE49-F238E27FC236}">
                <a16:creationId xmlns:a16="http://schemas.microsoft.com/office/drawing/2014/main" id="{7E6AD6D6-C02D-4D76-958E-90DF15073573}"/>
              </a:ext>
            </a:extLst>
          </p:cNvPr>
          <p:cNvSpPr txBox="1"/>
          <p:nvPr/>
        </p:nvSpPr>
        <p:spPr>
          <a:xfrm>
            <a:off x="605969" y="2495888"/>
            <a:ext cx="8267098" cy="1099660"/>
          </a:xfrm>
          <a:prstGeom prst="rect">
            <a:avLst/>
          </a:prstGeom>
          <a:noFill/>
        </p:spPr>
        <p:txBody>
          <a:bodyPr wrap="square" lIns="0" tIns="0" rIns="0" bIns="0" anchor="b">
            <a:spAutoFit/>
          </a:bodyPr>
          <a:lstStyle/>
          <a:p>
            <a:pPr>
              <a:lnSpc>
                <a:spcPct val="150000"/>
              </a:lnSpc>
            </a:pPr>
            <a:r>
              <a:rPr lang="zh-CN" altLang="en-US" sz="5400" b="1" dirty="0">
                <a:solidFill>
                  <a:schemeClr val="accent1"/>
                </a:solidFill>
                <a:latin typeface="微软雅黑" panose="020B0503020204020204" pitchFamily="34" charset="-122"/>
                <a:ea typeface="微软雅黑" panose="020B0503020204020204" pitchFamily="34" charset="-122"/>
              </a:rPr>
              <a:t>探秘光合作用：生命之源的奥秘</a:t>
            </a:r>
          </a:p>
        </p:txBody>
      </p:sp>
      <p:sp>
        <p:nvSpPr>
          <p:cNvPr id="12" name="9éζħë">
            <a:extLst>
              <a:ext uri="{FF2B5EF4-FFF2-40B4-BE49-F238E27FC236}">
                <a16:creationId xmlns:a16="http://schemas.microsoft.com/office/drawing/2014/main" id="{97035DFE-A6B1-442C-9BA3-8CE0FDF24063}"/>
              </a:ext>
            </a:extLst>
          </p:cNvPr>
          <p:cNvSpPr txBox="1"/>
          <p:nvPr/>
        </p:nvSpPr>
        <p:spPr>
          <a:xfrm>
            <a:off x="8560825" y="5361029"/>
            <a:ext cx="3009686" cy="246221"/>
          </a:xfrm>
          <a:prstGeom prst="rect">
            <a:avLst/>
          </a:prstGeom>
          <a:noFill/>
        </p:spPr>
        <p:txBody>
          <a:bodyPr wrap="square" lIns="0" tIns="0" rIns="0" bIns="0">
            <a:spAutoFit/>
          </a:bodyPr>
          <a:lstStyle/>
          <a:p>
            <a:pPr algn="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部门名称</a:t>
            </a:r>
          </a:p>
        </p:txBody>
      </p:sp>
      <p:sp>
        <p:nvSpPr>
          <p:cNvPr id="13" name="Username">
            <a:extLst>
              <a:ext uri="{FF2B5EF4-FFF2-40B4-BE49-F238E27FC236}">
                <a16:creationId xmlns:a16="http://schemas.microsoft.com/office/drawing/2014/main" id="{BE5E6F05-9DB5-4A23-BBD6-0CC3C4F5CBA9}"/>
              </a:ext>
            </a:extLst>
          </p:cNvPr>
          <p:cNvSpPr txBox="1"/>
          <p:nvPr/>
        </p:nvSpPr>
        <p:spPr>
          <a:xfrm>
            <a:off x="605969" y="5810001"/>
            <a:ext cx="4192073" cy="246221"/>
          </a:xfrm>
          <a:prstGeom prst="rect">
            <a:avLst/>
          </a:prstGeom>
          <a:noFill/>
        </p:spPr>
        <p:txBody>
          <a:bodyPr wrap="square" lIns="0" tIns="0" rIns="0" bIns="0" anchor="ctr">
            <a:spAutoFit/>
          </a:bodyPr>
          <a:lstStyle/>
          <a:p>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用户 d5sQ</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5" name="9éζħë">
            <a:extLst>
              <a:ext uri="{FF2B5EF4-FFF2-40B4-BE49-F238E27FC236}">
                <a16:creationId xmlns:a16="http://schemas.microsoft.com/office/drawing/2014/main" id="{C6AEDE84-1114-4A2A-86BB-3E1CF026E0CE}"/>
              </a:ext>
            </a:extLst>
          </p:cNvPr>
          <p:cNvSpPr txBox="1"/>
          <p:nvPr/>
        </p:nvSpPr>
        <p:spPr>
          <a:xfrm>
            <a:off x="10180927" y="5840778"/>
            <a:ext cx="1401473" cy="215444"/>
          </a:xfrm>
          <a:prstGeom prst="rect">
            <a:avLst/>
          </a:prstGeom>
          <a:noFill/>
        </p:spPr>
        <p:txBody>
          <a:bodyPr wrap="none" lIns="0" tIns="0" rIns="0" bIns="0">
            <a:spAutoFit/>
          </a:bodyPr>
          <a:lstStyle/>
          <a:p>
            <a:pPr algn="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November 22nd</a:t>
            </a:r>
            <a:endPar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9éζħë">
            <a:extLst>
              <a:ext uri="{FF2B5EF4-FFF2-40B4-BE49-F238E27FC236}">
                <a16:creationId xmlns:a16="http://schemas.microsoft.com/office/drawing/2014/main" id="{83D71139-DC04-4911-8B9F-893C4E4CDE89}"/>
              </a:ext>
            </a:extLst>
          </p:cNvPr>
          <p:cNvSpPr txBox="1"/>
          <p:nvPr/>
        </p:nvSpPr>
        <p:spPr>
          <a:xfrm>
            <a:off x="605969" y="5370663"/>
            <a:ext cx="461665" cy="184666"/>
          </a:xfrm>
          <a:prstGeom prst="rect">
            <a:avLst/>
          </a:prstGeom>
          <a:noFill/>
        </p:spPr>
        <p:txBody>
          <a:bodyPr wrap="none" lIns="0" tIns="0" rIns="0" bIns="0">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汇报人</a:t>
            </a:r>
          </a:p>
        </p:txBody>
      </p:sp>
      <p:grpSp>
        <p:nvGrpSpPr>
          <p:cNvPr id="60" name="9éζħë">
            <a:extLst>
              <a:ext uri="{FF2B5EF4-FFF2-40B4-BE49-F238E27FC236}">
                <a16:creationId xmlns:a16="http://schemas.microsoft.com/office/drawing/2014/main" id="{98E830C7-5F41-46D6-A908-D571E30D5475}"/>
              </a:ext>
            </a:extLst>
          </p:cNvPr>
          <p:cNvGrpSpPr/>
          <p:nvPr/>
        </p:nvGrpSpPr>
        <p:grpSpPr>
          <a:xfrm>
            <a:off x="11432380" y="4423078"/>
            <a:ext cx="73820" cy="611901"/>
            <a:chOff x="11432380" y="5112624"/>
            <a:chExt cx="73820" cy="611901"/>
          </a:xfrm>
        </p:grpSpPr>
        <p:cxnSp>
          <p:nvCxnSpPr>
            <p:cNvPr id="61" name="9éζħë">
              <a:extLst>
                <a:ext uri="{FF2B5EF4-FFF2-40B4-BE49-F238E27FC236}">
                  <a16:creationId xmlns:a16="http://schemas.microsoft.com/office/drawing/2014/main" id="{0971FECA-2DB6-49CE-A517-8B2B1D062E00}"/>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9éζħë">
              <a:extLst>
                <a:ext uri="{FF2B5EF4-FFF2-40B4-BE49-F238E27FC236}">
                  <a16:creationId xmlns:a16="http://schemas.microsoft.com/office/drawing/2014/main" id="{915A042C-4497-4CEB-8360-29A27FDB17E6}"/>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pic>
        <p:nvPicPr>
          <p:cNvPr id="3" name="Logo" descr="文本  描述已自动生成">
            <a:hlinkClick r:id="rId2"/>
            <a:extLst>
              <a:ext uri="{FF2B5EF4-FFF2-40B4-BE49-F238E27FC236}">
                <a16:creationId xmlns:a16="http://schemas.microsoft.com/office/drawing/2014/main" id="{BB47D614-99E7-D63C-9929-029FE0432C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2109231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知识节点2：叶绿体结构</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03</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叶绿体的功能与结构</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叶绿体是光合作用的场所，其主要功能是将光能转化为化学能，合成有机物。叶绿体呈椭球形，具有双层膜结构，内膜向内折叠形成类囊体。</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zh-CN" altLang="en-US" sz="1400" dirty="0">
                <a:solidFill>
                  <a:schemeClr val="tx1">
                    <a:lumMod val="85000"/>
                    <a:lumOff val="15000"/>
                  </a:schemeClr>
                </a:solidFill>
                <a:latin typeface="+mn-ea"/>
              </a:rPr>
              <a:t>类囊体膜上分布着光合色素和电子传递链，是光反应的场所；叶绿体基质则含有卡尔文循环所需的酶，是暗反应的场所。</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zh-CN" altLang="en-US" sz="2400" dirty="0">
                <a:solidFill>
                  <a:schemeClr val="accent1"/>
                </a:solidFill>
                <a:latin typeface="微软雅黑" panose="020B0503020204020204" pitchFamily="34" charset="-122"/>
                <a:ea typeface="微软雅黑" panose="020B0503020204020204" pitchFamily="34" charset="-122"/>
              </a:rPr>
              <a:t>类囊体与基质的作用</a:t>
            </a:r>
          </a:p>
        </p:txBody>
      </p:sp>
    </p:spTree>
    <p:extLst>
      <p:ext uri="{BB962C8B-B14F-4D97-AF65-F5344CB8AC3E}">
        <p14:creationId xmlns:p14="http://schemas.microsoft.com/office/powerpoint/2010/main" val="3313717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光合色素的种类与分布</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叶绿体中含有叶绿素a、叶绿素b和类胡萝卜素等光合色素。叶绿素a是主要的吸收光能的色素，叶绿素b辅助吸收光能，类胡萝卜素则吸收蓝紫光并保护叶绿素。它们主要分布在类囊体膜上。</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互动节点2：结构标注</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04</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419" name="ɡëž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ɡëž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9" name="ɡëžħë">
            <a:extLst>
              <a:ext uri="{FF2B5EF4-FFF2-40B4-BE49-F238E27FC236}">
                <a16:creationId xmlns:a16="http://schemas.microsoft.com/office/drawing/2014/main" id="{1ABFCC12-6EAE-4677-AEB0-F6EA415CBE7A}"/>
              </a:ext>
            </a:extLst>
          </p:cNvPr>
          <p:cNvSpPr/>
          <p:nvPr/>
        </p:nvSpPr>
        <p:spPr>
          <a:xfrm>
            <a:off x="6351725" y="2109172"/>
            <a:ext cx="5230674" cy="3139904"/>
          </a:xfrm>
          <a:prstGeom prst="roundRect">
            <a:avLst>
              <a:gd name="adj" fmla="val 9426"/>
            </a:avLst>
          </a:prstGeom>
          <a:solidFill>
            <a:schemeClr val="accent2"/>
          </a:solidFill>
          <a:ln>
            <a:noFill/>
          </a:ln>
          <a:effectLst>
            <a:outerShdw blurRad="317500" dist="114300" dir="5400000" sx="98000" sy="98000" algn="t" rotWithShape="0">
              <a:schemeClr val="accent2">
                <a:alpha val="7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9" name="ɡëžħë">
            <a:extLst>
              <a:ext uri="{FF2B5EF4-FFF2-40B4-BE49-F238E27FC236}">
                <a16:creationId xmlns:a16="http://schemas.microsoft.com/office/drawing/2014/main" id="{5DEE05BB-C194-4B68-9DEA-4974A49531C2}"/>
              </a:ext>
            </a:extLst>
          </p:cNvPr>
          <p:cNvSpPr/>
          <p:nvPr/>
        </p:nvSpPr>
        <p:spPr>
          <a:xfrm>
            <a:off x="9542633" y="2390536"/>
            <a:ext cx="1640532" cy="1640532"/>
          </a:xfrm>
          <a:prstGeom prst="ellipse">
            <a:avLst/>
          </a:prstGeom>
          <a:gradFill>
            <a:gsLst>
              <a:gs pos="0">
                <a:schemeClr val="bg1">
                  <a:alpha val="30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0" name="ɡëžħë">
            <a:extLst>
              <a:ext uri="{FF2B5EF4-FFF2-40B4-BE49-F238E27FC236}">
                <a16:creationId xmlns:a16="http://schemas.microsoft.com/office/drawing/2014/main" id="{CFF3B679-B1BC-43B6-8EEF-21B2AB19445B}"/>
              </a:ext>
            </a:extLst>
          </p:cNvPr>
          <p:cNvSpPr txBox="1"/>
          <p:nvPr/>
        </p:nvSpPr>
        <p:spPr>
          <a:xfrm>
            <a:off x="6724994" y="2461729"/>
            <a:ext cx="561051" cy="492443"/>
          </a:xfrm>
          <a:prstGeom prst="rect">
            <a:avLst/>
          </a:prstGeom>
          <a:noFill/>
        </p:spPr>
        <p:txBody>
          <a:bodyPr wrap="none" lIns="0" tIns="0" rIns="0" bIns="0" rtlCol="0">
            <a:spAutoFit/>
          </a:bodyPr>
          <a:lstStyle/>
          <a:p>
            <a:r>
              <a:rPr lang="en-US" altLang="zh-CN" sz="3200" dirty="0">
                <a:solidFill>
                  <a:schemeClr val="bg1"/>
                </a:solidFill>
                <a:latin typeface="+mj-ea"/>
                <a:ea typeface="+mj-ea"/>
              </a:rPr>
              <a:t>02</a:t>
            </a:r>
            <a:endParaRPr lang="zh-CN" altLang="en-US" sz="3200" dirty="0">
              <a:solidFill>
                <a:schemeClr val="bg1"/>
              </a:solidFill>
              <a:latin typeface="+mj-ea"/>
              <a:ea typeface="+mj-ea"/>
            </a:endParaRPr>
          </a:p>
        </p:txBody>
      </p:sp>
      <p:sp>
        <p:nvSpPr>
          <p:cNvPr id="81" name="Text2">
            <a:extLst>
              <a:ext uri="{FF2B5EF4-FFF2-40B4-BE49-F238E27FC236}">
                <a16:creationId xmlns:a16="http://schemas.microsoft.com/office/drawing/2014/main" id="{579CF05F-0FED-4D9C-B49D-0A65E6F0CC87}"/>
              </a:ext>
            </a:extLst>
          </p:cNvPr>
          <p:cNvSpPr txBox="1"/>
          <p:nvPr/>
        </p:nvSpPr>
        <p:spPr>
          <a:xfrm>
            <a:off x="7537794" y="3239621"/>
            <a:ext cx="3671337" cy="672043"/>
          </a:xfrm>
          <a:prstGeom prst="rect">
            <a:avLst/>
          </a:prstGeom>
          <a:noFill/>
        </p:spPr>
        <p:txBody>
          <a:bodyPr wrap="square" lIns="0" tIns="0" rIns="0" bIns="0">
            <a:spAutoFit/>
          </a:bodyPr>
          <a:lstStyle/>
          <a:p>
            <a:pPr algn="just">
              <a:lnSpc>
                <a:spcPct val="125000"/>
              </a:lnSpc>
            </a:pPr>
            <a:r>
              <a:rPr lang="zh-CN" altLang="en-US" sz="1200" dirty="0">
                <a:solidFill>
                  <a:schemeClr val="bg1"/>
                </a:solidFill>
              </a:rPr>
              <a:t>类囊体堆叠成基粒（Grana），基质则充满叶绿体内部。</a:t>
            </a:r>
          </a:p>
        </p:txBody>
      </p:sp>
      <p:sp>
        <p:nvSpPr>
          <p:cNvPr id="78" name="Title2">
            <a:extLst>
              <a:ext uri="{FF2B5EF4-FFF2-40B4-BE49-F238E27FC236}">
                <a16:creationId xmlns:a16="http://schemas.microsoft.com/office/drawing/2014/main" id="{6136B09C-0ABB-4F9D-A3AF-02186C63E4A9}"/>
              </a:ext>
            </a:extLst>
          </p:cNvPr>
          <p:cNvSpPr txBox="1"/>
          <p:nvPr/>
        </p:nvSpPr>
        <p:spPr>
          <a:xfrm>
            <a:off x="7537794" y="2570367"/>
            <a:ext cx="3652319" cy="279692"/>
          </a:xfrm>
          <a:prstGeom prst="rect">
            <a:avLst/>
          </a:prstGeom>
          <a:noFill/>
        </p:spPr>
        <p:txBody>
          <a:bodyPr wrap="square" lIns="0" tIns="0" rIns="0" bIns="0" rtlCol="0">
            <a:spAutoFit/>
          </a:bodyPr>
          <a:lstStyle/>
          <a:p>
            <a:pPr>
              <a:lnSpc>
                <a:spcPct val="125000"/>
              </a:lnSpc>
            </a:pPr>
            <a:r>
              <a:rPr lang="zh-CN" altLang="en-US" sz="1600" dirty="0">
                <a:solidFill>
                  <a:schemeClr val="bg1"/>
                </a:solidFill>
                <a:latin typeface="+mj-ea"/>
                <a:ea typeface="+mj-ea"/>
              </a:rPr>
              <a:t>类囊体与基质</a:t>
            </a:r>
          </a:p>
        </p:txBody>
      </p:sp>
      <p:sp>
        <p:nvSpPr>
          <p:cNvPr id="31" name="ɡëžħë">
            <a:extLst>
              <a:ext uri="{FF2B5EF4-FFF2-40B4-BE49-F238E27FC236}">
                <a16:creationId xmlns:a16="http://schemas.microsoft.com/office/drawing/2014/main" id="{F284F2F7-AF81-4A7A-9C8E-4621D12ADA77}"/>
              </a:ext>
            </a:extLst>
          </p:cNvPr>
          <p:cNvSpPr/>
          <p:nvPr/>
        </p:nvSpPr>
        <p:spPr>
          <a:xfrm>
            <a:off x="628618" y="2109172"/>
            <a:ext cx="5230674" cy="3139904"/>
          </a:xfrm>
          <a:prstGeom prst="roundRect">
            <a:avLst>
              <a:gd name="adj" fmla="val 9426"/>
            </a:avLst>
          </a:prstGeom>
          <a:ln>
            <a:noFill/>
          </a:ln>
          <a:effectLst>
            <a:outerShdw blurRad="317500" dist="114300" dir="5400000" sx="98000" sy="98000" algn="t" rotWithShape="0">
              <a:schemeClr val="accent1">
                <a:alpha val="5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2" name="ɡëžħë">
            <a:extLst>
              <a:ext uri="{FF2B5EF4-FFF2-40B4-BE49-F238E27FC236}">
                <a16:creationId xmlns:a16="http://schemas.microsoft.com/office/drawing/2014/main" id="{E0FACA72-583B-4320-BB76-AE78FD963154}"/>
              </a:ext>
            </a:extLst>
          </p:cNvPr>
          <p:cNvSpPr/>
          <p:nvPr/>
        </p:nvSpPr>
        <p:spPr>
          <a:xfrm>
            <a:off x="3819526" y="2390536"/>
            <a:ext cx="1640532" cy="1640532"/>
          </a:xfrm>
          <a:prstGeom prst="ellipse">
            <a:avLst/>
          </a:prstGeom>
          <a:gradFill>
            <a:gsLst>
              <a:gs pos="0">
                <a:schemeClr val="bg1">
                  <a:alpha val="30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3" name="ɡëžħë">
            <a:extLst>
              <a:ext uri="{FF2B5EF4-FFF2-40B4-BE49-F238E27FC236}">
                <a16:creationId xmlns:a16="http://schemas.microsoft.com/office/drawing/2014/main" id="{27961DCE-1AF5-4077-B9ED-B262FE12F1F7}"/>
              </a:ext>
            </a:extLst>
          </p:cNvPr>
          <p:cNvSpPr txBox="1"/>
          <p:nvPr/>
        </p:nvSpPr>
        <p:spPr>
          <a:xfrm>
            <a:off x="1001887" y="2461729"/>
            <a:ext cx="490519" cy="492443"/>
          </a:xfrm>
          <a:prstGeom prst="rect">
            <a:avLst/>
          </a:prstGeom>
          <a:noFill/>
        </p:spPr>
        <p:txBody>
          <a:bodyPr wrap="none" lIns="0" tIns="0" rIns="0" bIns="0" rtlCol="0">
            <a:spAutoFit/>
          </a:bodyPr>
          <a:lstStyle/>
          <a:p>
            <a:r>
              <a:rPr lang="en-US" altLang="zh-CN" sz="3200" dirty="0">
                <a:solidFill>
                  <a:schemeClr val="bg1"/>
                </a:solidFill>
                <a:latin typeface="+mj-ea"/>
                <a:ea typeface="+mj-ea"/>
              </a:rPr>
              <a:t>01</a:t>
            </a:r>
            <a:endParaRPr lang="zh-CN" altLang="en-US" sz="3200" dirty="0">
              <a:solidFill>
                <a:schemeClr val="bg1"/>
              </a:solidFill>
              <a:latin typeface="+mj-ea"/>
              <a:ea typeface="+mj-ea"/>
            </a:endParaRPr>
          </a:p>
        </p:txBody>
      </p:sp>
      <p:sp>
        <p:nvSpPr>
          <p:cNvPr id="63" name="Title1">
            <a:extLst>
              <a:ext uri="{FF2B5EF4-FFF2-40B4-BE49-F238E27FC236}">
                <a16:creationId xmlns:a16="http://schemas.microsoft.com/office/drawing/2014/main" id="{8D6011B8-1EB9-453A-8A36-BA69EE2163EB}"/>
              </a:ext>
            </a:extLst>
          </p:cNvPr>
          <p:cNvSpPr txBox="1"/>
          <p:nvPr/>
        </p:nvSpPr>
        <p:spPr>
          <a:xfrm>
            <a:off x="1814686" y="2570367"/>
            <a:ext cx="3671337" cy="279692"/>
          </a:xfrm>
          <a:prstGeom prst="rect">
            <a:avLst/>
          </a:prstGeom>
          <a:noFill/>
        </p:spPr>
        <p:txBody>
          <a:bodyPr wrap="square" lIns="0" tIns="0" rIns="0" bIns="0" rtlCol="0">
            <a:spAutoFit/>
          </a:bodyPr>
          <a:lstStyle/>
          <a:p>
            <a:pPr>
              <a:lnSpc>
                <a:spcPct val="125000"/>
              </a:lnSpc>
            </a:pPr>
            <a:r>
              <a:rPr lang="zh-CN" altLang="en-US" sz="1600" dirty="0">
                <a:solidFill>
                  <a:schemeClr val="bg1"/>
                </a:solidFill>
                <a:latin typeface="+mj-ea"/>
                <a:ea typeface="+mj-ea"/>
              </a:rPr>
              <a:t>叶绿体结构标注</a:t>
            </a:r>
          </a:p>
        </p:txBody>
      </p:sp>
      <p:sp>
        <p:nvSpPr>
          <p:cNvPr id="65" name="Text1">
            <a:extLst>
              <a:ext uri="{FF2B5EF4-FFF2-40B4-BE49-F238E27FC236}">
                <a16:creationId xmlns:a16="http://schemas.microsoft.com/office/drawing/2014/main" id="{8C6EB2C4-239C-48E4-B2CA-1F8A9130503B}"/>
              </a:ext>
            </a:extLst>
          </p:cNvPr>
          <p:cNvSpPr txBox="1"/>
          <p:nvPr/>
        </p:nvSpPr>
        <p:spPr>
          <a:xfrm>
            <a:off x="1814687" y="3239621"/>
            <a:ext cx="3671337" cy="672043"/>
          </a:xfrm>
          <a:prstGeom prst="rect">
            <a:avLst/>
          </a:prstGeom>
          <a:noFill/>
        </p:spPr>
        <p:txBody>
          <a:bodyPr wrap="square" lIns="0" tIns="0" rIns="0" bIns="0">
            <a:spAutoFit/>
          </a:bodyPr>
          <a:lstStyle/>
          <a:p>
            <a:pPr algn="just">
              <a:lnSpc>
                <a:spcPct val="125000"/>
              </a:lnSpc>
            </a:pPr>
            <a:r>
              <a:rPr lang="zh-CN" altLang="en-US" sz="1200" dirty="0">
                <a:solidFill>
                  <a:schemeClr val="bg1"/>
                </a:solidFill>
              </a:rPr>
              <a:t>请在叶绿体结构图上标注出类囊体（Thylakoid）、基质（Stroma）以及叶绿素a、叶绿素b和类胡萝卜素主要分布的区域（类囊体膜上）。</a:t>
            </a:r>
          </a:p>
        </p:txBody>
      </p:sp>
      <p:cxnSp>
        <p:nvCxnSpPr>
          <p:cNvPr id="48" name="ɡëžħë">
            <a:extLst>
              <a:ext uri="{FF2B5EF4-FFF2-40B4-BE49-F238E27FC236}">
                <a16:creationId xmlns:a16="http://schemas.microsoft.com/office/drawing/2014/main" id="{9F82B08D-7A6A-41BC-9153-5317A0F98DC7}"/>
              </a:ext>
            </a:extLst>
          </p:cNvPr>
          <p:cNvCxnSpPr>
            <a:cxnSpLocks/>
          </p:cNvCxnSpPr>
          <p:nvPr/>
        </p:nvCxnSpPr>
        <p:spPr>
          <a:xfrm>
            <a:off x="1001887" y="4770120"/>
            <a:ext cx="4484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ɡëžħë">
            <a:extLst>
              <a:ext uri="{FF2B5EF4-FFF2-40B4-BE49-F238E27FC236}">
                <a16:creationId xmlns:a16="http://schemas.microsoft.com/office/drawing/2014/main" id="{39A231DA-C54C-4376-AFE9-FF1D970CF452}"/>
              </a:ext>
            </a:extLst>
          </p:cNvPr>
          <p:cNvCxnSpPr>
            <a:cxnSpLocks/>
          </p:cNvCxnSpPr>
          <p:nvPr/>
        </p:nvCxnSpPr>
        <p:spPr>
          <a:xfrm>
            <a:off x="6724994" y="4770120"/>
            <a:ext cx="4484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ead">
            <a:extLst>
              <a:ext uri="{FF2B5EF4-FFF2-40B4-BE49-F238E27FC236}">
                <a16:creationId xmlns:a16="http://schemas.microsoft.com/office/drawing/2014/main" id="{A65EC5D6-7D67-2374-E4A0-C3B2184DB7E1}"/>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叶绿体结构图的标注</a:t>
            </a:r>
          </a:p>
        </p:txBody>
      </p:sp>
      <p:sp>
        <p:nvSpPr>
          <p:cNvPr id="3" name="Text">
            <a:extLst>
              <a:ext uri="{FF2B5EF4-FFF2-40B4-BE49-F238E27FC236}">
                <a16:creationId xmlns:a16="http://schemas.microsoft.com/office/drawing/2014/main" id="{564710B7-BBD1-D7B3-A0FB-F46414EB04C4}"/>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2651313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419" name="ɡëž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ɡëž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3" name="ɡëžħë">
            <a:extLst>
              <a:ext uri="{FF2B5EF4-FFF2-40B4-BE49-F238E27FC236}">
                <a16:creationId xmlns:a16="http://schemas.microsoft.com/office/drawing/2014/main" id="{137D1DB7-9275-4F74-AB89-79302FFF7D2A}"/>
              </a:ext>
            </a:extLst>
          </p:cNvPr>
          <p:cNvCxnSpPr>
            <a:cxnSpLocks/>
            <a:stCxn id="78" idx="6"/>
            <a:endCxn id="104" idx="2"/>
          </p:cNvCxnSpPr>
          <p:nvPr/>
        </p:nvCxnSpPr>
        <p:spPr>
          <a:xfrm>
            <a:off x="3262161" y="3566379"/>
            <a:ext cx="1514779" cy="0"/>
          </a:xfrm>
          <a:prstGeom prst="line">
            <a:avLst/>
          </a:prstGeom>
          <a:ln>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1" name="ɡëžħë">
            <a:extLst>
              <a:ext uri="{FF2B5EF4-FFF2-40B4-BE49-F238E27FC236}">
                <a16:creationId xmlns:a16="http://schemas.microsoft.com/office/drawing/2014/main" id="{60012865-9FA6-4310-A099-BE32359FB759}"/>
              </a:ext>
            </a:extLst>
          </p:cNvPr>
          <p:cNvCxnSpPr>
            <a:cxnSpLocks/>
            <a:stCxn id="104" idx="6"/>
            <a:endCxn id="115" idx="2"/>
          </p:cNvCxnSpPr>
          <p:nvPr/>
        </p:nvCxnSpPr>
        <p:spPr>
          <a:xfrm>
            <a:off x="7422109" y="3566379"/>
            <a:ext cx="1514779" cy="0"/>
          </a:xfrm>
          <a:prstGeom prst="line">
            <a:avLst/>
          </a:prstGeom>
          <a:ln>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4" name="ɡëžħë">
            <a:extLst>
              <a:ext uri="{FF2B5EF4-FFF2-40B4-BE49-F238E27FC236}">
                <a16:creationId xmlns:a16="http://schemas.microsoft.com/office/drawing/2014/main" id="{21155337-507A-4A13-A0B2-4988E0060CE1}"/>
              </a:ext>
            </a:extLst>
          </p:cNvPr>
          <p:cNvSpPr/>
          <p:nvPr/>
        </p:nvSpPr>
        <p:spPr>
          <a:xfrm>
            <a:off x="4776940" y="2243794"/>
            <a:ext cx="2645169" cy="2645170"/>
          </a:xfrm>
          <a:prstGeom prst="ellipse">
            <a:avLst/>
          </a:prstGeom>
          <a:gradFill flip="none" rotWithShape="1">
            <a:gsLst>
              <a:gs pos="1000">
                <a:schemeClr val="accent2">
                  <a:alpha val="0"/>
                </a:schemeClr>
              </a:gs>
              <a:gs pos="100000">
                <a:schemeClr val="accent2">
                  <a:alpha val="20000"/>
                </a:schemeClr>
              </a:gs>
            </a:gsLst>
            <a:path path="circle">
              <a:fillToRect r="100000" b="100000"/>
            </a:path>
            <a:tileRect l="-100000" t="-100000"/>
          </a:grad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113" name="ɡëžħë">
            <a:extLst>
              <a:ext uri="{FF2B5EF4-FFF2-40B4-BE49-F238E27FC236}">
                <a16:creationId xmlns:a16="http://schemas.microsoft.com/office/drawing/2014/main" id="{C11C5248-7C1C-4401-A0C9-827CD6AFC76A}"/>
              </a:ext>
            </a:extLst>
          </p:cNvPr>
          <p:cNvCxnSpPr>
            <a:cxnSpLocks/>
          </p:cNvCxnSpPr>
          <p:nvPr/>
        </p:nvCxnSpPr>
        <p:spPr>
          <a:xfrm flipH="1">
            <a:off x="6022188" y="4367820"/>
            <a:ext cx="154673" cy="154674"/>
          </a:xfrm>
          <a:prstGeom prst="line">
            <a:avLst/>
          </a:prstGeom>
        </p:spPr>
        <p:style>
          <a:lnRef idx="1">
            <a:schemeClr val="accent1"/>
          </a:lnRef>
          <a:fillRef idx="0">
            <a:schemeClr val="accent1"/>
          </a:fillRef>
          <a:effectRef idx="0">
            <a:schemeClr val="accent1"/>
          </a:effectRef>
          <a:fontRef idx="minor">
            <a:schemeClr val="tx1"/>
          </a:fontRef>
        </p:style>
      </p:cxnSp>
      <p:sp>
        <p:nvSpPr>
          <p:cNvPr id="115" name="ɡëžħë">
            <a:extLst>
              <a:ext uri="{FF2B5EF4-FFF2-40B4-BE49-F238E27FC236}">
                <a16:creationId xmlns:a16="http://schemas.microsoft.com/office/drawing/2014/main" id="{0E8E4868-D113-4CE8-81CD-6B460F1D22A1}"/>
              </a:ext>
            </a:extLst>
          </p:cNvPr>
          <p:cNvSpPr/>
          <p:nvPr/>
        </p:nvSpPr>
        <p:spPr>
          <a:xfrm>
            <a:off x="8936888" y="2243794"/>
            <a:ext cx="2645169" cy="2645170"/>
          </a:xfrm>
          <a:prstGeom prst="ellipse">
            <a:avLst/>
          </a:prstGeom>
          <a:gradFill flip="none" rotWithShape="1">
            <a:gsLst>
              <a:gs pos="1000">
                <a:schemeClr val="accent2">
                  <a:alpha val="0"/>
                </a:schemeClr>
              </a:gs>
              <a:gs pos="100000">
                <a:schemeClr val="accent2">
                  <a:alpha val="20000"/>
                </a:schemeClr>
              </a:gs>
            </a:gsLst>
            <a:path path="circle">
              <a:fillToRect r="100000" b="100000"/>
            </a:path>
            <a:tileRect l="-100000" t="-100000"/>
          </a:grad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120" name="ɡëžħë">
            <a:extLst>
              <a:ext uri="{FF2B5EF4-FFF2-40B4-BE49-F238E27FC236}">
                <a16:creationId xmlns:a16="http://schemas.microsoft.com/office/drawing/2014/main" id="{5D0D90E1-F53F-4DE8-8936-3314A7828EE6}"/>
              </a:ext>
            </a:extLst>
          </p:cNvPr>
          <p:cNvCxnSpPr>
            <a:cxnSpLocks/>
          </p:cNvCxnSpPr>
          <p:nvPr/>
        </p:nvCxnSpPr>
        <p:spPr>
          <a:xfrm flipH="1">
            <a:off x="10182136" y="4367820"/>
            <a:ext cx="154673" cy="154674"/>
          </a:xfrm>
          <a:prstGeom prst="line">
            <a:avLst/>
          </a:prstGeom>
        </p:spPr>
        <p:style>
          <a:lnRef idx="1">
            <a:schemeClr val="accent1"/>
          </a:lnRef>
          <a:fillRef idx="0">
            <a:schemeClr val="accent1"/>
          </a:fillRef>
          <a:effectRef idx="0">
            <a:schemeClr val="accent1"/>
          </a:effectRef>
          <a:fontRef idx="minor">
            <a:schemeClr val="tx1"/>
          </a:fontRef>
        </p:style>
      </p:cxnSp>
      <p:sp>
        <p:nvSpPr>
          <p:cNvPr id="78" name="ɡëžħë">
            <a:extLst>
              <a:ext uri="{FF2B5EF4-FFF2-40B4-BE49-F238E27FC236}">
                <a16:creationId xmlns:a16="http://schemas.microsoft.com/office/drawing/2014/main" id="{6C23B267-AEB7-4702-A2DE-9D537969725C}"/>
              </a:ext>
            </a:extLst>
          </p:cNvPr>
          <p:cNvSpPr/>
          <p:nvPr/>
        </p:nvSpPr>
        <p:spPr>
          <a:xfrm>
            <a:off x="616992" y="2243794"/>
            <a:ext cx="2645169" cy="2645170"/>
          </a:xfrm>
          <a:prstGeom prst="ellipse">
            <a:avLst/>
          </a:prstGeom>
          <a:gradFill flip="none" rotWithShape="1">
            <a:gsLst>
              <a:gs pos="1000">
                <a:schemeClr val="accent2">
                  <a:alpha val="0"/>
                </a:schemeClr>
              </a:gs>
              <a:gs pos="100000">
                <a:schemeClr val="accent2">
                  <a:alpha val="20000"/>
                </a:schemeClr>
              </a:gs>
            </a:gsLst>
            <a:path path="circle">
              <a:fillToRect r="100000" b="100000"/>
            </a:path>
            <a:tileRect l="-100000" t="-100000"/>
          </a:grad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9" name="Title1">
            <a:extLst>
              <a:ext uri="{FF2B5EF4-FFF2-40B4-BE49-F238E27FC236}">
                <a16:creationId xmlns:a16="http://schemas.microsoft.com/office/drawing/2014/main" id="{CFB29F6E-6B8A-4638-99A0-9A915CB4409A}"/>
              </a:ext>
            </a:extLst>
          </p:cNvPr>
          <p:cNvSpPr txBox="1"/>
          <p:nvPr/>
        </p:nvSpPr>
        <p:spPr>
          <a:xfrm>
            <a:off x="1143911" y="2679215"/>
            <a:ext cx="1591329" cy="24468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ctr">
              <a:lnSpc>
                <a:spcPct val="125000"/>
              </a:lnSpc>
            </a:pPr>
            <a:r>
              <a:rPr lang="zh-CN" altLang="en-US" sz="1400" dirty="0">
                <a:latin typeface="+mj-ea"/>
                <a:ea typeface="+mj-ea"/>
              </a:rPr>
              <a:t>光能转换车间</a:t>
            </a:r>
          </a:p>
        </p:txBody>
      </p:sp>
      <p:sp>
        <p:nvSpPr>
          <p:cNvPr id="100" name="Text1">
            <a:extLst>
              <a:ext uri="{FF2B5EF4-FFF2-40B4-BE49-F238E27FC236}">
                <a16:creationId xmlns:a16="http://schemas.microsoft.com/office/drawing/2014/main" id="{E228EF17-C22B-47BB-B1D5-EFD63C5EDAE6}"/>
              </a:ext>
            </a:extLst>
          </p:cNvPr>
          <p:cNvSpPr txBox="1"/>
          <p:nvPr/>
        </p:nvSpPr>
        <p:spPr>
          <a:xfrm>
            <a:off x="1001617" y="3295396"/>
            <a:ext cx="1875916" cy="672043"/>
          </a:xfrm>
          <a:prstGeom prst="rect">
            <a:avLst/>
          </a:prstGeom>
          <a:noFill/>
        </p:spPr>
        <p:txBody>
          <a:bodyPr wrap="square" lIns="0" tIns="0" rIns="0" bIns="0">
            <a:spAutoFit/>
          </a:bodyPr>
          <a:lstStyle/>
          <a:p>
            <a:pPr algn="ctr">
              <a:lnSpc>
                <a:spcPct val="125000"/>
              </a:lnSpc>
            </a:pPr>
            <a:r>
              <a:rPr lang="zh-CN" altLang="en-US" sz="1200" dirty="0"/>
              <a:t>如果将叶绿体比作一个工厂，类囊体可以比作“光能转换车间”，负责捕获光能并转化为化学能（ATP和NADPH）。</a:t>
            </a:r>
          </a:p>
        </p:txBody>
      </p:sp>
      <p:cxnSp>
        <p:nvCxnSpPr>
          <p:cNvPr id="56" name="ɡëžħë">
            <a:extLst>
              <a:ext uri="{FF2B5EF4-FFF2-40B4-BE49-F238E27FC236}">
                <a16:creationId xmlns:a16="http://schemas.microsoft.com/office/drawing/2014/main" id="{B9E63AEE-2143-43AA-A836-39A126757BA0}"/>
              </a:ext>
            </a:extLst>
          </p:cNvPr>
          <p:cNvCxnSpPr>
            <a:cxnSpLocks/>
          </p:cNvCxnSpPr>
          <p:nvPr/>
        </p:nvCxnSpPr>
        <p:spPr>
          <a:xfrm flipH="1">
            <a:off x="1862240" y="3053514"/>
            <a:ext cx="154673" cy="154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ɡëžħë">
            <a:extLst>
              <a:ext uri="{FF2B5EF4-FFF2-40B4-BE49-F238E27FC236}">
                <a16:creationId xmlns:a16="http://schemas.microsoft.com/office/drawing/2014/main" id="{E61762D6-4554-4D6E-B29A-81C82EDDE3EB}"/>
              </a:ext>
            </a:extLst>
          </p:cNvPr>
          <p:cNvCxnSpPr>
            <a:cxnSpLocks/>
          </p:cNvCxnSpPr>
          <p:nvPr/>
        </p:nvCxnSpPr>
        <p:spPr>
          <a:xfrm flipH="1">
            <a:off x="1862240" y="4367820"/>
            <a:ext cx="154673" cy="154674"/>
          </a:xfrm>
          <a:prstGeom prst="line">
            <a:avLst/>
          </a:prstGeom>
        </p:spPr>
        <p:style>
          <a:lnRef idx="1">
            <a:schemeClr val="accent1"/>
          </a:lnRef>
          <a:fillRef idx="0">
            <a:schemeClr val="accent1"/>
          </a:fillRef>
          <a:effectRef idx="0">
            <a:schemeClr val="accent1"/>
          </a:effectRef>
          <a:fontRef idx="minor">
            <a:schemeClr val="tx1"/>
          </a:fontRef>
        </p:style>
      </p:cxnSp>
      <p:sp>
        <p:nvSpPr>
          <p:cNvPr id="2" name="Head">
            <a:extLst>
              <a:ext uri="{FF2B5EF4-FFF2-40B4-BE49-F238E27FC236}">
                <a16:creationId xmlns:a16="http://schemas.microsoft.com/office/drawing/2014/main" id="{2EFCFA2D-9880-1403-1B33-2C342149C983}"/>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小组讨论：叶绿体的工厂比喻</a:t>
            </a:r>
          </a:p>
        </p:txBody>
      </p:sp>
      <p:sp>
        <p:nvSpPr>
          <p:cNvPr id="3" name="Text">
            <a:extLst>
              <a:ext uri="{FF2B5EF4-FFF2-40B4-BE49-F238E27FC236}">
                <a16:creationId xmlns:a16="http://schemas.microsoft.com/office/drawing/2014/main" id="{FCAE01D6-87F9-2EE1-A641-835A94E684E3}"/>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
        <p:nvSpPr>
          <p:cNvPr id="6" name="Title2">
            <a:extLst>
              <a:ext uri="{FF2B5EF4-FFF2-40B4-BE49-F238E27FC236}">
                <a16:creationId xmlns:a16="http://schemas.microsoft.com/office/drawing/2014/main" id="{AD6C2D01-AD72-C961-C447-BD53108EBADE}"/>
              </a:ext>
            </a:extLst>
          </p:cNvPr>
          <p:cNvSpPr txBox="1"/>
          <p:nvPr/>
        </p:nvSpPr>
        <p:spPr>
          <a:xfrm>
            <a:off x="5297161" y="2679215"/>
            <a:ext cx="1591329" cy="24468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ctr">
              <a:lnSpc>
                <a:spcPct val="125000"/>
              </a:lnSpc>
            </a:pPr>
            <a:r>
              <a:rPr lang="zh-CN" altLang="en-US" sz="1400" dirty="0">
                <a:latin typeface="+mj-ea"/>
                <a:ea typeface="+mj-ea"/>
              </a:rPr>
              <a:t>有机物合成车间</a:t>
            </a:r>
          </a:p>
        </p:txBody>
      </p:sp>
      <p:sp>
        <p:nvSpPr>
          <p:cNvPr id="9" name="Text2">
            <a:extLst>
              <a:ext uri="{FF2B5EF4-FFF2-40B4-BE49-F238E27FC236}">
                <a16:creationId xmlns:a16="http://schemas.microsoft.com/office/drawing/2014/main" id="{9D141486-72DC-166D-3534-8FBADFA98498}"/>
              </a:ext>
            </a:extLst>
          </p:cNvPr>
          <p:cNvSpPr txBox="1"/>
          <p:nvPr/>
        </p:nvSpPr>
        <p:spPr>
          <a:xfrm>
            <a:off x="5154867" y="3295396"/>
            <a:ext cx="1875916" cy="672043"/>
          </a:xfrm>
          <a:prstGeom prst="rect">
            <a:avLst/>
          </a:prstGeom>
          <a:noFill/>
        </p:spPr>
        <p:txBody>
          <a:bodyPr wrap="square" lIns="0" tIns="0" rIns="0" bIns="0">
            <a:spAutoFit/>
          </a:bodyPr>
          <a:lstStyle/>
          <a:p>
            <a:pPr algn="ctr">
              <a:lnSpc>
                <a:spcPct val="125000"/>
              </a:lnSpc>
            </a:pPr>
            <a:r>
              <a:rPr lang="zh-CN" altLang="en-US" sz="1200" dirty="0"/>
              <a:t>基质则可以比作“有机物合成车间”，利用光反应产生的ATP和NADPH，将二氧化碳转化为糖类等有机物。</a:t>
            </a:r>
          </a:p>
        </p:txBody>
      </p:sp>
      <p:cxnSp>
        <p:nvCxnSpPr>
          <p:cNvPr id="10" name="ɡëžħë">
            <a:extLst>
              <a:ext uri="{FF2B5EF4-FFF2-40B4-BE49-F238E27FC236}">
                <a16:creationId xmlns:a16="http://schemas.microsoft.com/office/drawing/2014/main" id="{CFF30BBD-BBE2-197E-91EC-54BC1FD87457}"/>
              </a:ext>
            </a:extLst>
          </p:cNvPr>
          <p:cNvCxnSpPr>
            <a:cxnSpLocks/>
          </p:cNvCxnSpPr>
          <p:nvPr/>
        </p:nvCxnSpPr>
        <p:spPr>
          <a:xfrm flipH="1">
            <a:off x="6015490" y="3053514"/>
            <a:ext cx="154673" cy="15467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3">
            <a:extLst>
              <a:ext uri="{FF2B5EF4-FFF2-40B4-BE49-F238E27FC236}">
                <a16:creationId xmlns:a16="http://schemas.microsoft.com/office/drawing/2014/main" id="{5DF6D17C-794B-043B-8564-F524AF4A6940}"/>
              </a:ext>
            </a:extLst>
          </p:cNvPr>
          <p:cNvSpPr txBox="1"/>
          <p:nvPr/>
        </p:nvSpPr>
        <p:spPr>
          <a:xfrm>
            <a:off x="9463808" y="2679215"/>
            <a:ext cx="1591329" cy="24468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ctr">
              <a:lnSpc>
                <a:spcPct val="125000"/>
              </a:lnSpc>
            </a:pPr>
            <a:r>
              <a:rPr lang="zh-CN" altLang="en-US" sz="1400" dirty="0">
                <a:latin typeface="+mj-ea"/>
                <a:ea typeface="+mj-ea"/>
              </a:rPr>
              <a:t>太阳能接收器</a:t>
            </a:r>
          </a:p>
        </p:txBody>
      </p:sp>
      <p:sp>
        <p:nvSpPr>
          <p:cNvPr id="18" name="Text3">
            <a:extLst>
              <a:ext uri="{FF2B5EF4-FFF2-40B4-BE49-F238E27FC236}">
                <a16:creationId xmlns:a16="http://schemas.microsoft.com/office/drawing/2014/main" id="{CF934C20-B0A8-EBAB-D5C2-ABAE1B968668}"/>
              </a:ext>
            </a:extLst>
          </p:cNvPr>
          <p:cNvSpPr txBox="1"/>
          <p:nvPr/>
        </p:nvSpPr>
        <p:spPr>
          <a:xfrm>
            <a:off x="9321514" y="3295396"/>
            <a:ext cx="1875916" cy="672043"/>
          </a:xfrm>
          <a:prstGeom prst="rect">
            <a:avLst/>
          </a:prstGeom>
          <a:noFill/>
        </p:spPr>
        <p:txBody>
          <a:bodyPr wrap="square" lIns="0" tIns="0" rIns="0" bIns="0">
            <a:spAutoFit/>
          </a:bodyPr>
          <a:lstStyle/>
          <a:p>
            <a:pPr algn="ctr">
              <a:lnSpc>
                <a:spcPct val="125000"/>
              </a:lnSpc>
            </a:pPr>
            <a:r>
              <a:rPr lang="zh-CN" altLang="en-US" sz="1200" dirty="0"/>
              <a:t>光合色素则像是工厂的“太阳能接收器”，吸收光能。</a:t>
            </a:r>
          </a:p>
        </p:txBody>
      </p:sp>
      <p:cxnSp>
        <p:nvCxnSpPr>
          <p:cNvPr id="19" name="ɡëžħë">
            <a:extLst>
              <a:ext uri="{FF2B5EF4-FFF2-40B4-BE49-F238E27FC236}">
                <a16:creationId xmlns:a16="http://schemas.microsoft.com/office/drawing/2014/main" id="{654FBF17-C876-CDCB-32E7-8036FF028815}"/>
              </a:ext>
            </a:extLst>
          </p:cNvPr>
          <p:cNvCxnSpPr>
            <a:cxnSpLocks/>
          </p:cNvCxnSpPr>
          <p:nvPr/>
        </p:nvCxnSpPr>
        <p:spPr>
          <a:xfrm flipH="1">
            <a:off x="10182137" y="3053514"/>
            <a:ext cx="154673" cy="1546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76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知识节点3：光反应过程</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05</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zh-CN" altLang="en-US" sz="1400" dirty="0">
                <a:solidFill>
                  <a:schemeClr val="tx1">
                    <a:lumMod val="85000"/>
                    <a:lumOff val="15000"/>
                  </a:schemeClr>
                </a:solidFill>
                <a:latin typeface="+mn-ea"/>
              </a:rPr>
              <a:t>光反应发生在叶绿体的类囊体膜上。其步骤包括光能的吸收、水的裂解和电子传递链的运作。</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zh-CN" altLang="en-US" sz="2400" dirty="0">
                <a:solidFill>
                  <a:schemeClr val="accent1"/>
                </a:solidFill>
                <a:latin typeface="微软雅黑" panose="020B0503020204020204" pitchFamily="34" charset="-122"/>
                <a:ea typeface="微软雅黑" panose="020B0503020204020204" pitchFamily="34" charset="-122"/>
              </a:rPr>
              <a:t>光反应的场所与步骤</a:t>
            </a:r>
          </a:p>
        </p:txBody>
      </p:sp>
    </p:spTree>
    <p:extLst>
      <p:ext uri="{BB962C8B-B14F-4D97-AF65-F5344CB8AC3E}">
        <p14:creationId xmlns:p14="http://schemas.microsoft.com/office/powerpoint/2010/main" val="331371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光能捕获与水的光解</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叶绿素等光合色素捕获光能，激发电子，同时水分子被光解，释放氧气和氢离子，电子进入电子传递链。</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00000"/>
            <a:lum/>
          </a:blip>
          <a:srcRect/>
          <a:stretch>
            <a:fillRect l="0" t="0" r="0" b="0"/>
          </a:stretch>
        </a:blipFill>
        <a:effectLst/>
      </p:bgPr>
    </p:bg>
    <p:spTree>
      <p:nvGrpSpPr>
        <p:cNvPr id="1" name=""/>
        <p:cNvGrpSpPr/>
        <p:nvPr/>
      </p:nvGrpSpPr>
      <p:grpSpPr>
        <a:xfrm>
          <a:off x="0" y="0"/>
          <a:ext cx="0" cy="0"/>
          <a:chOff x="0" y="0"/>
          <a:chExt cx="0" cy="0"/>
        </a:xfrm>
      </p:grpSpPr>
      <p:sp>
        <p:nvSpPr>
          <p:cNvPr id="22" name="Line">
            <a:extLst>
              <a:ext uri="{FF2B5EF4-FFF2-40B4-BE49-F238E27FC236}">
                <a16:creationId xmlns:a16="http://schemas.microsoft.com/office/drawing/2014/main" id="{1D135A2E-B3B9-FC0A-4289-377231DF18E3}"/>
              </a:ext>
            </a:extLst>
          </p:cNvPr>
          <p:cNvSpPr/>
          <p:nvPr/>
        </p:nvSpPr>
        <p:spPr>
          <a:xfrm rot="5400000" flipV="1">
            <a:off x="2829622" y="3514286"/>
            <a:ext cx="5001324" cy="33457"/>
          </a:xfrm>
          <a:prstGeom prst="line">
            <a:avLst/>
          </a:prstGeom>
          <a:ln w="28575">
            <a:solidFill>
              <a:schemeClr val="accent1">
                <a:alpha val="20000"/>
              </a:schemeClr>
            </a:solidFill>
            <a:prstDash val="solid"/>
          </a:ln>
        </p:spPr>
        <p:txBody>
          <a:bodyPr/>
          <a:lstStyle/>
          <a:p>
            <a:endParaRPr lang="zh-CN" altLang="en-US"/>
          </a:p>
        </p:txBody>
      </p:sp>
      <p:sp>
        <p:nvSpPr>
          <p:cNvPr id="23" name="Number8">
            <a:extLst>
              <a:ext uri="{FF2B5EF4-FFF2-40B4-BE49-F238E27FC236}">
                <a16:creationId xmlns:a16="http://schemas.microsoft.com/office/drawing/2014/main" id="{216666C7-1BC1-F2FA-DBD9-435555AB99C9}"/>
              </a:ext>
            </a:extLst>
          </p:cNvPr>
          <p:cNvSpPr/>
          <p:nvPr/>
        </p:nvSpPr>
        <p:spPr>
          <a:xfrm>
            <a:off x="5729934" y="5833736"/>
            <a:ext cx="576000" cy="402291"/>
          </a:xfrm>
          <a:prstGeom prst="rect">
            <a:avLst/>
          </a:prstGeom>
          <a:noFill/>
        </p:spPr>
        <p:txBody>
          <a:bodyPr wrap="square" lIns="90000" tIns="46800" rIns="90000" bIns="46800" rtlCol="0" anchor="ctr">
            <a:spAutoFit/>
          </a:bodyPr>
          <a:lstStyle/>
          <a:p>
            <a:pPr algn="r"/>
            <a:r>
              <a:rPr sz="2000" b="1" dirty="0">
                <a:solidFill>
                  <a:schemeClr val="bg2"/>
                </a:solidFill>
              </a:rPr>
              <a:t>08</a:t>
            </a:r>
          </a:p>
        </p:txBody>
      </p:sp>
      <p:sp>
        <p:nvSpPr>
          <p:cNvPr id="24" name="Number7">
            <a:extLst>
              <a:ext uri="{FF2B5EF4-FFF2-40B4-BE49-F238E27FC236}">
                <a16:creationId xmlns:a16="http://schemas.microsoft.com/office/drawing/2014/main" id="{1FF64584-FC9F-1E3A-F122-1362720CA5B7}"/>
              </a:ext>
            </a:extLst>
          </p:cNvPr>
          <p:cNvSpPr/>
          <p:nvPr/>
        </p:nvSpPr>
        <p:spPr>
          <a:xfrm>
            <a:off x="5729934" y="5119372"/>
            <a:ext cx="576000" cy="402291"/>
          </a:xfrm>
          <a:prstGeom prst="rect">
            <a:avLst/>
          </a:prstGeom>
          <a:noFill/>
        </p:spPr>
        <p:txBody>
          <a:bodyPr wrap="square" lIns="90000" tIns="46800" rIns="90000" bIns="46800" rtlCol="0" anchor="ctr">
            <a:spAutoFit/>
          </a:bodyPr>
          <a:lstStyle/>
          <a:p>
            <a:pPr algn="r"/>
            <a:r>
              <a:rPr sz="2000" b="1">
                <a:solidFill>
                  <a:schemeClr val="bg2"/>
                </a:solidFill>
              </a:rPr>
              <a:t>07</a:t>
            </a:r>
          </a:p>
        </p:txBody>
      </p:sp>
      <p:sp>
        <p:nvSpPr>
          <p:cNvPr id="25" name="Number6">
            <a:extLst>
              <a:ext uri="{FF2B5EF4-FFF2-40B4-BE49-F238E27FC236}">
                <a16:creationId xmlns:a16="http://schemas.microsoft.com/office/drawing/2014/main" id="{F436F449-96B4-118D-5AE3-ABFB4ECFD0DF}"/>
              </a:ext>
            </a:extLst>
          </p:cNvPr>
          <p:cNvSpPr/>
          <p:nvPr/>
        </p:nvSpPr>
        <p:spPr>
          <a:xfrm>
            <a:off x="5729934" y="4405008"/>
            <a:ext cx="576000" cy="402291"/>
          </a:xfrm>
          <a:prstGeom prst="rect">
            <a:avLst/>
          </a:prstGeom>
          <a:noFill/>
        </p:spPr>
        <p:txBody>
          <a:bodyPr wrap="square" lIns="90000" tIns="46800" rIns="90000" bIns="46800" rtlCol="0" anchor="ctr">
            <a:spAutoFit/>
          </a:bodyPr>
          <a:lstStyle/>
          <a:p>
            <a:pPr algn="r"/>
            <a:r>
              <a:rPr sz="2000" b="1">
                <a:solidFill>
                  <a:schemeClr val="bg2"/>
                </a:solidFill>
              </a:rPr>
              <a:t>06</a:t>
            </a:r>
          </a:p>
        </p:txBody>
      </p:sp>
      <p:sp>
        <p:nvSpPr>
          <p:cNvPr id="26" name="Number5">
            <a:extLst>
              <a:ext uri="{FF2B5EF4-FFF2-40B4-BE49-F238E27FC236}">
                <a16:creationId xmlns:a16="http://schemas.microsoft.com/office/drawing/2014/main" id="{E92E899E-3D62-5862-B0E9-3CA582BECABA}"/>
              </a:ext>
            </a:extLst>
          </p:cNvPr>
          <p:cNvSpPr/>
          <p:nvPr/>
        </p:nvSpPr>
        <p:spPr>
          <a:xfrm>
            <a:off x="5729934" y="3690644"/>
            <a:ext cx="576000" cy="402291"/>
          </a:xfrm>
          <a:prstGeom prst="rect">
            <a:avLst/>
          </a:prstGeom>
          <a:noFill/>
        </p:spPr>
        <p:txBody>
          <a:bodyPr wrap="square" lIns="90000" tIns="46800" rIns="90000" bIns="46800" rtlCol="0" anchor="ctr">
            <a:spAutoFit/>
          </a:bodyPr>
          <a:lstStyle/>
          <a:p>
            <a:pPr algn="r"/>
            <a:r>
              <a:rPr sz="2000" b="1" dirty="0">
                <a:solidFill>
                  <a:schemeClr val="bg2"/>
                </a:solidFill>
              </a:rPr>
              <a:t>05</a:t>
            </a:r>
          </a:p>
        </p:txBody>
      </p:sp>
      <p:sp>
        <p:nvSpPr>
          <p:cNvPr id="27" name="Number4">
            <a:extLst>
              <a:ext uri="{FF2B5EF4-FFF2-40B4-BE49-F238E27FC236}">
                <a16:creationId xmlns:a16="http://schemas.microsoft.com/office/drawing/2014/main" id="{11C90B50-1CEA-1577-0281-3546A9A245DF}"/>
              </a:ext>
            </a:extLst>
          </p:cNvPr>
          <p:cNvSpPr/>
          <p:nvPr/>
        </p:nvSpPr>
        <p:spPr>
          <a:xfrm>
            <a:off x="5729934" y="2976280"/>
            <a:ext cx="576000" cy="402291"/>
          </a:xfrm>
          <a:prstGeom prst="rect">
            <a:avLst/>
          </a:prstGeom>
          <a:noFill/>
        </p:spPr>
        <p:txBody>
          <a:bodyPr wrap="square" lIns="90000" tIns="46800" rIns="90000" bIns="46800" rtlCol="0" anchor="ctr">
            <a:spAutoFit/>
          </a:bodyPr>
          <a:lstStyle/>
          <a:p>
            <a:pPr algn="r"/>
            <a:r>
              <a:rPr sz="2000" b="1" dirty="0">
                <a:solidFill>
                  <a:schemeClr val="bg2"/>
                </a:solidFill>
              </a:rPr>
              <a:t>04</a:t>
            </a:r>
          </a:p>
        </p:txBody>
      </p:sp>
      <p:sp>
        <p:nvSpPr>
          <p:cNvPr id="28" name="Number3">
            <a:extLst>
              <a:ext uri="{FF2B5EF4-FFF2-40B4-BE49-F238E27FC236}">
                <a16:creationId xmlns:a16="http://schemas.microsoft.com/office/drawing/2014/main" id="{986D3311-C1B3-7243-0D5D-BA4D468F0D80}"/>
              </a:ext>
            </a:extLst>
          </p:cNvPr>
          <p:cNvSpPr/>
          <p:nvPr/>
        </p:nvSpPr>
        <p:spPr>
          <a:xfrm>
            <a:off x="5729934" y="2261916"/>
            <a:ext cx="576000" cy="402291"/>
          </a:xfrm>
          <a:prstGeom prst="rect">
            <a:avLst/>
          </a:prstGeom>
          <a:noFill/>
        </p:spPr>
        <p:txBody>
          <a:bodyPr wrap="square" lIns="90000" tIns="46800" rIns="90000" bIns="46800" rtlCol="0" anchor="ctr">
            <a:spAutoFit/>
          </a:bodyPr>
          <a:lstStyle/>
          <a:p>
            <a:pPr algn="r"/>
            <a:r>
              <a:rPr sz="2000" b="1" dirty="0">
                <a:solidFill>
                  <a:schemeClr val="bg2"/>
                </a:solidFill>
              </a:rPr>
              <a:t>03</a:t>
            </a:r>
          </a:p>
        </p:txBody>
      </p:sp>
      <p:sp>
        <p:nvSpPr>
          <p:cNvPr id="29" name="Number2">
            <a:extLst>
              <a:ext uri="{FF2B5EF4-FFF2-40B4-BE49-F238E27FC236}">
                <a16:creationId xmlns:a16="http://schemas.microsoft.com/office/drawing/2014/main" id="{906E7306-F91E-3314-26B1-EC5ED43A19EE}"/>
              </a:ext>
            </a:extLst>
          </p:cNvPr>
          <p:cNvSpPr/>
          <p:nvPr/>
        </p:nvSpPr>
        <p:spPr>
          <a:xfrm>
            <a:off x="5729934" y="1547552"/>
            <a:ext cx="576000" cy="402291"/>
          </a:xfrm>
          <a:prstGeom prst="rect">
            <a:avLst/>
          </a:prstGeom>
          <a:noFill/>
        </p:spPr>
        <p:txBody>
          <a:bodyPr wrap="square" lIns="90000" tIns="46800" rIns="90000" bIns="46800" rtlCol="0" anchor="ctr">
            <a:spAutoFit/>
          </a:bodyPr>
          <a:lstStyle/>
          <a:p>
            <a:pPr algn="r"/>
            <a:r>
              <a:rPr sz="2000" b="1" dirty="0">
                <a:solidFill>
                  <a:schemeClr val="bg2"/>
                </a:solidFill>
              </a:rPr>
              <a:t>02</a:t>
            </a:r>
          </a:p>
        </p:txBody>
      </p:sp>
      <p:sp>
        <p:nvSpPr>
          <p:cNvPr id="30" name="Number1">
            <a:extLst>
              <a:ext uri="{FF2B5EF4-FFF2-40B4-BE49-F238E27FC236}">
                <a16:creationId xmlns:a16="http://schemas.microsoft.com/office/drawing/2014/main" id="{F0EB7AA7-3819-B2E4-EA6B-BA035CB91716}"/>
              </a:ext>
            </a:extLst>
          </p:cNvPr>
          <p:cNvSpPr/>
          <p:nvPr/>
        </p:nvSpPr>
        <p:spPr>
          <a:xfrm>
            <a:off x="5729934" y="833188"/>
            <a:ext cx="576000" cy="402291"/>
          </a:xfrm>
          <a:prstGeom prst="rect">
            <a:avLst/>
          </a:prstGeom>
          <a:noFill/>
        </p:spPr>
        <p:txBody>
          <a:bodyPr wrap="square" lIns="90000" tIns="46800" rIns="90000" bIns="46800" rtlCol="0" anchor="ctr">
            <a:spAutoFit/>
          </a:bodyPr>
          <a:lstStyle/>
          <a:p>
            <a:pPr algn="r"/>
            <a:r>
              <a:rPr sz="2000" b="1" dirty="0">
                <a:solidFill>
                  <a:schemeClr val="bg2"/>
                </a:solidFill>
              </a:rPr>
              <a:t>01</a:t>
            </a:r>
          </a:p>
        </p:txBody>
      </p:sp>
      <p:sp>
        <p:nvSpPr>
          <p:cNvPr id="31" name="Title8">
            <a:extLst>
              <a:ext uri="{FF2B5EF4-FFF2-40B4-BE49-F238E27FC236}">
                <a16:creationId xmlns:a16="http://schemas.microsoft.com/office/drawing/2014/main" id="{3605F208-7E9F-C9B4-4E2A-ADF31465A87A}"/>
              </a:ext>
            </a:extLst>
          </p:cNvPr>
          <p:cNvSpPr/>
          <p:nvPr/>
        </p:nvSpPr>
        <p:spPr>
          <a:xfrm>
            <a:off x="6419349" y="5826395"/>
            <a:ext cx="5040000" cy="416975"/>
          </a:xfrm>
          <a:prstGeom prst="rect">
            <a:avLst/>
          </a:prstGeom>
          <a:noFill/>
        </p:spPr>
        <p:txBody>
          <a:bodyPr wrap="square" lIns="90000" tIns="46800" rIns="90000" bIns="46800" rtlCol="0" anchor="ctr">
            <a:spAutoFit/>
          </a:bodyPr>
          <a:lstStyle/>
          <a:p>
            <a:r>
              <a:rPr sz="2000" dirty="0" err="1" lang="zh-CN" altLang="en-US">
                <a:solidFill>
                  <a:schemeClr val="tx2"/>
                </a:solidFill>
                <a:latin typeface="+mn-ea"/>
              </a:rPr>
              <a:t>互动节点4：循环拼图</a:t>
            </a:r>
            <a:endParaRPr sz="2000" dirty="0">
              <a:solidFill>
                <a:schemeClr val="tx2"/>
              </a:solidFill>
              <a:latin typeface="+mn-ea"/>
            </a:endParaRPr>
          </a:p>
        </p:txBody>
      </p:sp>
      <p:sp>
        <p:nvSpPr>
          <p:cNvPr id="32" name="Title7">
            <a:extLst>
              <a:ext uri="{FF2B5EF4-FFF2-40B4-BE49-F238E27FC236}">
                <a16:creationId xmlns:a16="http://schemas.microsoft.com/office/drawing/2014/main" id="{2428217A-51C9-8A28-646E-3C94497B6E6F}"/>
              </a:ext>
            </a:extLst>
          </p:cNvPr>
          <p:cNvSpPr/>
          <p:nvPr/>
        </p:nvSpPr>
        <p:spPr>
          <a:xfrm>
            <a:off x="6419349" y="5112030"/>
            <a:ext cx="5040000" cy="416975"/>
          </a:xfrm>
          <a:prstGeom prst="rect">
            <a:avLst/>
          </a:prstGeom>
          <a:noFill/>
        </p:spPr>
        <p:txBody>
          <a:bodyPr wrap="square" lIns="90000" tIns="46800" rIns="90000" bIns="46800" rtlCol="0" anchor="ctr">
            <a:spAutoFit/>
          </a:bodyPr>
          <a:lstStyle/>
          <a:p>
            <a:r>
              <a:rPr sz="2000" dirty="0" err="1" lang="zh-CN" altLang="en-US">
                <a:solidFill>
                  <a:schemeClr val="tx2"/>
                </a:solidFill>
                <a:latin typeface="+mn-ea"/>
              </a:rPr>
              <a:t>知识节点4：卡尔文循环</a:t>
            </a:r>
            <a:endParaRPr sz="2000" dirty="0">
              <a:solidFill>
                <a:schemeClr val="tx2"/>
              </a:solidFill>
              <a:latin typeface="+mn-ea"/>
            </a:endParaRPr>
          </a:p>
        </p:txBody>
      </p:sp>
      <p:sp>
        <p:nvSpPr>
          <p:cNvPr id="33" name="Title6">
            <a:extLst>
              <a:ext uri="{FF2B5EF4-FFF2-40B4-BE49-F238E27FC236}">
                <a16:creationId xmlns:a16="http://schemas.microsoft.com/office/drawing/2014/main" id="{01E90473-4113-2B33-DCD7-76E7FABEA642}"/>
              </a:ext>
            </a:extLst>
          </p:cNvPr>
          <p:cNvSpPr/>
          <p:nvPr/>
        </p:nvSpPr>
        <p:spPr>
          <a:xfrm>
            <a:off x="6419349" y="4397666"/>
            <a:ext cx="5040000" cy="416975"/>
          </a:xfrm>
          <a:prstGeom prst="rect">
            <a:avLst/>
          </a:prstGeom>
          <a:noFill/>
        </p:spPr>
        <p:txBody>
          <a:bodyPr wrap="square" lIns="90000" tIns="46800" rIns="90000" bIns="46800" rtlCol="0" anchor="ctr">
            <a:spAutoFit/>
          </a:bodyPr>
          <a:lstStyle/>
          <a:p>
            <a:r>
              <a:rPr sz="2000" dirty="0" err="1" lang="zh-CN" altLang="en-US">
                <a:solidFill>
                  <a:schemeClr val="tx2"/>
                </a:solidFill>
                <a:latin typeface="+mn-ea"/>
              </a:rPr>
              <a:t>互动节点3：光反应模拟</a:t>
            </a:r>
            <a:endParaRPr sz="2000" dirty="0">
              <a:solidFill>
                <a:schemeClr val="tx2"/>
              </a:solidFill>
              <a:latin typeface="+mn-ea"/>
            </a:endParaRPr>
          </a:p>
        </p:txBody>
      </p:sp>
      <p:sp>
        <p:nvSpPr>
          <p:cNvPr id="34" name="Title5">
            <a:extLst>
              <a:ext uri="{FF2B5EF4-FFF2-40B4-BE49-F238E27FC236}">
                <a16:creationId xmlns:a16="http://schemas.microsoft.com/office/drawing/2014/main" id="{21C84C72-B596-6DEF-A45C-C204E991AC5D}"/>
              </a:ext>
            </a:extLst>
          </p:cNvPr>
          <p:cNvSpPr/>
          <p:nvPr/>
        </p:nvSpPr>
        <p:spPr>
          <a:xfrm>
            <a:off x="6419349" y="3683302"/>
            <a:ext cx="5040000" cy="416975"/>
          </a:xfrm>
          <a:prstGeom prst="rect">
            <a:avLst/>
          </a:prstGeom>
          <a:noFill/>
        </p:spPr>
        <p:txBody>
          <a:bodyPr wrap="square" lIns="90000" tIns="46800" rIns="90000" bIns="46800" rtlCol="0" anchor="ctr">
            <a:spAutoFit/>
          </a:bodyPr>
          <a:lstStyle/>
          <a:p>
            <a:r>
              <a:rPr sz="2000" dirty="0" err="1" lang="zh-CN" altLang="en-US">
                <a:solidFill>
                  <a:schemeClr val="tx2"/>
                </a:solidFill>
                <a:latin typeface="+mn-ea"/>
              </a:rPr>
              <a:t>知识节点3：光反应过程</a:t>
            </a:r>
            <a:endParaRPr sz="2000" dirty="0">
              <a:solidFill>
                <a:schemeClr val="tx2"/>
              </a:solidFill>
              <a:latin typeface="+mn-ea"/>
            </a:endParaRPr>
          </a:p>
        </p:txBody>
      </p:sp>
      <p:sp>
        <p:nvSpPr>
          <p:cNvPr id="35" name="Title4">
            <a:extLst>
              <a:ext uri="{FF2B5EF4-FFF2-40B4-BE49-F238E27FC236}">
                <a16:creationId xmlns:a16="http://schemas.microsoft.com/office/drawing/2014/main" id="{FAB6BC32-141B-6D4C-066B-AC83F365DC22}"/>
              </a:ext>
            </a:extLst>
          </p:cNvPr>
          <p:cNvSpPr/>
          <p:nvPr/>
        </p:nvSpPr>
        <p:spPr>
          <a:xfrm>
            <a:off x="6419349" y="2968938"/>
            <a:ext cx="5040000" cy="416975"/>
          </a:xfrm>
          <a:prstGeom prst="rect">
            <a:avLst/>
          </a:prstGeom>
          <a:noFill/>
        </p:spPr>
        <p:txBody>
          <a:bodyPr wrap="square" lIns="90000" tIns="46800" rIns="90000" bIns="46800" rtlCol="0" anchor="ctr">
            <a:spAutoFit/>
          </a:bodyPr>
          <a:lstStyle/>
          <a:p>
            <a:r>
              <a:rPr sz="2000" dirty="0" err="1" lang="zh-CN" altLang="en-US">
                <a:solidFill>
                  <a:schemeClr val="tx2"/>
                </a:solidFill>
                <a:latin typeface="+mn-ea"/>
              </a:rPr>
              <a:t>互动节点2：结构标注</a:t>
            </a:r>
            <a:endParaRPr sz="2000" dirty="0">
              <a:solidFill>
                <a:schemeClr val="tx2"/>
              </a:solidFill>
              <a:latin typeface="+mn-ea"/>
            </a:endParaRPr>
          </a:p>
        </p:txBody>
      </p:sp>
      <p:sp>
        <p:nvSpPr>
          <p:cNvPr id="36" name="Title3">
            <a:extLst>
              <a:ext uri="{FF2B5EF4-FFF2-40B4-BE49-F238E27FC236}">
                <a16:creationId xmlns:a16="http://schemas.microsoft.com/office/drawing/2014/main" id="{C2A4A567-6B7C-2C75-85C1-3D62EEAAB0BC}"/>
              </a:ext>
            </a:extLst>
          </p:cNvPr>
          <p:cNvSpPr/>
          <p:nvPr/>
        </p:nvSpPr>
        <p:spPr>
          <a:xfrm>
            <a:off x="6419349" y="2254574"/>
            <a:ext cx="5040000" cy="416975"/>
          </a:xfrm>
          <a:prstGeom prst="rect">
            <a:avLst/>
          </a:prstGeom>
          <a:noFill/>
        </p:spPr>
        <p:txBody>
          <a:bodyPr wrap="square" lIns="90000" tIns="46800" rIns="90000" bIns="46800" rtlCol="0" anchor="ctr">
            <a:spAutoFit/>
          </a:bodyPr>
          <a:lstStyle/>
          <a:p>
            <a:r>
              <a:rPr sz="2000" dirty="0" err="1" lang="zh-CN" altLang="en-US">
                <a:solidFill>
                  <a:schemeClr val="tx2"/>
                </a:solidFill>
                <a:latin typeface="+mn-ea"/>
              </a:rPr>
              <a:t>知识节点2：叶绿体结构</a:t>
            </a:r>
            <a:endParaRPr sz="2000" dirty="0">
              <a:solidFill>
                <a:schemeClr val="tx2"/>
              </a:solidFill>
              <a:latin typeface="+mn-ea"/>
            </a:endParaRPr>
          </a:p>
        </p:txBody>
      </p:sp>
      <p:sp>
        <p:nvSpPr>
          <p:cNvPr id="37" name="Title2">
            <a:extLst>
              <a:ext uri="{FF2B5EF4-FFF2-40B4-BE49-F238E27FC236}">
                <a16:creationId xmlns:a16="http://schemas.microsoft.com/office/drawing/2014/main" id="{09BD0C35-B70B-53A8-E01A-DD5F7B749E77}"/>
              </a:ext>
            </a:extLst>
          </p:cNvPr>
          <p:cNvSpPr/>
          <p:nvPr/>
        </p:nvSpPr>
        <p:spPr>
          <a:xfrm>
            <a:off x="6419349" y="1540210"/>
            <a:ext cx="5040000" cy="416975"/>
          </a:xfrm>
          <a:prstGeom prst="rect">
            <a:avLst/>
          </a:prstGeom>
          <a:noFill/>
        </p:spPr>
        <p:txBody>
          <a:bodyPr wrap="square" lIns="90000" tIns="46800" rIns="90000" bIns="46800" rtlCol="0" anchor="ctr">
            <a:spAutoFit/>
          </a:bodyPr>
          <a:lstStyle/>
          <a:p>
            <a:r>
              <a:rPr sz="2000" dirty="0" err="1" lang="zh-CN" altLang="en-US">
                <a:solidFill>
                  <a:schemeClr val="tx2"/>
                </a:solidFill>
                <a:latin typeface="+mn-ea"/>
              </a:rPr>
              <a:t>互动节点1：概念问答</a:t>
            </a:r>
            <a:endParaRPr sz="2000" dirty="0">
              <a:solidFill>
                <a:schemeClr val="tx2"/>
              </a:solidFill>
              <a:latin typeface="+mn-ea"/>
            </a:endParaRPr>
          </a:p>
        </p:txBody>
      </p:sp>
      <p:sp>
        <p:nvSpPr>
          <p:cNvPr id="38" name="Title1">
            <a:extLst>
              <a:ext uri="{FF2B5EF4-FFF2-40B4-BE49-F238E27FC236}">
                <a16:creationId xmlns:a16="http://schemas.microsoft.com/office/drawing/2014/main" id="{A3B1C1E7-5F59-B590-AD18-DDACD076B346}"/>
              </a:ext>
            </a:extLst>
          </p:cNvPr>
          <p:cNvSpPr/>
          <p:nvPr/>
        </p:nvSpPr>
        <p:spPr>
          <a:xfrm>
            <a:off x="6419349" y="825846"/>
            <a:ext cx="5040000" cy="416975"/>
          </a:xfrm>
          <a:prstGeom prst="rect">
            <a:avLst/>
          </a:prstGeom>
          <a:noFill/>
        </p:spPr>
        <p:txBody>
          <a:bodyPr wrap="square" lIns="90000" tIns="46800" rIns="90000" bIns="46800" rtlCol="0" anchor="ctr">
            <a:spAutoFit/>
          </a:bodyPr>
          <a:lstStyle/>
          <a:p>
            <a:r>
              <a:rPr sz="2000" dirty="0" err="1" lang="zh-CN" altLang="en-US">
                <a:solidFill>
                  <a:schemeClr val="tx2"/>
                </a:solidFill>
                <a:latin typeface="+mn-ea"/>
              </a:rPr>
              <a:t>知识节点1：光合作用的定义</a:t>
            </a:r>
            <a:endParaRPr sz="2000" dirty="0">
              <a:solidFill>
                <a:schemeClr val="tx2"/>
              </a:solidFill>
              <a:latin typeface="+mn-ea"/>
            </a:endParaRPr>
          </a:p>
        </p:txBody>
      </p:sp>
      <p:sp>
        <p:nvSpPr>
          <p:cNvPr id="39" name="CHead">
            <a:extLst>
              <a:ext uri="{FF2B5EF4-FFF2-40B4-BE49-F238E27FC236}">
                <a16:creationId xmlns:a16="http://schemas.microsoft.com/office/drawing/2014/main" id="{7DF96883-BCF8-69C7-0FBC-21DA2EAC418C}"/>
              </a:ext>
            </a:extLst>
          </p:cNvPr>
          <p:cNvSpPr>
            <a:spLocks noGrp="1"/>
          </p:cNvSpPr>
          <p:nvPr>
            <p:ph type="title"/>
          </p:nvPr>
        </p:nvSpPr>
        <p:spPr>
          <a:xfrm>
            <a:off x="874800" y="1800000"/>
            <a:ext cx="10440000" cy="696037"/>
          </a:xfrm>
        </p:spPr>
        <p:txBody>
          <a:bodyPr anchor="ctr"/>
          <a:lstStyle>
            <a:lvl1pPr>
              <a:defRPr sz="2200">
                <a:latin typeface="+mj-ea,+mj-lt,+mj-cs"/>
                <a:ea typeface="+mj-ea,+mj-lt,+mj-cs"/>
                <a:cs typeface="+mj-ea,+mj-lt,+mj-cs"/>
              </a:defRPr>
            </a:lvl1pPr>
          </a:lstStyle>
          <a:p>
            <a:r>
              <a:rPr lang="zh-CN" altLang="en-US" dirty="0" sz="2200">
                <a:latin typeface="+mj-ea,+mj-lt,+mj-cs"/>
                <a:ea typeface="+mj-ea,+mj-lt,+mj-cs"/>
                <a:cs typeface="+mj-ea,+mj-lt,+mj-cs"/>
              </a:rPr>
              <a:t>目录</a:t>
            </a:r>
          </a:p>
        </p:txBody>
      </p:sp>
    </p:spTree>
    <p:extLst>
      <p:ext uri="{BB962C8B-B14F-4D97-AF65-F5344CB8AC3E}">
        <p14:creationId xmlns:p14="http://schemas.microsoft.com/office/powerpoint/2010/main" val="469814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zh-CN" altLang="en-US" sz="1400" dirty="0">
                <a:solidFill>
                  <a:schemeClr val="tx1">
                    <a:lumMod val="85000"/>
                    <a:lumOff val="15000"/>
                  </a:schemeClr>
                </a:solidFill>
                <a:latin typeface="+mn-ea"/>
              </a:rPr>
              <a:t>电子在电子传递链中传递，驱动质子泵将质子泵入类囊体腔，形成质子梯度。质子顺浓度梯度回流，驱动ATP合成酶合成ATP，同时NADP+被还原成NADPH。</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en-US" altLang="zh-CN" sz="2400" dirty="0">
                <a:solidFill>
                  <a:schemeClr val="accent1"/>
                </a:solidFill>
                <a:latin typeface="微软雅黑" panose="020B0503020204020204" pitchFamily="34" charset="-122"/>
                <a:ea typeface="微软雅黑" panose="020B0503020204020204" pitchFamily="34" charset="-122"/>
              </a:rPr>
              <a:t>ATP和NADPH的生成</a:t>
            </a:r>
          </a:p>
        </p:txBody>
      </p:sp>
    </p:spTree>
    <p:extLst>
      <p:ext uri="{BB962C8B-B14F-4D97-AF65-F5344CB8AC3E}">
        <p14:creationId xmlns:p14="http://schemas.microsoft.com/office/powerpoint/2010/main" val="3313717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互动节点3：光反应模拟</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06</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9ëζħë">
          <a:extLst>
            <a:ext uri="{FF2B5EF4-FFF2-40B4-BE49-F238E27FC236}">
              <a16:creationId xmlns:a16="http://schemas.microsoft.com/office/drawing/2014/main" id="{778341D9-D62B-8A45-A68F-BD6F9284DC71}"/>
            </a:ext>
          </a:extLst>
        </p:cNvPr>
        <p:cNvGrpSpPr/>
        <p:nvPr/>
      </p:nvGrpSpPr>
      <p:grpSpPr>
        <a:xfrm>
          <a:off x="0" y="0"/>
          <a:ext cx="0" cy="0"/>
          <a:chOff x="0" y="0"/>
          <a:chExt cx="0" cy="0"/>
        </a:xfrm>
      </p:grpSpPr>
      <p:sp>
        <p:nvSpPr>
          <p:cNvPr id="419" name="9ëζħë">
            <a:extLst>
              <a:ext uri="{FF2B5EF4-FFF2-40B4-BE49-F238E27FC236}">
                <a16:creationId xmlns:a16="http://schemas.microsoft.com/office/drawing/2014/main" id="{9BE1A422-0D8C-14B7-E905-DD706B78672A}"/>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ëζħë">
            <a:extLst>
              <a:ext uri="{FF2B5EF4-FFF2-40B4-BE49-F238E27FC236}">
                <a16:creationId xmlns:a16="http://schemas.microsoft.com/office/drawing/2014/main" id="{ED425141-AB07-3B3E-AEAB-D236244DDA30}"/>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81" name="9ëζħë">
            <a:extLst>
              <a:ext uri="{FF2B5EF4-FFF2-40B4-BE49-F238E27FC236}">
                <a16:creationId xmlns:a16="http://schemas.microsoft.com/office/drawing/2014/main" id="{2810AE5E-80DC-42D1-EFB1-4CE3D8C79CBD}"/>
              </a:ext>
            </a:extLst>
          </p:cNvPr>
          <p:cNvSpPr/>
          <p:nvPr/>
        </p:nvSpPr>
        <p:spPr>
          <a:xfrm>
            <a:off x="3469158" y="2126692"/>
            <a:ext cx="2416305" cy="3044631"/>
          </a:xfrm>
          <a:prstGeom prst="roundRect">
            <a:avLst>
              <a:gd name="adj" fmla="val 904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2" name="Title2">
            <a:extLst>
              <a:ext uri="{FF2B5EF4-FFF2-40B4-BE49-F238E27FC236}">
                <a16:creationId xmlns:a16="http://schemas.microsoft.com/office/drawing/2014/main" id="{A96974A6-F59C-EC79-DB5B-B4A84355BBF9}"/>
              </a:ext>
            </a:extLst>
          </p:cNvPr>
          <p:cNvSpPr txBox="1"/>
          <p:nvPr/>
        </p:nvSpPr>
        <p:spPr>
          <a:xfrm>
            <a:off x="3623253" y="2432001"/>
            <a:ext cx="1835988" cy="513987"/>
          </a:xfrm>
          <a:prstGeom prst="rect">
            <a:avLst/>
          </a:prstGeom>
          <a:noFill/>
        </p:spPr>
        <p:txBody>
          <a:bodyPr wrap="square" lIns="0" tIns="0" rIns="0" bIns="0">
            <a:spAutoFit/>
          </a:bodyPr>
          <a:lstStyle/>
          <a:p>
            <a:pPr>
              <a:lnSpc>
                <a:spcPct val="125000"/>
              </a:lnSpc>
            </a:pPr>
            <a:r>
              <a:rPr lang="zh-CN" altLang="en-US" sz="1400" dirty="0">
                <a:solidFill>
                  <a:schemeClr val="accent1"/>
                </a:solidFill>
                <a:latin typeface="+mj-ea"/>
                <a:ea typeface="+mj-ea"/>
              </a:rPr>
              <a:t>水分子的角色扮演</a:t>
            </a:r>
            <a:endParaRPr lang="en-US" altLang="zh-CN" sz="1400" dirty="0">
              <a:solidFill>
                <a:schemeClr val="accent1"/>
              </a:solidFill>
              <a:latin typeface="+mj-ea"/>
              <a:ea typeface="+mj-ea"/>
            </a:endParaRPr>
          </a:p>
        </p:txBody>
      </p:sp>
      <p:sp>
        <p:nvSpPr>
          <p:cNvPr id="83" name="Text2">
            <a:extLst>
              <a:ext uri="{FF2B5EF4-FFF2-40B4-BE49-F238E27FC236}">
                <a16:creationId xmlns:a16="http://schemas.microsoft.com/office/drawing/2014/main" id="{FA5B5B0A-2888-0235-9EA7-85C16ECCBB9A}"/>
              </a:ext>
            </a:extLst>
          </p:cNvPr>
          <p:cNvSpPr txBox="1"/>
          <p:nvPr/>
        </p:nvSpPr>
        <p:spPr>
          <a:xfrm>
            <a:off x="3623252" y="3283364"/>
            <a:ext cx="2108118" cy="1133708"/>
          </a:xfrm>
          <a:prstGeom prst="rect">
            <a:avLst/>
          </a:prstGeom>
          <a:noFill/>
        </p:spPr>
        <p:txBody>
          <a:bodyPr wrap="square" lIns="0" tIns="0" rIns="0" bIns="0">
            <a:spAutoFit/>
          </a:bodyPr>
          <a:lstStyle/>
          <a:p>
            <a:pPr algn="just">
              <a:lnSpc>
                <a:spcPct val="125000"/>
              </a:lnSpc>
            </a:pPr>
            <a:r>
              <a:rPr lang="zh-CN" altLang="en-US" sz="1200" dirty="0"/>
              <a:t>另一位同学扮演水分子，手持代表水分子的道具（例如，蓝色的小球），模拟水分子的光解，并释放出氧气（例如，红色的小球）。</a:t>
            </a:r>
          </a:p>
        </p:txBody>
      </p:sp>
      <p:sp>
        <p:nvSpPr>
          <p:cNvPr id="84" name="9ëζħë">
            <a:extLst>
              <a:ext uri="{FF2B5EF4-FFF2-40B4-BE49-F238E27FC236}">
                <a16:creationId xmlns:a16="http://schemas.microsoft.com/office/drawing/2014/main" id="{11C20955-BA0E-E8FC-EDD4-35436ADFAB4B}"/>
              </a:ext>
            </a:extLst>
          </p:cNvPr>
          <p:cNvSpPr/>
          <p:nvPr/>
        </p:nvSpPr>
        <p:spPr>
          <a:xfrm>
            <a:off x="5605271" y="4891131"/>
            <a:ext cx="126098" cy="1260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6" name="9ëζħë">
            <a:extLst>
              <a:ext uri="{FF2B5EF4-FFF2-40B4-BE49-F238E27FC236}">
                <a16:creationId xmlns:a16="http://schemas.microsoft.com/office/drawing/2014/main" id="{9B94377D-B353-1BA6-31FD-6377430E54CA}"/>
              </a:ext>
            </a:extLst>
          </p:cNvPr>
          <p:cNvSpPr/>
          <p:nvPr/>
        </p:nvSpPr>
        <p:spPr>
          <a:xfrm>
            <a:off x="6317627" y="2126692"/>
            <a:ext cx="2416305" cy="3044631"/>
          </a:xfrm>
          <a:prstGeom prst="roundRect">
            <a:avLst>
              <a:gd name="adj" fmla="val 904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7" name="Title3">
            <a:extLst>
              <a:ext uri="{FF2B5EF4-FFF2-40B4-BE49-F238E27FC236}">
                <a16:creationId xmlns:a16="http://schemas.microsoft.com/office/drawing/2014/main" id="{E58429FC-2E9C-E692-BCC6-C012772497EB}"/>
              </a:ext>
            </a:extLst>
          </p:cNvPr>
          <p:cNvSpPr txBox="1"/>
          <p:nvPr/>
        </p:nvSpPr>
        <p:spPr>
          <a:xfrm>
            <a:off x="6471721" y="2432001"/>
            <a:ext cx="1830307" cy="513987"/>
          </a:xfrm>
          <a:prstGeom prst="rect">
            <a:avLst/>
          </a:prstGeom>
          <a:noFill/>
        </p:spPr>
        <p:txBody>
          <a:bodyPr wrap="square" lIns="0" tIns="0" rIns="0" bIns="0">
            <a:spAutoFit/>
          </a:bodyPr>
          <a:lstStyle/>
          <a:p>
            <a:pPr>
              <a:lnSpc>
                <a:spcPct val="125000"/>
              </a:lnSpc>
            </a:pPr>
            <a:r>
              <a:rPr lang="zh-CN" altLang="en-US" sz="1400" dirty="0">
                <a:solidFill>
                  <a:schemeClr val="accent1"/>
                </a:solidFill>
                <a:latin typeface="+mj-ea"/>
                <a:ea typeface="+mj-ea"/>
              </a:rPr>
              <a:t>电子传递链的模拟</a:t>
            </a:r>
            <a:endParaRPr lang="en-US" altLang="zh-CN" sz="1400" dirty="0">
              <a:solidFill>
                <a:schemeClr val="accent1"/>
              </a:solidFill>
              <a:latin typeface="+mj-ea"/>
              <a:ea typeface="+mj-ea"/>
            </a:endParaRPr>
          </a:p>
        </p:txBody>
      </p:sp>
      <p:sp>
        <p:nvSpPr>
          <p:cNvPr id="88" name="Text3">
            <a:extLst>
              <a:ext uri="{FF2B5EF4-FFF2-40B4-BE49-F238E27FC236}">
                <a16:creationId xmlns:a16="http://schemas.microsoft.com/office/drawing/2014/main" id="{883FC6DA-6D80-F08C-07DF-246A047143E7}"/>
              </a:ext>
            </a:extLst>
          </p:cNvPr>
          <p:cNvSpPr txBox="1"/>
          <p:nvPr/>
        </p:nvSpPr>
        <p:spPr>
          <a:xfrm>
            <a:off x="6471721" y="3283364"/>
            <a:ext cx="2108118" cy="1133708"/>
          </a:xfrm>
          <a:prstGeom prst="rect">
            <a:avLst/>
          </a:prstGeom>
          <a:noFill/>
        </p:spPr>
        <p:txBody>
          <a:bodyPr wrap="square" lIns="0" tIns="0" rIns="0" bIns="0">
            <a:spAutoFit/>
          </a:bodyPr>
          <a:lstStyle/>
          <a:p>
            <a:pPr algn="just">
              <a:lnSpc>
                <a:spcPct val="125000"/>
              </a:lnSpc>
            </a:pPr>
            <a:r>
              <a:rPr lang="zh-CN" altLang="en-US" sz="1200" dirty="0"/>
              <a:t>第三位同学扮演电子传递链，通过传递电子（例如，小纸片）模拟电子传递链的能量传递过程，最终生成ATP和NADPH（例如，用不同颜色的积木代表）。</a:t>
            </a:r>
          </a:p>
        </p:txBody>
      </p:sp>
      <p:sp>
        <p:nvSpPr>
          <p:cNvPr id="89" name="9ëζħë">
            <a:extLst>
              <a:ext uri="{FF2B5EF4-FFF2-40B4-BE49-F238E27FC236}">
                <a16:creationId xmlns:a16="http://schemas.microsoft.com/office/drawing/2014/main" id="{7F8580BE-D7F6-DCAD-151B-606BC7E3989D}"/>
              </a:ext>
            </a:extLst>
          </p:cNvPr>
          <p:cNvSpPr/>
          <p:nvPr/>
        </p:nvSpPr>
        <p:spPr>
          <a:xfrm>
            <a:off x="8453740" y="4891131"/>
            <a:ext cx="126098" cy="1260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6" name="9ëζħë">
            <a:extLst>
              <a:ext uri="{FF2B5EF4-FFF2-40B4-BE49-F238E27FC236}">
                <a16:creationId xmlns:a16="http://schemas.microsoft.com/office/drawing/2014/main" id="{F1060034-B640-FB6A-70CE-27AB60FA2E25}"/>
              </a:ext>
            </a:extLst>
          </p:cNvPr>
          <p:cNvSpPr/>
          <p:nvPr/>
        </p:nvSpPr>
        <p:spPr>
          <a:xfrm>
            <a:off x="9166095" y="2126692"/>
            <a:ext cx="2416305" cy="3044631"/>
          </a:xfrm>
          <a:prstGeom prst="roundRect">
            <a:avLst>
              <a:gd name="adj" fmla="val 9041"/>
            </a:avLst>
          </a:prstGeom>
          <a:noFill/>
          <a:ln w="9525"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8" name="Title4">
            <a:extLst>
              <a:ext uri="{FF2B5EF4-FFF2-40B4-BE49-F238E27FC236}">
                <a16:creationId xmlns:a16="http://schemas.microsoft.com/office/drawing/2014/main" id="{65DBB958-7EB0-6F36-F87D-13F81C2FE597}"/>
              </a:ext>
            </a:extLst>
          </p:cNvPr>
          <p:cNvSpPr txBox="1"/>
          <p:nvPr/>
        </p:nvSpPr>
        <p:spPr>
          <a:xfrm>
            <a:off x="9320189" y="2432001"/>
            <a:ext cx="1833680" cy="513987"/>
          </a:xfrm>
          <a:prstGeom prst="rect">
            <a:avLst/>
          </a:prstGeom>
          <a:noFill/>
        </p:spPr>
        <p:txBody>
          <a:bodyPr wrap="square" lIns="0" tIns="0" rIns="0" bIns="0">
            <a:spAutoFit/>
          </a:bodyPr>
          <a:lstStyle/>
          <a:p>
            <a:pPr>
              <a:lnSpc>
                <a:spcPct val="125000"/>
              </a:lnSpc>
            </a:pPr>
            <a:r>
              <a:rPr lang="zh-CN" altLang="en-US" sz="1400" dirty="0">
                <a:solidFill>
                  <a:schemeClr val="bg2">
                    <a:lumMod val="25000"/>
                  </a:schemeClr>
                </a:solidFill>
                <a:latin typeface="+mj-ea"/>
                <a:ea typeface="+mj-ea"/>
              </a:rPr>
              <a:t>能量转换的理解与配合</a:t>
            </a:r>
            <a:endParaRPr lang="en-US" altLang="zh-CN" sz="1400" dirty="0">
              <a:solidFill>
                <a:schemeClr val="bg2">
                  <a:lumMod val="25000"/>
                </a:schemeClr>
              </a:solidFill>
              <a:latin typeface="+mj-ea"/>
              <a:ea typeface="+mj-ea"/>
            </a:endParaRPr>
          </a:p>
        </p:txBody>
      </p:sp>
      <p:sp>
        <p:nvSpPr>
          <p:cNvPr id="99" name="Text4">
            <a:extLst>
              <a:ext uri="{FF2B5EF4-FFF2-40B4-BE49-F238E27FC236}">
                <a16:creationId xmlns:a16="http://schemas.microsoft.com/office/drawing/2014/main" id="{3B414BC0-551F-3FCD-59EB-329375FDE9AC}"/>
              </a:ext>
            </a:extLst>
          </p:cNvPr>
          <p:cNvSpPr txBox="1"/>
          <p:nvPr/>
        </p:nvSpPr>
        <p:spPr>
          <a:xfrm>
            <a:off x="9320189" y="3283364"/>
            <a:ext cx="2108118" cy="1133708"/>
          </a:xfrm>
          <a:prstGeom prst="rect">
            <a:avLst/>
          </a:prstGeom>
          <a:noFill/>
        </p:spPr>
        <p:txBody>
          <a:bodyPr wrap="square" lIns="0" tIns="0" rIns="0" bIns="0">
            <a:spAutoFit/>
          </a:bodyPr>
          <a:lstStyle/>
          <a:p>
            <a:pPr algn="just">
              <a:lnSpc>
                <a:spcPct val="125000"/>
              </a:lnSpc>
            </a:pPr>
            <a:r>
              <a:rPr lang="zh-CN" altLang="en-US" sz="1200" dirty="0">
                <a:solidFill>
                  <a:schemeClr val="bg2">
                    <a:lumMod val="25000"/>
                  </a:schemeClr>
                </a:solidFill>
              </a:rPr>
              <a:t>通过角色扮演，同学们可以更直观地理解光反应中能量的转换过程，从光能到化学能的转化过程。整个过程需要同学们积极配合，模拟光反应的各个步骤，并讲解每个步骤的意义。</a:t>
            </a:r>
          </a:p>
        </p:txBody>
      </p:sp>
      <p:sp>
        <p:nvSpPr>
          <p:cNvPr id="100" name="9ëζħë">
            <a:extLst>
              <a:ext uri="{FF2B5EF4-FFF2-40B4-BE49-F238E27FC236}">
                <a16:creationId xmlns:a16="http://schemas.microsoft.com/office/drawing/2014/main" id="{E3468162-9165-0428-80B1-AB848BADFA39}"/>
              </a:ext>
            </a:extLst>
          </p:cNvPr>
          <p:cNvSpPr/>
          <p:nvPr/>
        </p:nvSpPr>
        <p:spPr>
          <a:xfrm>
            <a:off x="11302208" y="4891131"/>
            <a:ext cx="126098" cy="126098"/>
          </a:xfrm>
          <a:prstGeom prst="ellipse">
            <a:avLst/>
          </a:prstGeom>
          <a:noFill/>
          <a:ln w="63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1" name="9ëζħë">
            <a:extLst>
              <a:ext uri="{FF2B5EF4-FFF2-40B4-BE49-F238E27FC236}">
                <a16:creationId xmlns:a16="http://schemas.microsoft.com/office/drawing/2014/main" id="{24D92807-5F09-2A40-1EF6-41497BCBD7E5}"/>
              </a:ext>
            </a:extLst>
          </p:cNvPr>
          <p:cNvSpPr/>
          <p:nvPr/>
        </p:nvSpPr>
        <p:spPr>
          <a:xfrm>
            <a:off x="620689" y="2126692"/>
            <a:ext cx="2416305" cy="3044631"/>
          </a:xfrm>
          <a:prstGeom prst="roundRect">
            <a:avLst>
              <a:gd name="adj" fmla="val 904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4" name="Title1">
            <a:extLst>
              <a:ext uri="{FF2B5EF4-FFF2-40B4-BE49-F238E27FC236}">
                <a16:creationId xmlns:a16="http://schemas.microsoft.com/office/drawing/2014/main" id="{719DAB1F-8E3D-1A0D-13CF-526C50CB0F51}"/>
              </a:ext>
            </a:extLst>
          </p:cNvPr>
          <p:cNvSpPr txBox="1"/>
          <p:nvPr/>
        </p:nvSpPr>
        <p:spPr>
          <a:xfrm>
            <a:off x="774783" y="2432001"/>
            <a:ext cx="1832615" cy="513987"/>
          </a:xfrm>
          <a:prstGeom prst="rect">
            <a:avLst/>
          </a:prstGeom>
          <a:noFill/>
        </p:spPr>
        <p:txBody>
          <a:bodyPr wrap="square" lIns="0" tIns="0" rIns="0" bIns="0">
            <a:spAutoFit/>
          </a:bodyPr>
          <a:lstStyle/>
          <a:p>
            <a:pPr>
              <a:lnSpc>
                <a:spcPct val="125000"/>
              </a:lnSpc>
            </a:pPr>
            <a:r>
              <a:rPr lang="zh-CN" altLang="en-US" sz="1400" dirty="0">
                <a:solidFill>
                  <a:schemeClr val="accent1"/>
                </a:solidFill>
                <a:latin typeface="+mj-ea"/>
                <a:ea typeface="+mj-ea"/>
              </a:rPr>
              <a:t>光子的角色扮演</a:t>
            </a:r>
            <a:endParaRPr lang="en-US" altLang="zh-CN" sz="1400" dirty="0">
              <a:solidFill>
                <a:schemeClr val="accent1"/>
              </a:solidFill>
              <a:latin typeface="+mj-ea"/>
              <a:ea typeface="+mj-ea"/>
            </a:endParaRPr>
          </a:p>
        </p:txBody>
      </p:sp>
      <p:sp>
        <p:nvSpPr>
          <p:cNvPr id="66" name="Text1">
            <a:extLst>
              <a:ext uri="{FF2B5EF4-FFF2-40B4-BE49-F238E27FC236}">
                <a16:creationId xmlns:a16="http://schemas.microsoft.com/office/drawing/2014/main" id="{965582A5-66FF-DAB8-1A4D-9E0082501A30}"/>
              </a:ext>
            </a:extLst>
          </p:cNvPr>
          <p:cNvSpPr txBox="1"/>
          <p:nvPr/>
        </p:nvSpPr>
        <p:spPr>
          <a:xfrm>
            <a:off x="774783" y="3283364"/>
            <a:ext cx="2108118" cy="1133708"/>
          </a:xfrm>
          <a:prstGeom prst="rect">
            <a:avLst/>
          </a:prstGeom>
          <a:noFill/>
        </p:spPr>
        <p:txBody>
          <a:bodyPr wrap="square" lIns="0" tIns="0" rIns="0" bIns="0">
            <a:spAutoFit/>
          </a:bodyPr>
          <a:lstStyle/>
          <a:p>
            <a:pPr algn="just">
              <a:lnSpc>
                <a:spcPct val="125000"/>
              </a:lnSpc>
            </a:pPr>
            <a:r>
              <a:rPr lang="zh-CN" altLang="en-US" sz="1200" dirty="0"/>
              <a:t>一位同学扮演光子，手持模拟光能的道具（例如，发光的小玩具），模拟光能的吸收。</a:t>
            </a:r>
          </a:p>
        </p:txBody>
      </p:sp>
      <p:sp>
        <p:nvSpPr>
          <p:cNvPr id="47" name="9ëζħë">
            <a:extLst>
              <a:ext uri="{FF2B5EF4-FFF2-40B4-BE49-F238E27FC236}">
                <a16:creationId xmlns:a16="http://schemas.microsoft.com/office/drawing/2014/main" id="{7AF70FE6-F66B-41AC-6A88-DD77D4F824F1}"/>
              </a:ext>
            </a:extLst>
          </p:cNvPr>
          <p:cNvSpPr/>
          <p:nvPr/>
        </p:nvSpPr>
        <p:spPr>
          <a:xfrm>
            <a:off x="2756802" y="4891131"/>
            <a:ext cx="126098" cy="1260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 name="Head">
            <a:extLst>
              <a:ext uri="{FF2B5EF4-FFF2-40B4-BE49-F238E27FC236}">
                <a16:creationId xmlns:a16="http://schemas.microsoft.com/office/drawing/2014/main" id="{4AD67A05-871B-759A-B7BB-D5FA9CD3E82C}"/>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角色扮演：光反应的能量转换</a:t>
            </a:r>
          </a:p>
        </p:txBody>
      </p:sp>
      <p:sp>
        <p:nvSpPr>
          <p:cNvPr id="3" name="Text">
            <a:extLst>
              <a:ext uri="{FF2B5EF4-FFF2-40B4-BE49-F238E27FC236}">
                <a16:creationId xmlns:a16="http://schemas.microsoft.com/office/drawing/2014/main" id="{20B1BFE5-A775-E5FF-5784-A14CA005D43D}"/>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3298673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知识节点4：卡尔文循环</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07</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卡尔文循环的场所与阶段</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卡尔文循环发生在叶绿体基质中，是一个复杂的循环过程，包含三个主要阶段：碳固定、还原反应和RuBP再生。</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9ëζħë">
          <a:extLst>
            <a:ext uri="{FF2B5EF4-FFF2-40B4-BE49-F238E27FC236}">
              <a16:creationId xmlns:a16="http://schemas.microsoft.com/office/drawing/2014/main" id="{35938CF7-26A0-BA25-FC80-6923B6EAD1B8}"/>
            </a:ext>
          </a:extLst>
        </p:cNvPr>
        <p:cNvGrpSpPr/>
        <p:nvPr/>
      </p:nvGrpSpPr>
      <p:grpSpPr>
        <a:xfrm>
          <a:off x="0" y="0"/>
          <a:ext cx="0" cy="0"/>
          <a:chOff x="0" y="0"/>
          <a:chExt cx="0" cy="0"/>
        </a:xfrm>
      </p:grpSpPr>
      <p:sp>
        <p:nvSpPr>
          <p:cNvPr id="419" name="9ëζħë">
            <a:extLst>
              <a:ext uri="{FF2B5EF4-FFF2-40B4-BE49-F238E27FC236}">
                <a16:creationId xmlns:a16="http://schemas.microsoft.com/office/drawing/2014/main" id="{7F6BBA49-044E-34AA-DBA7-8C8D6BE8C4FC}"/>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ëζħë">
            <a:extLst>
              <a:ext uri="{FF2B5EF4-FFF2-40B4-BE49-F238E27FC236}">
                <a16:creationId xmlns:a16="http://schemas.microsoft.com/office/drawing/2014/main" id="{9A409398-E260-1733-3140-7AB8875A213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6" name="9ëζħë">
            <a:extLst>
              <a:ext uri="{FF2B5EF4-FFF2-40B4-BE49-F238E27FC236}">
                <a16:creationId xmlns:a16="http://schemas.microsoft.com/office/drawing/2014/main" id="{5A2DAD8E-F6B3-6C7A-2BE0-B316EEA2C2D6}"/>
              </a:ext>
            </a:extLst>
          </p:cNvPr>
          <p:cNvSpPr/>
          <p:nvPr/>
        </p:nvSpPr>
        <p:spPr>
          <a:xfrm>
            <a:off x="6096000" y="2126692"/>
            <a:ext cx="4306432" cy="3044631"/>
          </a:xfrm>
          <a:prstGeom prst="roundRect">
            <a:avLst>
              <a:gd name="adj" fmla="val 9041"/>
            </a:avLst>
          </a:prstGeom>
          <a:noFill/>
          <a:ln w="9525"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98" name="Title2">
            <a:extLst>
              <a:ext uri="{FF2B5EF4-FFF2-40B4-BE49-F238E27FC236}">
                <a16:creationId xmlns:a16="http://schemas.microsoft.com/office/drawing/2014/main" id="{D56E10C9-9550-5F9E-584F-3CCC591D541D}"/>
              </a:ext>
            </a:extLst>
          </p:cNvPr>
          <p:cNvSpPr txBox="1"/>
          <p:nvPr/>
        </p:nvSpPr>
        <p:spPr>
          <a:xfrm>
            <a:off x="6295359" y="2493621"/>
            <a:ext cx="3416525" cy="513987"/>
          </a:xfrm>
          <a:prstGeom prst="rect">
            <a:avLst/>
          </a:prstGeom>
          <a:noFill/>
        </p:spPr>
        <p:txBody>
          <a:bodyPr wrap="square" lIns="0" tIns="0" rIns="0" bIns="0">
            <a:spAutoFit/>
          </a:bodyPr>
          <a:lstStyle/>
          <a:p>
            <a:pPr>
              <a:lnSpc>
                <a:spcPct val="125000"/>
              </a:lnSpc>
            </a:pPr>
            <a:r>
              <a:rPr lang="zh-CN" altLang="en-US" sz="1400" dirty="0">
                <a:solidFill>
                  <a:schemeClr val="bg2">
                    <a:lumMod val="25000"/>
                  </a:schemeClr>
                </a:solidFill>
                <a:latin typeface="+mj-ea"/>
                <a:ea typeface="+mj-ea"/>
              </a:rPr>
              <a:t>还原反应阶段</a:t>
            </a:r>
            <a:endParaRPr lang="en-US" altLang="zh-CN" sz="1400" dirty="0">
              <a:solidFill>
                <a:schemeClr val="bg2">
                  <a:lumMod val="25000"/>
                </a:schemeClr>
              </a:solidFill>
              <a:latin typeface="+mj-ea"/>
              <a:ea typeface="+mj-ea"/>
            </a:endParaRPr>
          </a:p>
        </p:txBody>
      </p:sp>
      <p:sp>
        <p:nvSpPr>
          <p:cNvPr id="99" name="Text2">
            <a:extLst>
              <a:ext uri="{FF2B5EF4-FFF2-40B4-BE49-F238E27FC236}">
                <a16:creationId xmlns:a16="http://schemas.microsoft.com/office/drawing/2014/main" id="{F5351DCB-014F-8F2E-DCF6-41DF5A27005B}"/>
              </a:ext>
            </a:extLst>
          </p:cNvPr>
          <p:cNvSpPr txBox="1"/>
          <p:nvPr/>
        </p:nvSpPr>
        <p:spPr>
          <a:xfrm>
            <a:off x="6295360" y="3206060"/>
            <a:ext cx="3927860" cy="672043"/>
          </a:xfrm>
          <a:prstGeom prst="rect">
            <a:avLst/>
          </a:prstGeom>
          <a:noFill/>
        </p:spPr>
        <p:txBody>
          <a:bodyPr wrap="square" lIns="0" tIns="0" rIns="0" bIns="0">
            <a:spAutoFit/>
          </a:bodyPr>
          <a:lstStyle/>
          <a:p>
            <a:pPr algn="just">
              <a:lnSpc>
                <a:spcPct val="125000"/>
              </a:lnSpc>
            </a:pPr>
            <a:r>
              <a:rPr lang="zh-CN" altLang="en-US" sz="1200" dirty="0">
                <a:solidFill>
                  <a:schemeClr val="bg2">
                    <a:lumMod val="25000"/>
                  </a:schemeClr>
                </a:solidFill>
              </a:rPr>
              <a:t>还原反应阶段，3-PGA接受ATP和NADPH提供的能量和还原力，转化为甘油醛-3-磷酸（G3P）。</a:t>
            </a:r>
          </a:p>
        </p:txBody>
      </p:sp>
      <p:sp>
        <p:nvSpPr>
          <p:cNvPr id="100" name="9ëζħë">
            <a:extLst>
              <a:ext uri="{FF2B5EF4-FFF2-40B4-BE49-F238E27FC236}">
                <a16:creationId xmlns:a16="http://schemas.microsoft.com/office/drawing/2014/main" id="{3AF0EE99-7BEB-D5C2-9918-0BC271018FA1}"/>
              </a:ext>
            </a:extLst>
          </p:cNvPr>
          <p:cNvSpPr/>
          <p:nvPr/>
        </p:nvSpPr>
        <p:spPr>
          <a:xfrm>
            <a:off x="10051856" y="4891131"/>
            <a:ext cx="126098" cy="126098"/>
          </a:xfrm>
          <a:prstGeom prst="ellipse">
            <a:avLst/>
          </a:prstGeom>
          <a:noFill/>
          <a:ln w="63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1" name="9ëζħë">
            <a:extLst>
              <a:ext uri="{FF2B5EF4-FFF2-40B4-BE49-F238E27FC236}">
                <a16:creationId xmlns:a16="http://schemas.microsoft.com/office/drawing/2014/main" id="{274F12B0-99F9-C5E8-BF1B-94120B886FBC}"/>
              </a:ext>
            </a:extLst>
          </p:cNvPr>
          <p:cNvSpPr/>
          <p:nvPr/>
        </p:nvSpPr>
        <p:spPr>
          <a:xfrm>
            <a:off x="620689" y="2126692"/>
            <a:ext cx="4306432" cy="3044631"/>
          </a:xfrm>
          <a:prstGeom prst="roundRect">
            <a:avLst>
              <a:gd name="adj" fmla="val 904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64" name="Title1">
            <a:extLst>
              <a:ext uri="{FF2B5EF4-FFF2-40B4-BE49-F238E27FC236}">
                <a16:creationId xmlns:a16="http://schemas.microsoft.com/office/drawing/2014/main" id="{0433BE2C-80D9-206A-EABB-CF20403C208F}"/>
              </a:ext>
            </a:extLst>
          </p:cNvPr>
          <p:cNvSpPr txBox="1"/>
          <p:nvPr/>
        </p:nvSpPr>
        <p:spPr>
          <a:xfrm>
            <a:off x="820049" y="2493621"/>
            <a:ext cx="3414541" cy="513987"/>
          </a:xfrm>
          <a:prstGeom prst="rect">
            <a:avLst/>
          </a:prstGeom>
          <a:noFill/>
        </p:spPr>
        <p:txBody>
          <a:bodyPr wrap="square" lIns="0" tIns="0" rIns="0" bIns="0">
            <a:spAutoFit/>
          </a:bodyPr>
          <a:lstStyle/>
          <a:p>
            <a:pPr>
              <a:lnSpc>
                <a:spcPct val="125000"/>
              </a:lnSpc>
            </a:pPr>
            <a:r>
              <a:rPr lang="zh-CN" altLang="en-US" sz="1400" dirty="0">
                <a:solidFill>
                  <a:schemeClr val="accent1"/>
                </a:solidFill>
                <a:latin typeface="+mj-ea"/>
                <a:ea typeface="+mj-ea"/>
              </a:rPr>
              <a:t>碳固定阶段</a:t>
            </a:r>
            <a:endParaRPr lang="en-US" altLang="zh-CN" sz="1400" dirty="0">
              <a:solidFill>
                <a:schemeClr val="accent1"/>
              </a:solidFill>
              <a:latin typeface="+mj-ea"/>
              <a:ea typeface="+mj-ea"/>
            </a:endParaRPr>
          </a:p>
        </p:txBody>
      </p:sp>
      <p:sp>
        <p:nvSpPr>
          <p:cNvPr id="66" name="Text1">
            <a:extLst>
              <a:ext uri="{FF2B5EF4-FFF2-40B4-BE49-F238E27FC236}">
                <a16:creationId xmlns:a16="http://schemas.microsoft.com/office/drawing/2014/main" id="{C058B2A2-AC04-7618-9B33-71249C6E8C2F}"/>
              </a:ext>
            </a:extLst>
          </p:cNvPr>
          <p:cNvSpPr txBox="1"/>
          <p:nvPr/>
        </p:nvSpPr>
        <p:spPr>
          <a:xfrm>
            <a:off x="820049" y="3206060"/>
            <a:ext cx="3927860" cy="672043"/>
          </a:xfrm>
          <a:prstGeom prst="rect">
            <a:avLst/>
          </a:prstGeom>
          <a:noFill/>
        </p:spPr>
        <p:txBody>
          <a:bodyPr wrap="square" lIns="0" tIns="0" rIns="0" bIns="0">
            <a:spAutoFit/>
          </a:bodyPr>
          <a:lstStyle/>
          <a:p>
            <a:pPr algn="just">
              <a:lnSpc>
                <a:spcPct val="125000"/>
              </a:lnSpc>
            </a:pPr>
            <a:r>
              <a:rPr lang="zh-CN" altLang="en-US" sz="1200" dirty="0"/>
              <a:t>碳固定阶段，CO₂与RuBP结合，形成不稳定的六碳化合物，迅速分解成两分子3-磷酸甘油酸（3-PGA）。</a:t>
            </a:r>
          </a:p>
        </p:txBody>
      </p:sp>
      <p:sp>
        <p:nvSpPr>
          <p:cNvPr id="47" name="9ëζħë">
            <a:extLst>
              <a:ext uri="{FF2B5EF4-FFF2-40B4-BE49-F238E27FC236}">
                <a16:creationId xmlns:a16="http://schemas.microsoft.com/office/drawing/2014/main" id="{6C7A9805-3FDB-BA74-D7F4-55706CAF44EC}"/>
              </a:ext>
            </a:extLst>
          </p:cNvPr>
          <p:cNvSpPr/>
          <p:nvPr/>
        </p:nvSpPr>
        <p:spPr>
          <a:xfrm>
            <a:off x="4576545" y="4891131"/>
            <a:ext cx="126098" cy="1260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 name="Head">
            <a:extLst>
              <a:ext uri="{FF2B5EF4-FFF2-40B4-BE49-F238E27FC236}">
                <a16:creationId xmlns:a16="http://schemas.microsoft.com/office/drawing/2014/main" id="{EB7ECD5B-4B61-7C9D-CFFE-2F1C724DD65E}"/>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碳固定与还原反应</a:t>
            </a:r>
          </a:p>
        </p:txBody>
      </p:sp>
      <p:sp>
        <p:nvSpPr>
          <p:cNvPr id="3" name="Text">
            <a:extLst>
              <a:ext uri="{FF2B5EF4-FFF2-40B4-BE49-F238E27FC236}">
                <a16:creationId xmlns:a16="http://schemas.microsoft.com/office/drawing/2014/main" id="{0D2B9F33-CBBF-187E-7901-6FA48C5CD716}"/>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1719474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zh-CN" altLang="en-US" sz="1400" dirty="0">
                <a:solidFill>
                  <a:schemeClr val="tx1">
                    <a:lumMod val="85000"/>
                    <a:lumOff val="15000"/>
                  </a:schemeClr>
                </a:solidFill>
                <a:latin typeface="+mn-ea"/>
              </a:rPr>
              <a:t>部分G3P用于合成葡萄糖等有机物，其余则用于再生RuBP，使循环持续进行。Rubisco是卡尔文循环中关键酶，催化CO₂与RuBP的结合。</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en-US" altLang="zh-CN" sz="2400" dirty="0">
                <a:solidFill>
                  <a:schemeClr val="accent1"/>
                </a:solidFill>
                <a:latin typeface="微软雅黑" panose="020B0503020204020204" pitchFamily="34" charset="-122"/>
                <a:ea typeface="微软雅黑" panose="020B0503020204020204" pitchFamily="34" charset="-122"/>
              </a:rPr>
              <a:t>RuBP再生与关键酶Rubisco</a:t>
            </a:r>
          </a:p>
        </p:txBody>
      </p:sp>
    </p:spTree>
    <p:extLst>
      <p:ext uri="{BB962C8B-B14F-4D97-AF65-F5344CB8AC3E}">
        <p14:creationId xmlns:p14="http://schemas.microsoft.com/office/powerpoint/2010/main" val="33137176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互动节点4：循环拼图</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08</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卡尔文循环步骤的排列</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卡尔文循环包含三个主要阶段：碳固定、还原反应和RuBP再生。  将这三个阶段的步骤以卡片形式呈现，让学生理解每个步骤的先后顺序和物质转化。</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zh-CN" altLang="en-US" sz="1400" dirty="0">
                <a:solidFill>
                  <a:schemeClr val="tx1">
                    <a:lumMod val="85000"/>
                    <a:lumOff val="15000"/>
                  </a:schemeClr>
                </a:solidFill>
                <a:latin typeface="+mn-ea"/>
              </a:rPr>
              <a:t>将卡尔文循环的步骤卡片打乱，分成若干组，每组进行比赛，看哪一组能够最快、最准确地将卡片按照正确的顺序排列出来。  可以设置奖励机制，提高学生的参与积极性。</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zh-CN" altLang="en-US" sz="2400" dirty="0">
                <a:solidFill>
                  <a:schemeClr val="accent1"/>
                </a:solidFill>
                <a:latin typeface="微软雅黑" panose="020B0503020204020204" pitchFamily="34" charset="-122"/>
                <a:ea typeface="微软雅黑" panose="020B0503020204020204" pitchFamily="34" charset="-122"/>
              </a:rPr>
              <a:t>小组竞赛：循环顺序的正确排列</a:t>
            </a:r>
          </a:p>
        </p:txBody>
      </p:sp>
    </p:spTree>
    <p:extLst>
      <p:ext uri="{BB962C8B-B14F-4D97-AF65-F5344CB8AC3E}">
        <p14:creationId xmlns:p14="http://schemas.microsoft.com/office/powerpoint/2010/main" val="3313717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知识节点1：光合作用的定义</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01</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思考题：ATP缺失的影响</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如果缺少ATP，卡尔文循环的还原反应阶段将无法进行，因为该阶段需要ATP提供能量将3-磷酸甘油酸还原成甘油醛-3-磷酸。  这将导致整个循环停滞，无法合成葡萄糖等有机物。</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知识节点5：影响因素</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09</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419" name="ɡëž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ɡëž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1" name="ɡëžħë">
            <a:extLst>
              <a:ext uri="{FF2B5EF4-FFF2-40B4-BE49-F238E27FC236}">
                <a16:creationId xmlns:a16="http://schemas.microsoft.com/office/drawing/2014/main" id="{A19E5908-A933-4297-8577-8D28D67A2E0E}"/>
              </a:ext>
            </a:extLst>
          </p:cNvPr>
          <p:cNvSpPr/>
          <p:nvPr/>
        </p:nvSpPr>
        <p:spPr>
          <a:xfrm>
            <a:off x="609600" y="2016284"/>
            <a:ext cx="3189582" cy="3133507"/>
          </a:xfrm>
          <a:prstGeom prst="roundRect">
            <a:avLst>
              <a:gd name="adj" fmla="val 7403"/>
            </a:avLst>
          </a:prstGeom>
          <a:gradFill>
            <a:gsLst>
              <a:gs pos="0">
                <a:schemeClr val="accent1">
                  <a:lumMod val="80000"/>
                  <a:lumOff val="20000"/>
                </a:schemeClr>
              </a:gs>
              <a:gs pos="100000">
                <a:schemeClr val="accent1"/>
              </a:gs>
            </a:gsLst>
            <a:path path="circle">
              <a:fillToRect r="100000" b="100000"/>
            </a:path>
          </a:gradFill>
          <a:ln>
            <a:noFill/>
          </a:ln>
          <a:effectLst>
            <a:outerShdw blurRad="317500" dist="114300" dir="5400000" sx="98000" sy="98000" algn="t" rotWithShape="0">
              <a:schemeClr val="accent1">
                <a:alpha val="5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3" name="ɡëžħë">
            <a:extLst>
              <a:ext uri="{FF2B5EF4-FFF2-40B4-BE49-F238E27FC236}">
                <a16:creationId xmlns:a16="http://schemas.microsoft.com/office/drawing/2014/main" id="{A031FE28-5342-4798-BC8E-9800CD187FE6}"/>
              </a:ext>
            </a:extLst>
          </p:cNvPr>
          <p:cNvSpPr/>
          <p:nvPr/>
        </p:nvSpPr>
        <p:spPr>
          <a:xfrm>
            <a:off x="8392818" y="2016284"/>
            <a:ext cx="3189582" cy="3133507"/>
          </a:xfrm>
          <a:prstGeom prst="roundRect">
            <a:avLst>
              <a:gd name="adj" fmla="val 7403"/>
            </a:avLst>
          </a:prstGeom>
          <a:gradFill>
            <a:gsLst>
              <a:gs pos="0">
                <a:schemeClr val="accent3">
                  <a:lumMod val="80000"/>
                  <a:lumOff val="20000"/>
                </a:schemeClr>
              </a:gs>
              <a:gs pos="100000">
                <a:schemeClr val="accent3"/>
              </a:gs>
            </a:gsLst>
            <a:path path="circle">
              <a:fillToRect r="100000" b="100000"/>
            </a:path>
          </a:gradFill>
          <a:ln>
            <a:noFill/>
          </a:ln>
          <a:effectLst>
            <a:outerShdw blurRad="317500" dist="114300" dir="5400000" sx="98000" sy="98000" algn="t" rotWithShape="0">
              <a:schemeClr val="accent3">
                <a:alpha val="5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19" name="ɡëžħë">
            <a:extLst>
              <a:ext uri="{FF2B5EF4-FFF2-40B4-BE49-F238E27FC236}">
                <a16:creationId xmlns:a16="http://schemas.microsoft.com/office/drawing/2014/main" id="{5C87D21E-0902-4DD4-A1F4-8D3FFE38AB56}"/>
              </a:ext>
            </a:extLst>
          </p:cNvPr>
          <p:cNvSpPr txBox="1"/>
          <p:nvPr/>
        </p:nvSpPr>
        <p:spPr>
          <a:xfrm>
            <a:off x="8731208" y="2326328"/>
            <a:ext cx="2512803" cy="276999"/>
          </a:xfrm>
          <a:prstGeom prst="rect">
            <a:avLst/>
          </a:prstGeom>
          <a:noFill/>
        </p:spPr>
        <p:txBody>
          <a:bodyPr wrap="non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ctr"/>
            <a:r>
              <a:rPr lang="en-US" altLang="zh-CN" dirty="0">
                <a:gradFill flip="none" rotWithShape="1">
                  <a:gsLst>
                    <a:gs pos="0">
                      <a:schemeClr val="bg1"/>
                    </a:gs>
                    <a:gs pos="100000">
                      <a:schemeClr val="bg1">
                        <a:alpha val="0"/>
                      </a:schemeClr>
                    </a:gs>
                  </a:gsLst>
                  <a:lin ang="5400000" scaled="1"/>
                  <a:tileRect/>
                </a:gradFill>
                <a:latin typeface="微软雅黑" panose="020B0503020204020204" pitchFamily="34" charset="-122"/>
                <a:ea typeface="微软雅黑" panose="020B0503020204020204" pitchFamily="34" charset="-122"/>
              </a:rPr>
              <a:t>Advertising promotion</a:t>
            </a:r>
            <a:endParaRPr lang="zh-CN" altLang="en-US" dirty="0">
              <a:gradFill flip="none" rotWithShape="1">
                <a:gsLst>
                  <a:gs pos="0">
                    <a:schemeClr val="bg1"/>
                  </a:gs>
                  <a:gs pos="100000">
                    <a:schemeClr val="bg1">
                      <a:alpha val="0"/>
                    </a:schemeClr>
                  </a:gs>
                </a:gsLst>
                <a:lin ang="5400000" scaled="1"/>
                <a:tileRect/>
              </a:gradFill>
              <a:latin typeface="微软雅黑" panose="020B0503020204020204" pitchFamily="34" charset="-122"/>
              <a:ea typeface="微软雅黑" panose="020B0503020204020204" pitchFamily="34" charset="-122"/>
            </a:endParaRPr>
          </a:p>
        </p:txBody>
      </p:sp>
      <p:sp>
        <p:nvSpPr>
          <p:cNvPr id="101" name="ɡëžħë">
            <a:extLst>
              <a:ext uri="{FF2B5EF4-FFF2-40B4-BE49-F238E27FC236}">
                <a16:creationId xmlns:a16="http://schemas.microsoft.com/office/drawing/2014/main" id="{A8BC144A-0058-46E8-A94B-928C47BF6B19}"/>
              </a:ext>
            </a:extLst>
          </p:cNvPr>
          <p:cNvSpPr txBox="1"/>
          <p:nvPr/>
        </p:nvSpPr>
        <p:spPr>
          <a:xfrm>
            <a:off x="1369226" y="2326328"/>
            <a:ext cx="1670329" cy="276999"/>
          </a:xfrm>
          <a:prstGeom prst="rect">
            <a:avLst/>
          </a:prstGeom>
          <a:noFill/>
        </p:spPr>
        <p:txBody>
          <a:bodyPr wrap="none" lIns="0" tIns="0" rIns="0" bIns="0">
            <a:spAutoFit/>
          </a:bodyPr>
          <a:lstStyle>
            <a:defPPr>
              <a:defRPr lang="zh-CN"/>
            </a:defPPr>
            <a:lvl1pPr algn="ctr">
              <a:defRPr sz="1000">
                <a:solidFill>
                  <a:schemeClr val="tx1">
                    <a:lumMod val="85000"/>
                    <a:lumOff val="15000"/>
                  </a:schemeClr>
                </a:solidFill>
                <a:latin typeface="OPPOSans B" panose="00020600040101010101" pitchFamily="18" charset="-122"/>
                <a:ea typeface="OPPOSans B" panose="00020600040101010101" pitchFamily="18" charset="-122"/>
              </a:defRPr>
            </a:lvl1pPr>
          </a:lstStyle>
          <a:p>
            <a:r>
              <a:rPr lang="en-US" altLang="zh-CN" sz="1800" dirty="0">
                <a:gradFill flip="none" rotWithShape="1">
                  <a:gsLst>
                    <a:gs pos="0">
                      <a:schemeClr val="bg1"/>
                    </a:gs>
                    <a:gs pos="100000">
                      <a:schemeClr val="bg1">
                        <a:alpha val="0"/>
                      </a:schemeClr>
                    </a:gs>
                  </a:gsLst>
                  <a:lin ang="5400000" scaled="1"/>
                  <a:tileRect/>
                </a:gradFill>
                <a:latin typeface="微软雅黑" panose="020B0503020204020204" pitchFamily="34" charset="-122"/>
                <a:ea typeface="微软雅黑" panose="020B0503020204020204" pitchFamily="34" charset="-122"/>
              </a:rPr>
              <a:t>Offline training</a:t>
            </a:r>
            <a:endParaRPr lang="zh-CN" altLang="en-US" sz="1800" dirty="0">
              <a:gradFill flip="none" rotWithShape="1">
                <a:gsLst>
                  <a:gs pos="0">
                    <a:schemeClr val="bg1"/>
                  </a:gs>
                  <a:gs pos="100000">
                    <a:schemeClr val="bg1">
                      <a:alpha val="0"/>
                    </a:schemeClr>
                  </a:gs>
                </a:gsLst>
                <a:lin ang="5400000" scaled="1"/>
                <a:tileRect/>
              </a:gradFill>
              <a:latin typeface="微软雅黑" panose="020B0503020204020204" pitchFamily="34" charset="-122"/>
              <a:ea typeface="微软雅黑" panose="020B0503020204020204" pitchFamily="34" charset="-122"/>
            </a:endParaRPr>
          </a:p>
        </p:txBody>
      </p:sp>
      <p:sp>
        <p:nvSpPr>
          <p:cNvPr id="72" name="ɡëžħë">
            <a:extLst>
              <a:ext uri="{FF2B5EF4-FFF2-40B4-BE49-F238E27FC236}">
                <a16:creationId xmlns:a16="http://schemas.microsoft.com/office/drawing/2014/main" id="{A019B48D-C53F-4E77-8EC9-00D80D66B9A0}"/>
              </a:ext>
            </a:extLst>
          </p:cNvPr>
          <p:cNvSpPr/>
          <p:nvPr/>
        </p:nvSpPr>
        <p:spPr>
          <a:xfrm>
            <a:off x="4501209" y="2016284"/>
            <a:ext cx="3189582" cy="3133507"/>
          </a:xfrm>
          <a:prstGeom prst="roundRect">
            <a:avLst>
              <a:gd name="adj" fmla="val 7403"/>
            </a:avLst>
          </a:prstGeom>
          <a:gradFill>
            <a:gsLst>
              <a:gs pos="0">
                <a:schemeClr val="accent2">
                  <a:lumMod val="80000"/>
                  <a:lumOff val="20000"/>
                </a:schemeClr>
              </a:gs>
              <a:gs pos="100000">
                <a:schemeClr val="accent2"/>
              </a:gs>
            </a:gsLst>
            <a:path path="circle">
              <a:fillToRect r="100000" b="100000"/>
            </a:path>
          </a:gradFill>
          <a:ln>
            <a:noFill/>
          </a:ln>
          <a:effectLst>
            <a:outerShdw blurRad="317500" dist="114300" dir="5400000" sx="98000" sy="98000" algn="t" rotWithShape="0">
              <a:schemeClr val="accent2">
                <a:alpha val="5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08" name="ɡëžħë">
            <a:extLst>
              <a:ext uri="{FF2B5EF4-FFF2-40B4-BE49-F238E27FC236}">
                <a16:creationId xmlns:a16="http://schemas.microsoft.com/office/drawing/2014/main" id="{983DD7D5-015D-403E-98FB-5AD710E6B12C}"/>
              </a:ext>
            </a:extLst>
          </p:cNvPr>
          <p:cNvSpPr txBox="1"/>
          <p:nvPr/>
        </p:nvSpPr>
        <p:spPr>
          <a:xfrm>
            <a:off x="5013973" y="2326328"/>
            <a:ext cx="2164054" cy="276999"/>
          </a:xfrm>
          <a:prstGeom prst="rect">
            <a:avLst/>
          </a:prstGeom>
          <a:noFill/>
        </p:spPr>
        <p:txBody>
          <a:bodyPr wrap="none" lIns="0" tIns="0" rIns="0" bIns="0">
            <a:spAutoFit/>
          </a:bodyPr>
          <a:lstStyle>
            <a:defPPr>
              <a:defRPr lang="zh-CN"/>
            </a:defPPr>
            <a:lvl1pPr algn="ctr">
              <a:defRPr sz="1000">
                <a:solidFill>
                  <a:schemeClr val="tx1">
                    <a:lumMod val="85000"/>
                    <a:lumOff val="15000"/>
                  </a:schemeClr>
                </a:solidFill>
                <a:latin typeface="OPPOSans B" panose="00020600040101010101" pitchFamily="18" charset="-122"/>
                <a:ea typeface="OPPOSans B" panose="00020600040101010101" pitchFamily="18" charset="-122"/>
              </a:defRPr>
            </a:lvl1pPr>
          </a:lstStyle>
          <a:p>
            <a:r>
              <a:rPr lang="en-US" altLang="zh-CN" sz="1800" dirty="0">
                <a:gradFill flip="none" rotWithShape="1">
                  <a:gsLst>
                    <a:gs pos="0">
                      <a:schemeClr val="bg1"/>
                    </a:gs>
                    <a:gs pos="100000">
                      <a:schemeClr val="bg1">
                        <a:alpha val="0"/>
                      </a:schemeClr>
                    </a:gs>
                  </a:gsLst>
                  <a:lin ang="5400000" scaled="1"/>
                  <a:tileRect/>
                </a:gradFill>
                <a:latin typeface="微软雅黑" panose="020B0503020204020204" pitchFamily="34" charset="-122"/>
                <a:ea typeface="微软雅黑" panose="020B0503020204020204" pitchFamily="34" charset="-122"/>
              </a:rPr>
              <a:t>Online consultation</a:t>
            </a:r>
            <a:endParaRPr lang="zh-CN" altLang="en-US" sz="1800" dirty="0">
              <a:gradFill flip="none" rotWithShape="1">
                <a:gsLst>
                  <a:gs pos="0">
                    <a:schemeClr val="bg1"/>
                  </a:gs>
                  <a:gs pos="100000">
                    <a:schemeClr val="bg1">
                      <a:alpha val="0"/>
                    </a:schemeClr>
                  </a:gs>
                </a:gsLst>
                <a:lin ang="5400000" scaled="1"/>
                <a:tileRect/>
              </a:gradFill>
              <a:latin typeface="微软雅黑" panose="020B0503020204020204" pitchFamily="34" charset="-122"/>
              <a:ea typeface="微软雅黑" panose="020B0503020204020204" pitchFamily="34" charset="-122"/>
            </a:endParaRPr>
          </a:p>
        </p:txBody>
      </p:sp>
      <p:sp>
        <p:nvSpPr>
          <p:cNvPr id="105" name="Title2">
            <a:extLst>
              <a:ext uri="{FF2B5EF4-FFF2-40B4-BE49-F238E27FC236}">
                <a16:creationId xmlns:a16="http://schemas.microsoft.com/office/drawing/2014/main" id="{CDDAAE2D-3794-41E6-83B0-75F637870B17}"/>
              </a:ext>
            </a:extLst>
          </p:cNvPr>
          <p:cNvSpPr txBox="1"/>
          <p:nvPr/>
        </p:nvSpPr>
        <p:spPr>
          <a:xfrm>
            <a:off x="4957503" y="2528378"/>
            <a:ext cx="2276996" cy="27969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r">
              <a:lnSpc>
                <a:spcPct val="125000"/>
              </a:lnSpc>
            </a:pPr>
            <a:r>
              <a:rPr lang="zh-CN" altLang="en-US" sz="1600" dirty="0">
                <a:solidFill>
                  <a:schemeClr val="bg1"/>
                </a:solidFill>
                <a:latin typeface="+mj-ea"/>
                <a:ea typeface="+mj-ea"/>
              </a:rPr>
              <a:t>光照强度与光反应</a:t>
            </a:r>
          </a:p>
        </p:txBody>
      </p:sp>
      <p:sp>
        <p:nvSpPr>
          <p:cNvPr id="106" name="Text2">
            <a:extLst>
              <a:ext uri="{FF2B5EF4-FFF2-40B4-BE49-F238E27FC236}">
                <a16:creationId xmlns:a16="http://schemas.microsoft.com/office/drawing/2014/main" id="{967F95E9-79B6-4CFB-BAA5-CA1FF9A10D92}"/>
              </a:ext>
            </a:extLst>
          </p:cNvPr>
          <p:cNvSpPr txBox="1"/>
          <p:nvPr/>
        </p:nvSpPr>
        <p:spPr>
          <a:xfrm>
            <a:off x="4957502" y="3219469"/>
            <a:ext cx="2276996" cy="672043"/>
          </a:xfrm>
          <a:prstGeom prst="rect">
            <a:avLst/>
          </a:prstGeom>
          <a:noFill/>
        </p:spPr>
        <p:txBody>
          <a:bodyPr wrap="square" lIns="0" tIns="0" rIns="0" bIns="0">
            <a:spAutoFit/>
          </a:bodyPr>
          <a:lstStyle/>
          <a:p>
            <a:pPr algn="r">
              <a:lnSpc>
                <a:spcPct val="125000"/>
              </a:lnSpc>
            </a:pPr>
            <a:r>
              <a:rPr lang="zh-CN" altLang="en-US" sz="1200" dirty="0">
                <a:solidFill>
                  <a:schemeClr val="bg1"/>
                </a:solidFill>
              </a:rPr>
              <a:t>光照强度影响光反应阶段的能量供应；二氧化碳浓度直接影响暗反应中碳的固定。</a:t>
            </a:r>
          </a:p>
        </p:txBody>
      </p:sp>
      <p:sp>
        <p:nvSpPr>
          <p:cNvPr id="116" name="Title3">
            <a:extLst>
              <a:ext uri="{FF2B5EF4-FFF2-40B4-BE49-F238E27FC236}">
                <a16:creationId xmlns:a16="http://schemas.microsoft.com/office/drawing/2014/main" id="{4AC7B992-1D7F-4E2D-BC61-74F0F7E1632B}"/>
              </a:ext>
            </a:extLst>
          </p:cNvPr>
          <p:cNvSpPr txBox="1"/>
          <p:nvPr/>
        </p:nvSpPr>
        <p:spPr>
          <a:xfrm>
            <a:off x="8849112" y="2528378"/>
            <a:ext cx="2276996" cy="27969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r">
              <a:lnSpc>
                <a:spcPct val="125000"/>
              </a:lnSpc>
            </a:pPr>
            <a:r>
              <a:rPr lang="zh-CN" altLang="en-US" sz="1600" dirty="0">
                <a:solidFill>
                  <a:schemeClr val="bg1"/>
                </a:solidFill>
                <a:latin typeface="+mj-ea"/>
                <a:ea typeface="+mj-ea"/>
              </a:rPr>
              <a:t>温度与酶活性</a:t>
            </a:r>
          </a:p>
        </p:txBody>
      </p:sp>
      <p:sp>
        <p:nvSpPr>
          <p:cNvPr id="117" name="Text3">
            <a:extLst>
              <a:ext uri="{FF2B5EF4-FFF2-40B4-BE49-F238E27FC236}">
                <a16:creationId xmlns:a16="http://schemas.microsoft.com/office/drawing/2014/main" id="{D265DFFF-3184-41A4-83AB-D9573FFE577D}"/>
              </a:ext>
            </a:extLst>
          </p:cNvPr>
          <p:cNvSpPr txBox="1"/>
          <p:nvPr/>
        </p:nvSpPr>
        <p:spPr>
          <a:xfrm>
            <a:off x="8849111" y="3219469"/>
            <a:ext cx="2276996" cy="672043"/>
          </a:xfrm>
          <a:prstGeom prst="rect">
            <a:avLst/>
          </a:prstGeom>
          <a:noFill/>
        </p:spPr>
        <p:txBody>
          <a:bodyPr wrap="square" lIns="0" tIns="0" rIns="0" bIns="0">
            <a:spAutoFit/>
          </a:bodyPr>
          <a:lstStyle/>
          <a:p>
            <a:pPr algn="r">
              <a:lnSpc>
                <a:spcPct val="125000"/>
              </a:lnSpc>
            </a:pPr>
            <a:r>
              <a:rPr lang="zh-CN" altLang="en-US" sz="1200" dirty="0">
                <a:solidFill>
                  <a:schemeClr val="bg1"/>
                </a:solidFill>
              </a:rPr>
              <a:t>温度影响酶的活性，进而影响光反应和暗反应的速率；水分不足则会影响气孔开放，限制二氧化碳的吸收。</a:t>
            </a:r>
          </a:p>
        </p:txBody>
      </p:sp>
      <p:sp>
        <p:nvSpPr>
          <p:cNvPr id="49" name="Title1">
            <a:extLst>
              <a:ext uri="{FF2B5EF4-FFF2-40B4-BE49-F238E27FC236}">
                <a16:creationId xmlns:a16="http://schemas.microsoft.com/office/drawing/2014/main" id="{CFB29F6E-6B8A-4638-99A0-9A915CB4409A}"/>
              </a:ext>
            </a:extLst>
          </p:cNvPr>
          <p:cNvSpPr txBox="1"/>
          <p:nvPr/>
        </p:nvSpPr>
        <p:spPr>
          <a:xfrm>
            <a:off x="1065894" y="2528378"/>
            <a:ext cx="2276996" cy="27969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r">
              <a:lnSpc>
                <a:spcPct val="125000"/>
              </a:lnSpc>
            </a:pPr>
            <a:r>
              <a:rPr lang="zh-CN" altLang="en-US" sz="1600" dirty="0">
                <a:solidFill>
                  <a:schemeClr val="bg1"/>
                </a:solidFill>
                <a:latin typeface="+mj-ea"/>
                <a:ea typeface="+mj-ea"/>
              </a:rPr>
              <a:t>光合作用的影响因素</a:t>
            </a:r>
          </a:p>
        </p:txBody>
      </p:sp>
      <p:sp>
        <p:nvSpPr>
          <p:cNvPr id="100" name="Text1">
            <a:extLst>
              <a:ext uri="{FF2B5EF4-FFF2-40B4-BE49-F238E27FC236}">
                <a16:creationId xmlns:a16="http://schemas.microsoft.com/office/drawing/2014/main" id="{E228EF17-C22B-47BB-B1D5-EFD63C5EDAE6}"/>
              </a:ext>
            </a:extLst>
          </p:cNvPr>
          <p:cNvSpPr txBox="1"/>
          <p:nvPr/>
        </p:nvSpPr>
        <p:spPr>
          <a:xfrm>
            <a:off x="1065893" y="3219469"/>
            <a:ext cx="2276996" cy="672043"/>
          </a:xfrm>
          <a:prstGeom prst="rect">
            <a:avLst/>
          </a:prstGeom>
          <a:noFill/>
        </p:spPr>
        <p:txBody>
          <a:bodyPr wrap="square" lIns="0" tIns="0" rIns="0" bIns="0">
            <a:spAutoFit/>
          </a:bodyPr>
          <a:lstStyle/>
          <a:p>
            <a:pPr algn="r">
              <a:lnSpc>
                <a:spcPct val="125000"/>
              </a:lnSpc>
            </a:pPr>
            <a:r>
              <a:rPr lang="zh-CN" altLang="en-US" sz="1200" dirty="0">
                <a:solidFill>
                  <a:schemeClr val="bg1"/>
                </a:solidFill>
              </a:rPr>
              <a:t>光合作用速率受多种因素影响，其中最重要的四大因素是光照强度、二氧化碳浓度、温度和水分。</a:t>
            </a:r>
          </a:p>
        </p:txBody>
      </p:sp>
      <p:cxnSp>
        <p:nvCxnSpPr>
          <p:cNvPr id="56" name="ɡëžħë">
            <a:extLst>
              <a:ext uri="{FF2B5EF4-FFF2-40B4-BE49-F238E27FC236}">
                <a16:creationId xmlns:a16="http://schemas.microsoft.com/office/drawing/2014/main" id="{B9E63AEE-2143-43AA-A836-39A126757BA0}"/>
              </a:ext>
            </a:extLst>
          </p:cNvPr>
          <p:cNvCxnSpPr>
            <a:cxnSpLocks/>
          </p:cNvCxnSpPr>
          <p:nvPr/>
        </p:nvCxnSpPr>
        <p:spPr>
          <a:xfrm flipH="1">
            <a:off x="2127055" y="2929410"/>
            <a:ext cx="154673" cy="1546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5" name="ɡëžħë">
            <a:extLst>
              <a:ext uri="{FF2B5EF4-FFF2-40B4-BE49-F238E27FC236}">
                <a16:creationId xmlns:a16="http://schemas.microsoft.com/office/drawing/2014/main" id="{B67A82BA-DFC4-427F-AFB5-5E5841D9FC51}"/>
              </a:ext>
            </a:extLst>
          </p:cNvPr>
          <p:cNvCxnSpPr>
            <a:cxnSpLocks/>
          </p:cNvCxnSpPr>
          <p:nvPr/>
        </p:nvCxnSpPr>
        <p:spPr>
          <a:xfrm flipH="1">
            <a:off x="6018664" y="2929410"/>
            <a:ext cx="154673" cy="1546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ɡëžħë">
            <a:extLst>
              <a:ext uri="{FF2B5EF4-FFF2-40B4-BE49-F238E27FC236}">
                <a16:creationId xmlns:a16="http://schemas.microsoft.com/office/drawing/2014/main" id="{A7E44DC9-734F-4AC8-A815-3089E859FF35}"/>
              </a:ext>
            </a:extLst>
          </p:cNvPr>
          <p:cNvCxnSpPr>
            <a:cxnSpLocks/>
          </p:cNvCxnSpPr>
          <p:nvPr/>
        </p:nvCxnSpPr>
        <p:spPr>
          <a:xfrm flipH="1">
            <a:off x="9910273" y="2929410"/>
            <a:ext cx="154673" cy="15467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8" name="ɡëžħë">
            <a:extLst>
              <a:ext uri="{FF2B5EF4-FFF2-40B4-BE49-F238E27FC236}">
                <a16:creationId xmlns:a16="http://schemas.microsoft.com/office/drawing/2014/main" id="{202BF605-B851-43E4-9ED9-3334824FB64D}"/>
              </a:ext>
            </a:extLst>
          </p:cNvPr>
          <p:cNvSpPr/>
          <p:nvPr/>
        </p:nvSpPr>
        <p:spPr>
          <a:xfrm>
            <a:off x="755709" y="4829175"/>
            <a:ext cx="174508" cy="174508"/>
          </a:xfrm>
          <a:prstGeom prst="ellipse">
            <a:avLst/>
          </a:prstGeom>
          <a:noFill/>
          <a:ln w="9525"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9" name="ɡëžħë">
            <a:extLst>
              <a:ext uri="{FF2B5EF4-FFF2-40B4-BE49-F238E27FC236}">
                <a16:creationId xmlns:a16="http://schemas.microsoft.com/office/drawing/2014/main" id="{91ADF3E9-3337-44D9-8CD6-268243518CB6}"/>
              </a:ext>
            </a:extLst>
          </p:cNvPr>
          <p:cNvSpPr/>
          <p:nvPr/>
        </p:nvSpPr>
        <p:spPr>
          <a:xfrm>
            <a:off x="4647317" y="4829175"/>
            <a:ext cx="174508" cy="174508"/>
          </a:xfrm>
          <a:prstGeom prst="ellipse">
            <a:avLst/>
          </a:prstGeom>
          <a:noFill/>
          <a:ln w="9525"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0" name="ɡëžħë">
            <a:extLst>
              <a:ext uri="{FF2B5EF4-FFF2-40B4-BE49-F238E27FC236}">
                <a16:creationId xmlns:a16="http://schemas.microsoft.com/office/drawing/2014/main" id="{C819ABBC-5CB5-4944-B2A1-B5F9AF3399EA}"/>
              </a:ext>
            </a:extLst>
          </p:cNvPr>
          <p:cNvSpPr/>
          <p:nvPr/>
        </p:nvSpPr>
        <p:spPr>
          <a:xfrm>
            <a:off x="8538926" y="4829175"/>
            <a:ext cx="174508" cy="174508"/>
          </a:xfrm>
          <a:prstGeom prst="ellipse">
            <a:avLst/>
          </a:prstGeom>
          <a:noFill/>
          <a:ln w="9525" cap="rnd">
            <a:solidFill>
              <a:schemeClr val="bg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 name="Head">
            <a:extLst>
              <a:ext uri="{FF2B5EF4-FFF2-40B4-BE49-F238E27FC236}">
                <a16:creationId xmlns:a16="http://schemas.microsoft.com/office/drawing/2014/main" id="{13E2E9AB-31B1-4B47-6F71-20B4AE2DDFC2}"/>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光合作用的四大影响因素</a:t>
            </a:r>
          </a:p>
        </p:txBody>
      </p:sp>
      <p:sp>
        <p:nvSpPr>
          <p:cNvPr id="3" name="Text">
            <a:extLst>
              <a:ext uri="{FF2B5EF4-FFF2-40B4-BE49-F238E27FC236}">
                <a16:creationId xmlns:a16="http://schemas.microsoft.com/office/drawing/2014/main" id="{237ADB67-3693-1721-D76A-0D3AFAC1CA61}"/>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929705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9éζħë"/>
        <p:cNvGrpSpPr/>
        <p:nvPr/>
      </p:nvGrpSpPr>
      <p:grpSpPr>
        <a:xfrm>
          <a:off x="0" y="0"/>
          <a:ext cx="0" cy="0"/>
          <a:chOff x="0" y="0"/>
          <a:chExt cx="0" cy="0"/>
        </a:xfrm>
      </p:grpSpPr>
      <p:sp>
        <p:nvSpPr>
          <p:cNvPr id="419" name="9éζ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éζ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grpSp>
        <p:nvGrpSpPr>
          <p:cNvPr id="142" name="9éζħë">
            <a:extLst>
              <a:ext uri="{FF2B5EF4-FFF2-40B4-BE49-F238E27FC236}">
                <a16:creationId xmlns:a16="http://schemas.microsoft.com/office/drawing/2014/main" id="{2C71479D-0D73-412D-9656-CFFA5BF43F5B}"/>
              </a:ext>
            </a:extLst>
          </p:cNvPr>
          <p:cNvGrpSpPr/>
          <p:nvPr/>
        </p:nvGrpSpPr>
        <p:grpSpPr>
          <a:xfrm>
            <a:off x="4163721" y="1496720"/>
            <a:ext cx="3864558" cy="3864558"/>
            <a:chOff x="4163721" y="1496720"/>
            <a:chExt cx="3864558" cy="3864558"/>
          </a:xfrm>
        </p:grpSpPr>
        <p:sp>
          <p:nvSpPr>
            <p:cNvPr id="143" name="9éζħë">
              <a:extLst>
                <a:ext uri="{FF2B5EF4-FFF2-40B4-BE49-F238E27FC236}">
                  <a16:creationId xmlns:a16="http://schemas.microsoft.com/office/drawing/2014/main" id="{793206A6-D722-40E5-A6A2-9BB2F8F5C6C1}"/>
                </a:ext>
              </a:extLst>
            </p:cNvPr>
            <p:cNvSpPr/>
            <p:nvPr/>
          </p:nvSpPr>
          <p:spPr>
            <a:xfrm>
              <a:off x="4163721" y="1496720"/>
              <a:ext cx="3864558" cy="38645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44" name="9éζħë">
              <a:extLst>
                <a:ext uri="{FF2B5EF4-FFF2-40B4-BE49-F238E27FC236}">
                  <a16:creationId xmlns:a16="http://schemas.microsoft.com/office/drawing/2014/main" id="{62287520-C397-4C4A-950F-32036E160C26}"/>
                </a:ext>
              </a:extLst>
            </p:cNvPr>
            <p:cNvSpPr/>
            <p:nvPr/>
          </p:nvSpPr>
          <p:spPr>
            <a:xfrm>
              <a:off x="4677728" y="1874290"/>
              <a:ext cx="2836544" cy="2445296"/>
            </a:xfrm>
            <a:prstGeom prst="triangle">
              <a:avLst/>
            </a:prstGeom>
            <a:noFill/>
            <a:ln cap="rnd">
              <a:solidFill>
                <a:schemeClr val="accent1">
                  <a:lumMod val="40000"/>
                  <a:lumOff val="60000"/>
                </a:schemeClr>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grpSp>
        <p:nvGrpSpPr>
          <p:cNvPr id="145" name="9éζħë">
            <a:extLst>
              <a:ext uri="{FF2B5EF4-FFF2-40B4-BE49-F238E27FC236}">
                <a16:creationId xmlns:a16="http://schemas.microsoft.com/office/drawing/2014/main" id="{4070EC8F-7442-41C4-872F-2495CF5B2016}"/>
              </a:ext>
            </a:extLst>
          </p:cNvPr>
          <p:cNvGrpSpPr/>
          <p:nvPr/>
        </p:nvGrpSpPr>
        <p:grpSpPr>
          <a:xfrm>
            <a:off x="4000500" y="1333499"/>
            <a:ext cx="4191000" cy="4191000"/>
            <a:chOff x="4000499" y="1333499"/>
            <a:chExt cx="4191000" cy="4191000"/>
          </a:xfrm>
        </p:grpSpPr>
        <p:sp>
          <p:nvSpPr>
            <p:cNvPr id="146" name="9éζħë">
              <a:extLst>
                <a:ext uri="{FF2B5EF4-FFF2-40B4-BE49-F238E27FC236}">
                  <a16:creationId xmlns:a16="http://schemas.microsoft.com/office/drawing/2014/main" id="{82512369-1739-4CCB-886B-8B6666A0A85D}"/>
                </a:ext>
              </a:extLst>
            </p:cNvPr>
            <p:cNvSpPr/>
            <p:nvPr/>
          </p:nvSpPr>
          <p:spPr>
            <a:xfrm>
              <a:off x="4462462" y="1881187"/>
              <a:ext cx="1633537" cy="2445067"/>
            </a:xfrm>
            <a:custGeom>
              <a:avLst/>
              <a:gdLst>
                <a:gd name="connsiteX0" fmla="*/ 215265 w 1633537"/>
                <a:gd name="connsiteY0" fmla="*/ 2445068 h 2445067"/>
                <a:gd name="connsiteX1" fmla="*/ 0 w 1633537"/>
                <a:gd name="connsiteY1" fmla="*/ 1633538 h 2445067"/>
                <a:gd name="connsiteX2" fmla="*/ 292417 w 1633537"/>
                <a:gd name="connsiteY2" fmla="*/ 701040 h 2445067"/>
                <a:gd name="connsiteX3" fmla="*/ 1633538 w 1633537"/>
                <a:gd name="connsiteY3" fmla="*/ 0 h 2445067"/>
              </a:gdLst>
              <a:ahLst/>
              <a:cxnLst>
                <a:cxn ang="0">
                  <a:pos x="connsiteX0" y="connsiteY0"/>
                </a:cxn>
                <a:cxn ang="0">
                  <a:pos x="connsiteX1" y="connsiteY1"/>
                </a:cxn>
                <a:cxn ang="0">
                  <a:pos x="connsiteX2" y="connsiteY2"/>
                </a:cxn>
                <a:cxn ang="0">
                  <a:pos x="connsiteX3" y="connsiteY3"/>
                </a:cxn>
              </a:cxnLst>
              <a:rect l="l" t="t" r="r" b="b"/>
              <a:pathLst>
                <a:path w="1633537" h="2445067">
                  <a:moveTo>
                    <a:pt x="215265" y="2445068"/>
                  </a:moveTo>
                  <a:cubicBezTo>
                    <a:pt x="78105" y="2205990"/>
                    <a:pt x="0" y="1928813"/>
                    <a:pt x="0" y="1633538"/>
                  </a:cubicBezTo>
                  <a:cubicBezTo>
                    <a:pt x="0" y="1286828"/>
                    <a:pt x="107632" y="964883"/>
                    <a:pt x="292417" y="701040"/>
                  </a:cubicBezTo>
                  <a:cubicBezTo>
                    <a:pt x="587693" y="277178"/>
                    <a:pt x="1078230" y="0"/>
                    <a:pt x="1633538" y="0"/>
                  </a:cubicBezTo>
                </a:path>
              </a:pathLst>
            </a:custGeom>
            <a:noFill/>
            <a:ln w="101600" cap="rnd">
              <a:gradFill>
                <a:gsLst>
                  <a:gs pos="0">
                    <a:schemeClr val="accent1"/>
                  </a:gs>
                  <a:gs pos="100000">
                    <a:schemeClr val="accent3">
                      <a:lumMod val="40000"/>
                      <a:lumOff val="60000"/>
                    </a:schemeClr>
                  </a:gs>
                </a:gsLst>
                <a:lin ang="5400000" scaled="1"/>
              </a:gradFill>
              <a:prstDash val="solid"/>
              <a:round/>
            </a:ln>
          </p:spPr>
          <p:txBody>
            <a:bodyPr rtlCol="0" anchor="ctr">
              <a:spAutoFit/>
            </a:bodyPr>
            <a:lstStyle/>
            <a:p>
              <a:endParaRPr lang="zh-CN" altLang="en-US"/>
            </a:p>
          </p:txBody>
        </p:sp>
        <p:sp>
          <p:nvSpPr>
            <p:cNvPr id="147" name="9éζħë">
              <a:extLst>
                <a:ext uri="{FF2B5EF4-FFF2-40B4-BE49-F238E27FC236}">
                  <a16:creationId xmlns:a16="http://schemas.microsoft.com/office/drawing/2014/main" id="{5F13BE79-F2F8-42EA-9B2B-7969851A0FCE}"/>
                </a:ext>
              </a:extLst>
            </p:cNvPr>
            <p:cNvSpPr/>
            <p:nvPr/>
          </p:nvSpPr>
          <p:spPr>
            <a:xfrm>
              <a:off x="4677726" y="4325302"/>
              <a:ext cx="2836544" cy="822959"/>
            </a:xfrm>
            <a:custGeom>
              <a:avLst/>
              <a:gdLst>
                <a:gd name="connsiteX0" fmla="*/ 2836545 w 2836544"/>
                <a:gd name="connsiteY0" fmla="*/ 0 h 822959"/>
                <a:gd name="connsiteX1" fmla="*/ 1418273 w 2836544"/>
                <a:gd name="connsiteY1" fmla="*/ 822960 h 822959"/>
                <a:gd name="connsiteX2" fmla="*/ 0 w 2836544"/>
                <a:gd name="connsiteY2" fmla="*/ 953 h 822959"/>
              </a:gdLst>
              <a:ahLst/>
              <a:cxnLst>
                <a:cxn ang="0">
                  <a:pos x="connsiteX0" y="connsiteY0"/>
                </a:cxn>
                <a:cxn ang="0">
                  <a:pos x="connsiteX1" y="connsiteY1"/>
                </a:cxn>
                <a:cxn ang="0">
                  <a:pos x="connsiteX2" y="connsiteY2"/>
                </a:cxn>
              </a:cxnLst>
              <a:rect l="l" t="t" r="r" b="b"/>
              <a:pathLst>
                <a:path w="2836544" h="822959">
                  <a:moveTo>
                    <a:pt x="2836545" y="0"/>
                  </a:moveTo>
                  <a:cubicBezTo>
                    <a:pt x="2554605" y="491490"/>
                    <a:pt x="2025015" y="822960"/>
                    <a:pt x="1418273" y="822960"/>
                  </a:cubicBezTo>
                  <a:cubicBezTo>
                    <a:pt x="811530" y="822960"/>
                    <a:pt x="281940" y="492442"/>
                    <a:pt x="0" y="953"/>
                  </a:cubicBezTo>
                </a:path>
              </a:pathLst>
            </a:custGeom>
            <a:noFill/>
            <a:ln w="101600" cap="rnd">
              <a:gradFill flip="none" rotWithShape="1">
                <a:gsLst>
                  <a:gs pos="0">
                    <a:schemeClr val="accent2"/>
                  </a:gs>
                  <a:gs pos="100000">
                    <a:schemeClr val="accent3">
                      <a:lumMod val="40000"/>
                      <a:lumOff val="60000"/>
                    </a:schemeClr>
                  </a:gs>
                </a:gsLst>
                <a:lin ang="10800000" scaled="1"/>
                <a:tileRect/>
              </a:gradFill>
              <a:prstDash val="solid"/>
              <a:round/>
            </a:ln>
          </p:spPr>
          <p:txBody>
            <a:bodyPr rtlCol="0" anchor="ctr">
              <a:spAutoFit/>
            </a:bodyPr>
            <a:lstStyle/>
            <a:p>
              <a:endParaRPr lang="zh-CN" altLang="en-US"/>
            </a:p>
          </p:txBody>
        </p:sp>
        <p:sp>
          <p:nvSpPr>
            <p:cNvPr id="148" name="9éζħë">
              <a:extLst>
                <a:ext uri="{FF2B5EF4-FFF2-40B4-BE49-F238E27FC236}">
                  <a16:creationId xmlns:a16="http://schemas.microsoft.com/office/drawing/2014/main" id="{65BC545F-7FEC-4A04-B702-580DFC0B1F7A}"/>
                </a:ext>
              </a:extLst>
            </p:cNvPr>
            <p:cNvSpPr/>
            <p:nvPr/>
          </p:nvSpPr>
          <p:spPr>
            <a:xfrm>
              <a:off x="4000499" y="1333499"/>
              <a:ext cx="4191000" cy="4191000"/>
            </a:xfrm>
            <a:custGeom>
              <a:avLst/>
              <a:gdLst>
                <a:gd name="connsiteX0" fmla="*/ 4191000 w 4191000"/>
                <a:gd name="connsiteY0" fmla="*/ 2095500 h 4191000"/>
                <a:gd name="connsiteX1" fmla="*/ 2095500 w 4191000"/>
                <a:gd name="connsiteY1" fmla="*/ 4191000 h 4191000"/>
                <a:gd name="connsiteX2" fmla="*/ 0 w 4191000"/>
                <a:gd name="connsiteY2" fmla="*/ 2095500 h 4191000"/>
                <a:gd name="connsiteX3" fmla="*/ 2095500 w 4191000"/>
                <a:gd name="connsiteY3" fmla="*/ 0 h 4191000"/>
                <a:gd name="connsiteX4" fmla="*/ 4191000 w 4191000"/>
                <a:gd name="connsiteY4" fmla="*/ 2095500 h 419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1000" h="4191000">
                  <a:moveTo>
                    <a:pt x="4191000" y="2095500"/>
                  </a:moveTo>
                  <a:cubicBezTo>
                    <a:pt x="4191000" y="3252813"/>
                    <a:pt x="3252813" y="4191000"/>
                    <a:pt x="2095500" y="4191000"/>
                  </a:cubicBezTo>
                  <a:cubicBezTo>
                    <a:pt x="938187" y="4191000"/>
                    <a:pt x="0" y="3252813"/>
                    <a:pt x="0" y="2095500"/>
                  </a:cubicBezTo>
                  <a:cubicBezTo>
                    <a:pt x="0" y="938187"/>
                    <a:pt x="938187" y="0"/>
                    <a:pt x="2095500" y="0"/>
                  </a:cubicBezTo>
                  <a:cubicBezTo>
                    <a:pt x="3252813" y="0"/>
                    <a:pt x="4191000" y="938187"/>
                    <a:pt x="4191000" y="2095500"/>
                  </a:cubicBezTo>
                  <a:close/>
                </a:path>
              </a:pathLst>
            </a:custGeom>
            <a:noFill/>
            <a:ln w="9525" cap="flat">
              <a:noFill/>
              <a:prstDash val="solid"/>
              <a:miter/>
            </a:ln>
          </p:spPr>
          <p:txBody>
            <a:bodyPr rtlCol="0" anchor="ctr">
              <a:spAutoFit/>
            </a:bodyPr>
            <a:lstStyle/>
            <a:p>
              <a:endParaRPr lang="zh-CN" altLang="en-US"/>
            </a:p>
          </p:txBody>
        </p:sp>
      </p:grpSp>
      <p:sp>
        <p:nvSpPr>
          <p:cNvPr id="150" name="Title2">
            <a:extLst>
              <a:ext uri="{FF2B5EF4-FFF2-40B4-BE49-F238E27FC236}">
                <a16:creationId xmlns:a16="http://schemas.microsoft.com/office/drawing/2014/main" id="{E33E82CF-242B-41B5-93D6-E3E800E79255}"/>
              </a:ext>
            </a:extLst>
          </p:cNvPr>
          <p:cNvSpPr txBox="1"/>
          <p:nvPr/>
        </p:nvSpPr>
        <p:spPr>
          <a:xfrm>
            <a:off x="3142816" y="4169444"/>
            <a:ext cx="1036301" cy="279692"/>
          </a:xfrm>
          <a:prstGeom prst="rect">
            <a:avLst/>
          </a:prstGeom>
          <a:noFill/>
        </p:spPr>
        <p:txBody>
          <a:bodyPr wrap="square" lIns="0" tIns="0" rIns="0" bIns="0">
            <a:spAutoFit/>
          </a:bodyPr>
          <a:lstStyle/>
          <a:p>
            <a:pPr>
              <a:lnSpc>
                <a:spcPct val="125000"/>
              </a:lnSpc>
            </a:pPr>
            <a:r>
              <a:rPr lang="zh-CN" altLang="en-US" sz="1600" dirty="0">
                <a:solidFill>
                  <a:schemeClr val="accent1"/>
                </a:solidFill>
                <a:latin typeface="+mj-ea"/>
                <a:ea typeface="+mj-ea"/>
              </a:rPr>
              <a:t>光照与二氧化碳的影响</a:t>
            </a:r>
          </a:p>
        </p:txBody>
      </p:sp>
      <p:sp>
        <p:nvSpPr>
          <p:cNvPr id="161" name="Text2">
            <a:extLst>
              <a:ext uri="{FF2B5EF4-FFF2-40B4-BE49-F238E27FC236}">
                <a16:creationId xmlns:a16="http://schemas.microsoft.com/office/drawing/2014/main" id="{5C7B859B-D5CB-4FC3-BF16-51C9B2153154}"/>
              </a:ext>
            </a:extLst>
          </p:cNvPr>
          <p:cNvSpPr txBox="1"/>
          <p:nvPr/>
        </p:nvSpPr>
        <p:spPr>
          <a:xfrm>
            <a:off x="927915" y="4105544"/>
            <a:ext cx="1898562" cy="441788"/>
          </a:xfrm>
          <a:prstGeom prst="rect">
            <a:avLst/>
          </a:prstGeom>
          <a:noFill/>
        </p:spPr>
        <p:txBody>
          <a:bodyPr wrap="square" lIns="0" tIns="0" rIns="0" bIns="0">
            <a:spAutoFit/>
          </a:bodyPr>
          <a:lstStyle/>
          <a:p>
            <a:pPr>
              <a:lnSpc>
                <a:spcPct val="125000"/>
              </a:lnSpc>
            </a:pPr>
            <a:r>
              <a:rPr lang="zh-CN" altLang="en-US" sz="1200" dirty="0">
                <a:solidFill>
                  <a:schemeClr val="tx1">
                    <a:lumMod val="85000"/>
                    <a:lumOff val="15000"/>
                  </a:schemeClr>
                </a:solidFill>
                <a:latin typeface="+mn-ea"/>
              </a:rPr>
              <a:t>例如，即使光照充足，如果二氧化碳浓度过低，光合作用速率也会受到限制。</a:t>
            </a:r>
            <a:endParaRPr lang="en-US" altLang="zh-CN" sz="1200" dirty="0">
              <a:solidFill>
                <a:schemeClr val="tx1">
                  <a:lumMod val="85000"/>
                  <a:lumOff val="15000"/>
                </a:schemeClr>
              </a:solidFill>
              <a:latin typeface="+mn-ea"/>
            </a:endParaRPr>
          </a:p>
        </p:txBody>
      </p:sp>
      <p:sp>
        <p:nvSpPr>
          <p:cNvPr id="162" name="9éζħë">
            <a:extLst>
              <a:ext uri="{FF2B5EF4-FFF2-40B4-BE49-F238E27FC236}">
                <a16:creationId xmlns:a16="http://schemas.microsoft.com/office/drawing/2014/main" id="{0E2EB2B6-F7BC-4466-9211-FE524504FBEF}"/>
              </a:ext>
            </a:extLst>
          </p:cNvPr>
          <p:cNvSpPr/>
          <p:nvPr/>
        </p:nvSpPr>
        <p:spPr>
          <a:xfrm>
            <a:off x="723900" y="4254103"/>
            <a:ext cx="88516" cy="8851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bg2">
                  <a:lumMod val="25000"/>
                </a:schemeClr>
              </a:solidFill>
            </a:endParaRPr>
          </a:p>
        </p:txBody>
      </p:sp>
      <p:grpSp>
        <p:nvGrpSpPr>
          <p:cNvPr id="154" name="9éζħë">
            <a:extLst>
              <a:ext uri="{FF2B5EF4-FFF2-40B4-BE49-F238E27FC236}">
                <a16:creationId xmlns:a16="http://schemas.microsoft.com/office/drawing/2014/main" id="{890829EC-D926-4E1C-BDEC-218628CF08E9}"/>
              </a:ext>
            </a:extLst>
          </p:cNvPr>
          <p:cNvGrpSpPr/>
          <p:nvPr/>
        </p:nvGrpSpPr>
        <p:grpSpPr>
          <a:xfrm>
            <a:off x="2876461" y="4159862"/>
            <a:ext cx="190500" cy="1364637"/>
            <a:chOff x="9594056" y="95250"/>
            <a:chExt cx="190500" cy="190500"/>
          </a:xfrm>
        </p:grpSpPr>
        <p:cxnSp>
          <p:nvCxnSpPr>
            <p:cNvPr id="155" name="9éζħë">
              <a:extLst>
                <a:ext uri="{FF2B5EF4-FFF2-40B4-BE49-F238E27FC236}">
                  <a16:creationId xmlns:a16="http://schemas.microsoft.com/office/drawing/2014/main" id="{E55F6738-6A3C-4F1D-B8EC-05A6AD7B324E}"/>
                </a:ext>
              </a:extLst>
            </p:cNvPr>
            <p:cNvCxnSpPr>
              <a:cxnSpLocks/>
              <a:stCxn id="156" idx="0"/>
              <a:endCxn id="156" idx="2"/>
            </p:cNvCxnSpPr>
            <p:nvPr/>
          </p:nvCxnSpPr>
          <p:spPr>
            <a:xfrm>
              <a:off x="9689306" y="95250"/>
              <a:ext cx="0"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9éζħë">
              <a:extLst>
                <a:ext uri="{FF2B5EF4-FFF2-40B4-BE49-F238E27FC236}">
                  <a16:creationId xmlns:a16="http://schemas.microsoft.com/office/drawing/2014/main" id="{5923FCE1-688E-4144-973E-058A98BAE5DD}"/>
                </a:ext>
              </a:extLst>
            </p:cNvPr>
            <p:cNvSpPr/>
            <p:nvPr/>
          </p:nvSpPr>
          <p:spPr>
            <a:xfrm>
              <a:off x="9594056" y="95250"/>
              <a:ext cx="1905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164" name="Title3">
            <a:extLst>
              <a:ext uri="{FF2B5EF4-FFF2-40B4-BE49-F238E27FC236}">
                <a16:creationId xmlns:a16="http://schemas.microsoft.com/office/drawing/2014/main" id="{ED08C9E2-96CB-495D-82B1-BF6F4E868FF2}"/>
              </a:ext>
            </a:extLst>
          </p:cNvPr>
          <p:cNvSpPr txBox="1"/>
          <p:nvPr/>
        </p:nvSpPr>
        <p:spPr>
          <a:xfrm>
            <a:off x="7797616" y="4169444"/>
            <a:ext cx="1062691" cy="279692"/>
          </a:xfrm>
          <a:prstGeom prst="rect">
            <a:avLst/>
          </a:prstGeom>
          <a:noFill/>
        </p:spPr>
        <p:txBody>
          <a:bodyPr wrap="square" lIns="0" tIns="0" rIns="0" bIns="0">
            <a:spAutoFit/>
          </a:bodyPr>
          <a:lstStyle/>
          <a:p>
            <a:pPr>
              <a:lnSpc>
                <a:spcPct val="125000"/>
              </a:lnSpc>
            </a:pPr>
            <a:r>
              <a:rPr lang="zh-CN" altLang="en-US" sz="1600" dirty="0">
                <a:solidFill>
                  <a:schemeClr val="accent1"/>
                </a:solidFill>
                <a:latin typeface="+mj-ea"/>
                <a:ea typeface="+mj-ea"/>
              </a:rPr>
              <a:t>提高光合作用效率</a:t>
            </a:r>
          </a:p>
        </p:txBody>
      </p:sp>
      <p:sp>
        <p:nvSpPr>
          <p:cNvPr id="175" name="Text3">
            <a:extLst>
              <a:ext uri="{FF2B5EF4-FFF2-40B4-BE49-F238E27FC236}">
                <a16:creationId xmlns:a16="http://schemas.microsoft.com/office/drawing/2014/main" id="{93994FCC-6B7B-491B-B460-62C4682B7D72}"/>
              </a:ext>
            </a:extLst>
          </p:cNvPr>
          <p:cNvSpPr txBox="1"/>
          <p:nvPr/>
        </p:nvSpPr>
        <p:spPr>
          <a:xfrm>
            <a:off x="9537537" y="4105544"/>
            <a:ext cx="2044862" cy="210955"/>
          </a:xfrm>
          <a:prstGeom prst="rect">
            <a:avLst/>
          </a:prstGeom>
          <a:noFill/>
        </p:spPr>
        <p:txBody>
          <a:bodyPr wrap="square" lIns="0" tIns="0" rIns="0" bIns="0">
            <a:spAutoFit/>
          </a:bodyPr>
          <a:lstStyle/>
          <a:p>
            <a:pPr>
              <a:lnSpc>
                <a:spcPct val="125000"/>
              </a:lnSpc>
            </a:pPr>
            <a:r>
              <a:rPr lang="zh-CN" altLang="en-US" sz="1200" dirty="0">
                <a:solidFill>
                  <a:schemeClr val="tx1">
                    <a:lumMod val="85000"/>
                    <a:lumOff val="15000"/>
                  </a:schemeClr>
                </a:solidFill>
                <a:latin typeface="+mn-ea"/>
              </a:rPr>
              <a:t>因此，要提高光合作用效率，需要保证所有影响因素都处于最佳水平。</a:t>
            </a:r>
          </a:p>
        </p:txBody>
      </p:sp>
      <p:sp>
        <p:nvSpPr>
          <p:cNvPr id="176" name="9éζħë">
            <a:extLst>
              <a:ext uri="{FF2B5EF4-FFF2-40B4-BE49-F238E27FC236}">
                <a16:creationId xmlns:a16="http://schemas.microsoft.com/office/drawing/2014/main" id="{A147F86D-70CE-46ED-9C33-0627B8FCF341}"/>
              </a:ext>
            </a:extLst>
          </p:cNvPr>
          <p:cNvSpPr/>
          <p:nvPr/>
        </p:nvSpPr>
        <p:spPr>
          <a:xfrm>
            <a:off x="9333523" y="4254103"/>
            <a:ext cx="88516" cy="8851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bg2">
                  <a:lumMod val="25000"/>
                </a:schemeClr>
              </a:solidFill>
            </a:endParaRPr>
          </a:p>
        </p:txBody>
      </p:sp>
      <p:grpSp>
        <p:nvGrpSpPr>
          <p:cNvPr id="168" name="9éζħë">
            <a:extLst>
              <a:ext uri="{FF2B5EF4-FFF2-40B4-BE49-F238E27FC236}">
                <a16:creationId xmlns:a16="http://schemas.microsoft.com/office/drawing/2014/main" id="{4A3EC82A-699D-4EC2-BF2C-C6F500ABC7FF}"/>
              </a:ext>
            </a:extLst>
          </p:cNvPr>
          <p:cNvGrpSpPr/>
          <p:nvPr/>
        </p:nvGrpSpPr>
        <p:grpSpPr>
          <a:xfrm>
            <a:off x="9028723" y="4159862"/>
            <a:ext cx="190500" cy="1069363"/>
            <a:chOff x="9594056" y="95250"/>
            <a:chExt cx="190500" cy="190500"/>
          </a:xfrm>
        </p:grpSpPr>
        <p:cxnSp>
          <p:nvCxnSpPr>
            <p:cNvPr id="169" name="9éζħë">
              <a:extLst>
                <a:ext uri="{FF2B5EF4-FFF2-40B4-BE49-F238E27FC236}">
                  <a16:creationId xmlns:a16="http://schemas.microsoft.com/office/drawing/2014/main" id="{489858D4-989A-4E1B-8BB7-62BD6D69CCD0}"/>
                </a:ext>
              </a:extLst>
            </p:cNvPr>
            <p:cNvCxnSpPr>
              <a:cxnSpLocks/>
              <a:stCxn id="170" idx="0"/>
              <a:endCxn id="170" idx="2"/>
            </p:cNvCxnSpPr>
            <p:nvPr/>
          </p:nvCxnSpPr>
          <p:spPr>
            <a:xfrm>
              <a:off x="9689306" y="95250"/>
              <a:ext cx="0"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9éζħë">
              <a:extLst>
                <a:ext uri="{FF2B5EF4-FFF2-40B4-BE49-F238E27FC236}">
                  <a16:creationId xmlns:a16="http://schemas.microsoft.com/office/drawing/2014/main" id="{AC8042F9-1CAF-4BB1-90A8-05F130025744}"/>
                </a:ext>
              </a:extLst>
            </p:cNvPr>
            <p:cNvSpPr/>
            <p:nvPr/>
          </p:nvSpPr>
          <p:spPr>
            <a:xfrm>
              <a:off x="9594056" y="95250"/>
              <a:ext cx="1905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178" name="Title1">
            <a:extLst>
              <a:ext uri="{FF2B5EF4-FFF2-40B4-BE49-F238E27FC236}">
                <a16:creationId xmlns:a16="http://schemas.microsoft.com/office/drawing/2014/main" id="{0FA628A0-91EF-4A82-81F8-6B4CCCF0B7BF}"/>
              </a:ext>
            </a:extLst>
          </p:cNvPr>
          <p:cNvSpPr txBox="1"/>
          <p:nvPr/>
        </p:nvSpPr>
        <p:spPr>
          <a:xfrm>
            <a:off x="6285340" y="1719320"/>
            <a:ext cx="925172" cy="279692"/>
          </a:xfrm>
          <a:prstGeom prst="rect">
            <a:avLst/>
          </a:prstGeom>
          <a:noFill/>
        </p:spPr>
        <p:txBody>
          <a:bodyPr wrap="square" lIns="0" tIns="0" rIns="0" bIns="0">
            <a:spAutoFit/>
          </a:bodyPr>
          <a:lstStyle/>
          <a:p>
            <a:pPr>
              <a:lnSpc>
                <a:spcPct val="125000"/>
              </a:lnSpc>
            </a:pPr>
            <a:r>
              <a:rPr lang="zh-CN" altLang="en-US" sz="1600" dirty="0">
                <a:solidFill>
                  <a:schemeClr val="accent1"/>
                </a:solidFill>
                <a:latin typeface="+mj-ea"/>
                <a:ea typeface="+mj-ea"/>
              </a:rPr>
              <a:t>限制因子定律概述</a:t>
            </a:r>
          </a:p>
        </p:txBody>
      </p:sp>
      <p:sp>
        <p:nvSpPr>
          <p:cNvPr id="189" name="Text1">
            <a:extLst>
              <a:ext uri="{FF2B5EF4-FFF2-40B4-BE49-F238E27FC236}">
                <a16:creationId xmlns:a16="http://schemas.microsoft.com/office/drawing/2014/main" id="{5307DC91-F06E-4AF2-9755-56040366C63B}"/>
              </a:ext>
            </a:extLst>
          </p:cNvPr>
          <p:cNvSpPr txBox="1"/>
          <p:nvPr/>
        </p:nvSpPr>
        <p:spPr>
          <a:xfrm>
            <a:off x="7940584" y="1655421"/>
            <a:ext cx="3208059" cy="210955"/>
          </a:xfrm>
          <a:prstGeom prst="rect">
            <a:avLst/>
          </a:prstGeom>
          <a:noFill/>
        </p:spPr>
        <p:txBody>
          <a:bodyPr wrap="square" lIns="0" tIns="0" rIns="0" bIns="0">
            <a:spAutoFit/>
          </a:bodyPr>
          <a:lstStyle/>
          <a:p>
            <a:pPr>
              <a:lnSpc>
                <a:spcPct val="125000"/>
              </a:lnSpc>
            </a:pPr>
            <a:r>
              <a:rPr lang="zh-CN" altLang="en-US" sz="1200" dirty="0">
                <a:solidFill>
                  <a:schemeClr val="tx1">
                    <a:lumMod val="85000"/>
                    <a:lumOff val="15000"/>
                  </a:schemeClr>
                </a:solidFill>
                <a:latin typeface="+mn-ea"/>
              </a:rPr>
              <a:t>限制因子定律指出，光合作用速率受多种环境因素影响，其中最缺乏的因素将限制光合作用的速率。</a:t>
            </a:r>
          </a:p>
        </p:txBody>
      </p:sp>
      <p:sp>
        <p:nvSpPr>
          <p:cNvPr id="190" name="9éζħë">
            <a:extLst>
              <a:ext uri="{FF2B5EF4-FFF2-40B4-BE49-F238E27FC236}">
                <a16:creationId xmlns:a16="http://schemas.microsoft.com/office/drawing/2014/main" id="{4F188FCC-4872-4B0E-87FA-1EAF999FF265}"/>
              </a:ext>
            </a:extLst>
          </p:cNvPr>
          <p:cNvSpPr/>
          <p:nvPr/>
        </p:nvSpPr>
        <p:spPr>
          <a:xfrm>
            <a:off x="7736570" y="1803980"/>
            <a:ext cx="88516" cy="88516"/>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bg2">
                  <a:lumMod val="25000"/>
                </a:schemeClr>
              </a:solidFill>
            </a:endParaRPr>
          </a:p>
        </p:txBody>
      </p:sp>
      <p:grpSp>
        <p:nvGrpSpPr>
          <p:cNvPr id="182" name="9éζħë">
            <a:extLst>
              <a:ext uri="{FF2B5EF4-FFF2-40B4-BE49-F238E27FC236}">
                <a16:creationId xmlns:a16="http://schemas.microsoft.com/office/drawing/2014/main" id="{4D878C79-337A-45F3-B704-EFA62E9CB00E}"/>
              </a:ext>
            </a:extLst>
          </p:cNvPr>
          <p:cNvGrpSpPr/>
          <p:nvPr/>
        </p:nvGrpSpPr>
        <p:grpSpPr>
          <a:xfrm>
            <a:off x="7419021" y="1709739"/>
            <a:ext cx="190500" cy="1069363"/>
            <a:chOff x="9594056" y="95250"/>
            <a:chExt cx="190500" cy="190500"/>
          </a:xfrm>
        </p:grpSpPr>
        <p:cxnSp>
          <p:nvCxnSpPr>
            <p:cNvPr id="183" name="9éζħë">
              <a:extLst>
                <a:ext uri="{FF2B5EF4-FFF2-40B4-BE49-F238E27FC236}">
                  <a16:creationId xmlns:a16="http://schemas.microsoft.com/office/drawing/2014/main" id="{C2E9F5C5-55EF-45B8-BCFE-E48D9704DA8A}"/>
                </a:ext>
              </a:extLst>
            </p:cNvPr>
            <p:cNvCxnSpPr>
              <a:cxnSpLocks/>
              <a:stCxn id="184" idx="0"/>
              <a:endCxn id="184" idx="2"/>
            </p:cNvCxnSpPr>
            <p:nvPr/>
          </p:nvCxnSpPr>
          <p:spPr>
            <a:xfrm>
              <a:off x="9689306" y="95250"/>
              <a:ext cx="0"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9éζħë">
              <a:extLst>
                <a:ext uri="{FF2B5EF4-FFF2-40B4-BE49-F238E27FC236}">
                  <a16:creationId xmlns:a16="http://schemas.microsoft.com/office/drawing/2014/main" id="{85E9EEA2-BE5E-4B5F-8891-639BDCED74CB}"/>
                </a:ext>
              </a:extLst>
            </p:cNvPr>
            <p:cNvSpPr/>
            <p:nvPr/>
          </p:nvSpPr>
          <p:spPr>
            <a:xfrm>
              <a:off x="9594056" y="95250"/>
              <a:ext cx="190500" cy="190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useBgFill="1">
        <p:nvSpPr>
          <p:cNvPr id="191" name="9éζħë">
            <a:extLst>
              <a:ext uri="{FF2B5EF4-FFF2-40B4-BE49-F238E27FC236}">
                <a16:creationId xmlns:a16="http://schemas.microsoft.com/office/drawing/2014/main" id="{928C0CE0-2445-4570-ACD1-4EB0D23D278B}"/>
              </a:ext>
            </a:extLst>
          </p:cNvPr>
          <p:cNvSpPr/>
          <p:nvPr/>
        </p:nvSpPr>
        <p:spPr>
          <a:xfrm>
            <a:off x="4591051" y="4238625"/>
            <a:ext cx="171448" cy="171448"/>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ln w="19050" cap="flat">
            <a:solidFill>
              <a:schemeClr val="accent1">
                <a:lumMod val="60000"/>
                <a:lumOff val="40000"/>
              </a:schemeClr>
            </a:solidFill>
            <a:prstDash val="solid"/>
            <a:miter/>
          </a:ln>
        </p:spPr>
        <p:txBody>
          <a:bodyPr rtlCol="0" anchor="ctr">
            <a:spAutoFit/>
          </a:bodyPr>
          <a:lstStyle/>
          <a:p>
            <a:endParaRPr lang="zh-CN" altLang="en-US"/>
          </a:p>
        </p:txBody>
      </p:sp>
      <p:sp useBgFill="1">
        <p:nvSpPr>
          <p:cNvPr id="192" name="9éζħë">
            <a:extLst>
              <a:ext uri="{FF2B5EF4-FFF2-40B4-BE49-F238E27FC236}">
                <a16:creationId xmlns:a16="http://schemas.microsoft.com/office/drawing/2014/main" id="{8DA9786E-EBF2-4483-8F80-17F98A860CE6}"/>
              </a:ext>
            </a:extLst>
          </p:cNvPr>
          <p:cNvSpPr/>
          <p:nvPr/>
        </p:nvSpPr>
        <p:spPr>
          <a:xfrm>
            <a:off x="7429501" y="4238625"/>
            <a:ext cx="171448" cy="171448"/>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ln w="19050" cap="flat">
            <a:solidFill>
              <a:schemeClr val="accent3">
                <a:lumMod val="75000"/>
              </a:schemeClr>
            </a:solidFill>
            <a:prstDash val="solid"/>
            <a:miter/>
          </a:ln>
        </p:spPr>
        <p:txBody>
          <a:bodyPr rtlCol="0" anchor="ctr">
            <a:spAutoFit/>
          </a:bodyPr>
          <a:lstStyle/>
          <a:p>
            <a:endParaRPr lang="zh-CN" altLang="en-US"/>
          </a:p>
        </p:txBody>
      </p:sp>
      <p:sp useBgFill="1">
        <p:nvSpPr>
          <p:cNvPr id="193" name="9éζħë">
            <a:extLst>
              <a:ext uri="{FF2B5EF4-FFF2-40B4-BE49-F238E27FC236}">
                <a16:creationId xmlns:a16="http://schemas.microsoft.com/office/drawing/2014/main" id="{6C6D5BDF-DA83-4CB9-B19E-2CC834F8F5F3}"/>
              </a:ext>
            </a:extLst>
          </p:cNvPr>
          <p:cNvSpPr/>
          <p:nvPr/>
        </p:nvSpPr>
        <p:spPr>
          <a:xfrm>
            <a:off x="6010276" y="1790700"/>
            <a:ext cx="171448" cy="171448"/>
          </a:xfrm>
          <a:custGeom>
            <a:avLst/>
            <a:gdLst>
              <a:gd name="connsiteX0" fmla="*/ 114300 w 114300"/>
              <a:gd name="connsiteY0" fmla="*/ 57150 h 114300"/>
              <a:gd name="connsiteX1" fmla="*/ 57150 w 114300"/>
              <a:gd name="connsiteY1" fmla="*/ 114300 h 114300"/>
              <a:gd name="connsiteX2" fmla="*/ 0 w 114300"/>
              <a:gd name="connsiteY2" fmla="*/ 57150 h 114300"/>
              <a:gd name="connsiteX3" fmla="*/ 57150 w 114300"/>
              <a:gd name="connsiteY3" fmla="*/ 0 h 114300"/>
              <a:gd name="connsiteX4" fmla="*/ 114300 w 114300"/>
              <a:gd name="connsiteY4" fmla="*/ 5715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114300" y="57150"/>
                </a:moveTo>
                <a:cubicBezTo>
                  <a:pt x="114300" y="88713"/>
                  <a:pt x="88713" y="114300"/>
                  <a:pt x="57150" y="114300"/>
                </a:cubicBezTo>
                <a:cubicBezTo>
                  <a:pt x="25587" y="114300"/>
                  <a:pt x="0" y="88713"/>
                  <a:pt x="0" y="57150"/>
                </a:cubicBezTo>
                <a:cubicBezTo>
                  <a:pt x="0" y="25587"/>
                  <a:pt x="25587" y="0"/>
                  <a:pt x="57150" y="0"/>
                </a:cubicBezTo>
                <a:cubicBezTo>
                  <a:pt x="88713" y="0"/>
                  <a:pt x="114300" y="25587"/>
                  <a:pt x="114300" y="57150"/>
                </a:cubicBezTo>
                <a:close/>
              </a:path>
            </a:pathLst>
          </a:custGeom>
          <a:ln w="19050" cap="flat">
            <a:solidFill>
              <a:schemeClr val="accent1"/>
            </a:solidFill>
            <a:prstDash val="solid"/>
            <a:miter/>
          </a:ln>
        </p:spPr>
        <p:txBody>
          <a:bodyPr rtlCol="0" anchor="ctr">
            <a:spAutoFit/>
          </a:bodyPr>
          <a:lstStyle/>
          <a:p>
            <a:endParaRPr lang="zh-CN" altLang="en-US"/>
          </a:p>
        </p:txBody>
      </p:sp>
      <p:sp>
        <p:nvSpPr>
          <p:cNvPr id="2" name="Head">
            <a:extLst>
              <a:ext uri="{FF2B5EF4-FFF2-40B4-BE49-F238E27FC236}">
                <a16:creationId xmlns:a16="http://schemas.microsoft.com/office/drawing/2014/main" id="{98CC0904-148D-F156-9631-D3C54622D181}"/>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限制因子定律</a:t>
            </a:r>
          </a:p>
        </p:txBody>
      </p:sp>
      <p:sp>
        <p:nvSpPr>
          <p:cNvPr id="3" name="Text">
            <a:extLst>
              <a:ext uri="{FF2B5EF4-FFF2-40B4-BE49-F238E27FC236}">
                <a16:creationId xmlns:a16="http://schemas.microsoft.com/office/drawing/2014/main" id="{EAC44A07-86B0-5194-7F90-0CCA76D78174}"/>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901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wheel(1)">
                                      <p:cBhvr>
                                        <p:cTn id="7" dur="75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互动节点5：案例分析</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10</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419" name="ɡëž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ɡëž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9" name="ɡëžħë">
            <a:extLst>
              <a:ext uri="{FF2B5EF4-FFF2-40B4-BE49-F238E27FC236}">
                <a16:creationId xmlns:a16="http://schemas.microsoft.com/office/drawing/2014/main" id="{1ABFCC12-6EAE-4677-AEB0-F6EA415CBE7A}"/>
              </a:ext>
            </a:extLst>
          </p:cNvPr>
          <p:cNvSpPr/>
          <p:nvPr/>
        </p:nvSpPr>
        <p:spPr>
          <a:xfrm>
            <a:off x="6351725" y="2109172"/>
            <a:ext cx="5230674" cy="3139904"/>
          </a:xfrm>
          <a:prstGeom prst="roundRect">
            <a:avLst>
              <a:gd name="adj" fmla="val 9426"/>
            </a:avLst>
          </a:prstGeom>
          <a:solidFill>
            <a:schemeClr val="accent2"/>
          </a:solidFill>
          <a:ln>
            <a:noFill/>
          </a:ln>
          <a:effectLst>
            <a:outerShdw blurRad="317500" dist="114300" dir="5400000" sx="98000" sy="98000" algn="t" rotWithShape="0">
              <a:schemeClr val="accent2">
                <a:alpha val="7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9" name="ɡëžħë">
            <a:extLst>
              <a:ext uri="{FF2B5EF4-FFF2-40B4-BE49-F238E27FC236}">
                <a16:creationId xmlns:a16="http://schemas.microsoft.com/office/drawing/2014/main" id="{5DEE05BB-C194-4B68-9DEA-4974A49531C2}"/>
              </a:ext>
            </a:extLst>
          </p:cNvPr>
          <p:cNvSpPr/>
          <p:nvPr/>
        </p:nvSpPr>
        <p:spPr>
          <a:xfrm>
            <a:off x="9542633" y="2390536"/>
            <a:ext cx="1640532" cy="1640532"/>
          </a:xfrm>
          <a:prstGeom prst="ellipse">
            <a:avLst/>
          </a:prstGeom>
          <a:gradFill>
            <a:gsLst>
              <a:gs pos="0">
                <a:schemeClr val="bg1">
                  <a:alpha val="30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0" name="ɡëžħë">
            <a:extLst>
              <a:ext uri="{FF2B5EF4-FFF2-40B4-BE49-F238E27FC236}">
                <a16:creationId xmlns:a16="http://schemas.microsoft.com/office/drawing/2014/main" id="{CFF3B679-B1BC-43B6-8EEF-21B2AB19445B}"/>
              </a:ext>
            </a:extLst>
          </p:cNvPr>
          <p:cNvSpPr txBox="1"/>
          <p:nvPr/>
        </p:nvSpPr>
        <p:spPr>
          <a:xfrm>
            <a:off x="6724994" y="2461729"/>
            <a:ext cx="561051" cy="492443"/>
          </a:xfrm>
          <a:prstGeom prst="rect">
            <a:avLst/>
          </a:prstGeom>
          <a:noFill/>
        </p:spPr>
        <p:txBody>
          <a:bodyPr wrap="none" lIns="0" tIns="0" rIns="0" bIns="0" rtlCol="0">
            <a:spAutoFit/>
          </a:bodyPr>
          <a:lstStyle/>
          <a:p>
            <a:r>
              <a:rPr lang="en-US" altLang="zh-CN" sz="3200" dirty="0">
                <a:solidFill>
                  <a:schemeClr val="bg1"/>
                </a:solidFill>
                <a:latin typeface="+mj-ea"/>
                <a:ea typeface="+mj-ea"/>
              </a:rPr>
              <a:t>02</a:t>
            </a:r>
            <a:endParaRPr lang="zh-CN" altLang="en-US" sz="3200" dirty="0">
              <a:solidFill>
                <a:schemeClr val="bg1"/>
              </a:solidFill>
              <a:latin typeface="+mj-ea"/>
              <a:ea typeface="+mj-ea"/>
            </a:endParaRPr>
          </a:p>
        </p:txBody>
      </p:sp>
      <p:sp>
        <p:nvSpPr>
          <p:cNvPr id="81" name="Text2">
            <a:extLst>
              <a:ext uri="{FF2B5EF4-FFF2-40B4-BE49-F238E27FC236}">
                <a16:creationId xmlns:a16="http://schemas.microsoft.com/office/drawing/2014/main" id="{579CF05F-0FED-4D9C-B49D-0A65E6F0CC87}"/>
              </a:ext>
            </a:extLst>
          </p:cNvPr>
          <p:cNvSpPr txBox="1"/>
          <p:nvPr/>
        </p:nvSpPr>
        <p:spPr>
          <a:xfrm>
            <a:off x="7537794" y="3239621"/>
            <a:ext cx="3671337" cy="672043"/>
          </a:xfrm>
          <a:prstGeom prst="rect">
            <a:avLst/>
          </a:prstGeom>
          <a:noFill/>
        </p:spPr>
        <p:txBody>
          <a:bodyPr wrap="square" lIns="0" tIns="0" rIns="0" bIns="0">
            <a:spAutoFit/>
          </a:bodyPr>
          <a:lstStyle/>
          <a:p>
            <a:pPr algn="just">
              <a:lnSpc>
                <a:spcPct val="125000"/>
              </a:lnSpc>
            </a:pPr>
            <a:r>
              <a:rPr lang="zh-CN" altLang="en-US" sz="1200" dirty="0">
                <a:solidFill>
                  <a:schemeClr val="bg1"/>
                </a:solidFill>
              </a:rPr>
              <a:t>雨林植物则叶片宽大，利于光合作用，根系发达，吸收水分和养分。它们的光合作用效率通常较高，以适应强光照和充足水分的环境。</a:t>
            </a:r>
          </a:p>
        </p:txBody>
      </p:sp>
      <p:sp>
        <p:nvSpPr>
          <p:cNvPr id="78" name="Title2">
            <a:extLst>
              <a:ext uri="{FF2B5EF4-FFF2-40B4-BE49-F238E27FC236}">
                <a16:creationId xmlns:a16="http://schemas.microsoft.com/office/drawing/2014/main" id="{6136B09C-0ABB-4F9D-A3AF-02186C63E4A9}"/>
              </a:ext>
            </a:extLst>
          </p:cNvPr>
          <p:cNvSpPr txBox="1"/>
          <p:nvPr/>
        </p:nvSpPr>
        <p:spPr>
          <a:xfrm>
            <a:off x="7537794" y="2570367"/>
            <a:ext cx="3652319" cy="279692"/>
          </a:xfrm>
          <a:prstGeom prst="rect">
            <a:avLst/>
          </a:prstGeom>
          <a:noFill/>
        </p:spPr>
        <p:txBody>
          <a:bodyPr wrap="square" lIns="0" tIns="0" rIns="0" bIns="0" rtlCol="0">
            <a:spAutoFit/>
          </a:bodyPr>
          <a:lstStyle/>
          <a:p>
            <a:pPr>
              <a:lnSpc>
                <a:spcPct val="125000"/>
              </a:lnSpc>
            </a:pPr>
            <a:r>
              <a:rPr lang="zh-CN" altLang="en-US" sz="1600" dirty="0">
                <a:solidFill>
                  <a:schemeClr val="bg1"/>
                </a:solidFill>
                <a:latin typeface="+mj-ea"/>
                <a:ea typeface="+mj-ea"/>
              </a:rPr>
              <a:t>雨林植物的生长特点</a:t>
            </a:r>
          </a:p>
        </p:txBody>
      </p:sp>
      <p:sp>
        <p:nvSpPr>
          <p:cNvPr id="31" name="ɡëžħë">
            <a:extLst>
              <a:ext uri="{FF2B5EF4-FFF2-40B4-BE49-F238E27FC236}">
                <a16:creationId xmlns:a16="http://schemas.microsoft.com/office/drawing/2014/main" id="{F284F2F7-AF81-4A7A-9C8E-4621D12ADA77}"/>
              </a:ext>
            </a:extLst>
          </p:cNvPr>
          <p:cNvSpPr/>
          <p:nvPr/>
        </p:nvSpPr>
        <p:spPr>
          <a:xfrm>
            <a:off x="628618" y="2109172"/>
            <a:ext cx="5230674" cy="3139904"/>
          </a:xfrm>
          <a:prstGeom prst="roundRect">
            <a:avLst>
              <a:gd name="adj" fmla="val 9426"/>
            </a:avLst>
          </a:prstGeom>
          <a:ln>
            <a:noFill/>
          </a:ln>
          <a:effectLst>
            <a:outerShdw blurRad="317500" dist="114300" dir="5400000" sx="98000" sy="98000" algn="t" rotWithShape="0">
              <a:schemeClr val="accent1">
                <a:alpha val="5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2" name="ɡëžħë">
            <a:extLst>
              <a:ext uri="{FF2B5EF4-FFF2-40B4-BE49-F238E27FC236}">
                <a16:creationId xmlns:a16="http://schemas.microsoft.com/office/drawing/2014/main" id="{E0FACA72-583B-4320-BB76-AE78FD963154}"/>
              </a:ext>
            </a:extLst>
          </p:cNvPr>
          <p:cNvSpPr/>
          <p:nvPr/>
        </p:nvSpPr>
        <p:spPr>
          <a:xfrm>
            <a:off x="3819526" y="2390536"/>
            <a:ext cx="1640532" cy="1640532"/>
          </a:xfrm>
          <a:prstGeom prst="ellipse">
            <a:avLst/>
          </a:prstGeom>
          <a:gradFill>
            <a:gsLst>
              <a:gs pos="0">
                <a:schemeClr val="bg1">
                  <a:alpha val="30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3" name="ɡëžħë">
            <a:extLst>
              <a:ext uri="{FF2B5EF4-FFF2-40B4-BE49-F238E27FC236}">
                <a16:creationId xmlns:a16="http://schemas.microsoft.com/office/drawing/2014/main" id="{27961DCE-1AF5-4077-B9ED-B262FE12F1F7}"/>
              </a:ext>
            </a:extLst>
          </p:cNvPr>
          <p:cNvSpPr txBox="1"/>
          <p:nvPr/>
        </p:nvSpPr>
        <p:spPr>
          <a:xfrm>
            <a:off x="1001887" y="2461729"/>
            <a:ext cx="490519" cy="492443"/>
          </a:xfrm>
          <a:prstGeom prst="rect">
            <a:avLst/>
          </a:prstGeom>
          <a:noFill/>
        </p:spPr>
        <p:txBody>
          <a:bodyPr wrap="none" lIns="0" tIns="0" rIns="0" bIns="0" rtlCol="0">
            <a:spAutoFit/>
          </a:bodyPr>
          <a:lstStyle/>
          <a:p>
            <a:r>
              <a:rPr lang="en-US" altLang="zh-CN" sz="3200" dirty="0">
                <a:solidFill>
                  <a:schemeClr val="bg1"/>
                </a:solidFill>
                <a:latin typeface="+mj-ea"/>
                <a:ea typeface="+mj-ea"/>
              </a:rPr>
              <a:t>01</a:t>
            </a:r>
            <a:endParaRPr lang="zh-CN" altLang="en-US" sz="3200" dirty="0">
              <a:solidFill>
                <a:schemeClr val="bg1"/>
              </a:solidFill>
              <a:latin typeface="+mj-ea"/>
              <a:ea typeface="+mj-ea"/>
            </a:endParaRPr>
          </a:p>
        </p:txBody>
      </p:sp>
      <p:sp>
        <p:nvSpPr>
          <p:cNvPr id="63" name="Title1">
            <a:extLst>
              <a:ext uri="{FF2B5EF4-FFF2-40B4-BE49-F238E27FC236}">
                <a16:creationId xmlns:a16="http://schemas.microsoft.com/office/drawing/2014/main" id="{8D6011B8-1EB9-453A-8A36-BA69EE2163EB}"/>
              </a:ext>
            </a:extLst>
          </p:cNvPr>
          <p:cNvSpPr txBox="1"/>
          <p:nvPr/>
        </p:nvSpPr>
        <p:spPr>
          <a:xfrm>
            <a:off x="1814686" y="2570367"/>
            <a:ext cx="3671337" cy="279692"/>
          </a:xfrm>
          <a:prstGeom prst="rect">
            <a:avLst/>
          </a:prstGeom>
          <a:noFill/>
        </p:spPr>
        <p:txBody>
          <a:bodyPr wrap="square" lIns="0" tIns="0" rIns="0" bIns="0" rtlCol="0">
            <a:spAutoFit/>
          </a:bodyPr>
          <a:lstStyle/>
          <a:p>
            <a:pPr>
              <a:lnSpc>
                <a:spcPct val="125000"/>
              </a:lnSpc>
            </a:pPr>
            <a:r>
              <a:rPr lang="zh-CN" altLang="en-US" sz="1600" dirty="0">
                <a:solidFill>
                  <a:schemeClr val="bg1"/>
                </a:solidFill>
                <a:latin typeface="+mj-ea"/>
                <a:ea typeface="+mj-ea"/>
              </a:rPr>
              <a:t>沙漠植物的适应特征</a:t>
            </a:r>
          </a:p>
        </p:txBody>
      </p:sp>
      <p:sp>
        <p:nvSpPr>
          <p:cNvPr id="65" name="Text1">
            <a:extLst>
              <a:ext uri="{FF2B5EF4-FFF2-40B4-BE49-F238E27FC236}">
                <a16:creationId xmlns:a16="http://schemas.microsoft.com/office/drawing/2014/main" id="{8C6EB2C4-239C-48E4-B2CA-1F8A9130503B}"/>
              </a:ext>
            </a:extLst>
          </p:cNvPr>
          <p:cNvSpPr txBox="1"/>
          <p:nvPr/>
        </p:nvSpPr>
        <p:spPr>
          <a:xfrm>
            <a:off x="1814687" y="3239621"/>
            <a:ext cx="3671337" cy="672043"/>
          </a:xfrm>
          <a:prstGeom prst="rect">
            <a:avLst/>
          </a:prstGeom>
          <a:noFill/>
        </p:spPr>
        <p:txBody>
          <a:bodyPr wrap="square" lIns="0" tIns="0" rIns="0" bIns="0">
            <a:spAutoFit/>
          </a:bodyPr>
          <a:lstStyle/>
          <a:p>
            <a:pPr algn="just">
              <a:lnSpc>
                <a:spcPct val="125000"/>
              </a:lnSpc>
            </a:pPr>
            <a:r>
              <a:rPr lang="zh-CN" altLang="en-US" sz="1200" dirty="0">
                <a:solidFill>
                  <a:schemeClr val="bg1"/>
                </a:solidFill>
              </a:rPr>
              <a:t>沙漠植物，如仙人掌，叶片退化成刺，以减少水分蒸腾，同时茎肉质化，储存大量水分。其气孔通常在夜间开放，进行CO₂吸收，白天关闭以减少水分散失，进行CAM途径的光合作用。</a:t>
            </a:r>
          </a:p>
        </p:txBody>
      </p:sp>
      <p:cxnSp>
        <p:nvCxnSpPr>
          <p:cNvPr id="48" name="ɡëžħë">
            <a:extLst>
              <a:ext uri="{FF2B5EF4-FFF2-40B4-BE49-F238E27FC236}">
                <a16:creationId xmlns:a16="http://schemas.microsoft.com/office/drawing/2014/main" id="{9F82B08D-7A6A-41BC-9153-5317A0F98DC7}"/>
              </a:ext>
            </a:extLst>
          </p:cNvPr>
          <p:cNvCxnSpPr>
            <a:cxnSpLocks/>
          </p:cNvCxnSpPr>
          <p:nvPr/>
        </p:nvCxnSpPr>
        <p:spPr>
          <a:xfrm>
            <a:off x="1001887" y="4770120"/>
            <a:ext cx="4484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ɡëžħë">
            <a:extLst>
              <a:ext uri="{FF2B5EF4-FFF2-40B4-BE49-F238E27FC236}">
                <a16:creationId xmlns:a16="http://schemas.microsoft.com/office/drawing/2014/main" id="{39A231DA-C54C-4376-AFE9-FF1D970CF452}"/>
              </a:ext>
            </a:extLst>
          </p:cNvPr>
          <p:cNvCxnSpPr>
            <a:cxnSpLocks/>
          </p:cNvCxnSpPr>
          <p:nvPr/>
        </p:nvCxnSpPr>
        <p:spPr>
          <a:xfrm>
            <a:off x="6724994" y="4770120"/>
            <a:ext cx="4484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ead">
            <a:extLst>
              <a:ext uri="{FF2B5EF4-FFF2-40B4-BE49-F238E27FC236}">
                <a16:creationId xmlns:a16="http://schemas.microsoft.com/office/drawing/2014/main" id="{A65EC5D6-7D67-2374-E4A0-C3B2184DB7E1}"/>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不同环境下植物的光合作用适应</a:t>
            </a:r>
          </a:p>
        </p:txBody>
      </p:sp>
      <p:sp>
        <p:nvSpPr>
          <p:cNvPr id="3" name="Text">
            <a:extLst>
              <a:ext uri="{FF2B5EF4-FFF2-40B4-BE49-F238E27FC236}">
                <a16:creationId xmlns:a16="http://schemas.microsoft.com/office/drawing/2014/main" id="{564710B7-BBD1-D7B3-A0FB-F46414EB04C4}"/>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2651313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9ëζħë">
          <a:extLst>
            <a:ext uri="{FF2B5EF4-FFF2-40B4-BE49-F238E27FC236}">
              <a16:creationId xmlns:a16="http://schemas.microsoft.com/office/drawing/2014/main" id="{35938CF7-26A0-BA25-FC80-6923B6EAD1B8}"/>
            </a:ext>
          </a:extLst>
        </p:cNvPr>
        <p:cNvGrpSpPr/>
        <p:nvPr/>
      </p:nvGrpSpPr>
      <p:grpSpPr>
        <a:xfrm>
          <a:off x="0" y="0"/>
          <a:ext cx="0" cy="0"/>
          <a:chOff x="0" y="0"/>
          <a:chExt cx="0" cy="0"/>
        </a:xfrm>
      </p:grpSpPr>
      <p:sp>
        <p:nvSpPr>
          <p:cNvPr id="419" name="9ëζħë">
            <a:extLst>
              <a:ext uri="{FF2B5EF4-FFF2-40B4-BE49-F238E27FC236}">
                <a16:creationId xmlns:a16="http://schemas.microsoft.com/office/drawing/2014/main" id="{7F6BBA49-044E-34AA-DBA7-8C8D6BE8C4FC}"/>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ëζħë">
            <a:extLst>
              <a:ext uri="{FF2B5EF4-FFF2-40B4-BE49-F238E27FC236}">
                <a16:creationId xmlns:a16="http://schemas.microsoft.com/office/drawing/2014/main" id="{9A409398-E260-1733-3140-7AB8875A213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6" name="9ëζħë">
            <a:extLst>
              <a:ext uri="{FF2B5EF4-FFF2-40B4-BE49-F238E27FC236}">
                <a16:creationId xmlns:a16="http://schemas.microsoft.com/office/drawing/2014/main" id="{5A2DAD8E-F6B3-6C7A-2BE0-B316EEA2C2D6}"/>
              </a:ext>
            </a:extLst>
          </p:cNvPr>
          <p:cNvSpPr/>
          <p:nvPr/>
        </p:nvSpPr>
        <p:spPr>
          <a:xfrm>
            <a:off x="6096000" y="2126692"/>
            <a:ext cx="4306432" cy="3044631"/>
          </a:xfrm>
          <a:prstGeom prst="roundRect">
            <a:avLst>
              <a:gd name="adj" fmla="val 9041"/>
            </a:avLst>
          </a:prstGeom>
          <a:noFill/>
          <a:ln w="9525"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98" name="Title2">
            <a:extLst>
              <a:ext uri="{FF2B5EF4-FFF2-40B4-BE49-F238E27FC236}">
                <a16:creationId xmlns:a16="http://schemas.microsoft.com/office/drawing/2014/main" id="{D56E10C9-9550-5F9E-584F-3CCC591D541D}"/>
              </a:ext>
            </a:extLst>
          </p:cNvPr>
          <p:cNvSpPr txBox="1"/>
          <p:nvPr/>
        </p:nvSpPr>
        <p:spPr>
          <a:xfrm>
            <a:off x="6295359" y="2493621"/>
            <a:ext cx="3416525" cy="513987"/>
          </a:xfrm>
          <a:prstGeom prst="rect">
            <a:avLst/>
          </a:prstGeom>
          <a:noFill/>
        </p:spPr>
        <p:txBody>
          <a:bodyPr wrap="square" lIns="0" tIns="0" rIns="0" bIns="0">
            <a:spAutoFit/>
          </a:bodyPr>
          <a:lstStyle/>
          <a:p>
            <a:pPr>
              <a:lnSpc>
                <a:spcPct val="125000"/>
              </a:lnSpc>
            </a:pPr>
            <a:r>
              <a:rPr lang="zh-CN" altLang="en-US" sz="1400" dirty="0">
                <a:solidFill>
                  <a:schemeClr val="bg2">
                    <a:lumMod val="25000"/>
                  </a:schemeClr>
                </a:solidFill>
                <a:latin typeface="+mj-ea"/>
                <a:ea typeface="+mj-ea"/>
              </a:rPr>
              <a:t>结果分析</a:t>
            </a:r>
            <a:endParaRPr lang="en-US" altLang="zh-CN" sz="1400" dirty="0">
              <a:solidFill>
                <a:schemeClr val="bg2">
                  <a:lumMod val="25000"/>
                </a:schemeClr>
              </a:solidFill>
              <a:latin typeface="+mj-ea"/>
              <a:ea typeface="+mj-ea"/>
            </a:endParaRPr>
          </a:p>
        </p:txBody>
      </p:sp>
      <p:sp>
        <p:nvSpPr>
          <p:cNvPr id="99" name="Text2">
            <a:extLst>
              <a:ext uri="{FF2B5EF4-FFF2-40B4-BE49-F238E27FC236}">
                <a16:creationId xmlns:a16="http://schemas.microsoft.com/office/drawing/2014/main" id="{F5351DCB-014F-8F2E-DCF6-41DF5A27005B}"/>
              </a:ext>
            </a:extLst>
          </p:cNvPr>
          <p:cNvSpPr txBox="1"/>
          <p:nvPr/>
        </p:nvSpPr>
        <p:spPr>
          <a:xfrm>
            <a:off x="6295360" y="3206060"/>
            <a:ext cx="3927860" cy="672043"/>
          </a:xfrm>
          <a:prstGeom prst="rect">
            <a:avLst/>
          </a:prstGeom>
          <a:noFill/>
        </p:spPr>
        <p:txBody>
          <a:bodyPr wrap="square" lIns="0" tIns="0" rIns="0" bIns="0">
            <a:spAutoFit/>
          </a:bodyPr>
          <a:lstStyle/>
          <a:p>
            <a:pPr algn="just">
              <a:lnSpc>
                <a:spcPct val="125000"/>
              </a:lnSpc>
            </a:pPr>
            <a:r>
              <a:rPr lang="zh-CN" altLang="en-US" sz="1200" dirty="0">
                <a:solidFill>
                  <a:schemeClr val="bg2">
                    <a:lumMod val="25000"/>
                  </a:schemeClr>
                </a:solidFill>
              </a:rPr>
              <a:t>绘制温度与光合速率的关系曲线，分析温度对光合速率的影响，找出光合作用的最适温度。</a:t>
            </a:r>
          </a:p>
        </p:txBody>
      </p:sp>
      <p:sp>
        <p:nvSpPr>
          <p:cNvPr id="100" name="9ëζħë">
            <a:extLst>
              <a:ext uri="{FF2B5EF4-FFF2-40B4-BE49-F238E27FC236}">
                <a16:creationId xmlns:a16="http://schemas.microsoft.com/office/drawing/2014/main" id="{3AF0EE99-7BEB-D5C2-9918-0BC271018FA1}"/>
              </a:ext>
            </a:extLst>
          </p:cNvPr>
          <p:cNvSpPr/>
          <p:nvPr/>
        </p:nvSpPr>
        <p:spPr>
          <a:xfrm>
            <a:off x="10051856" y="4891131"/>
            <a:ext cx="126098" cy="126098"/>
          </a:xfrm>
          <a:prstGeom prst="ellipse">
            <a:avLst/>
          </a:prstGeom>
          <a:noFill/>
          <a:ln w="63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1" name="9ëζħë">
            <a:extLst>
              <a:ext uri="{FF2B5EF4-FFF2-40B4-BE49-F238E27FC236}">
                <a16:creationId xmlns:a16="http://schemas.microsoft.com/office/drawing/2014/main" id="{274F12B0-99F9-C5E8-BF1B-94120B886FBC}"/>
              </a:ext>
            </a:extLst>
          </p:cNvPr>
          <p:cNvSpPr/>
          <p:nvPr/>
        </p:nvSpPr>
        <p:spPr>
          <a:xfrm>
            <a:off x="620689" y="2126692"/>
            <a:ext cx="4306432" cy="3044631"/>
          </a:xfrm>
          <a:prstGeom prst="roundRect">
            <a:avLst>
              <a:gd name="adj" fmla="val 904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64" name="Title1">
            <a:extLst>
              <a:ext uri="{FF2B5EF4-FFF2-40B4-BE49-F238E27FC236}">
                <a16:creationId xmlns:a16="http://schemas.microsoft.com/office/drawing/2014/main" id="{0433BE2C-80D9-206A-EABB-CF20403C208F}"/>
              </a:ext>
            </a:extLst>
          </p:cNvPr>
          <p:cNvSpPr txBox="1"/>
          <p:nvPr/>
        </p:nvSpPr>
        <p:spPr>
          <a:xfrm>
            <a:off x="820049" y="2493621"/>
            <a:ext cx="3414541" cy="513987"/>
          </a:xfrm>
          <a:prstGeom prst="rect">
            <a:avLst/>
          </a:prstGeom>
          <a:noFill/>
        </p:spPr>
        <p:txBody>
          <a:bodyPr wrap="square" lIns="0" tIns="0" rIns="0" bIns="0">
            <a:spAutoFit/>
          </a:bodyPr>
          <a:lstStyle/>
          <a:p>
            <a:pPr>
              <a:lnSpc>
                <a:spcPct val="125000"/>
              </a:lnSpc>
            </a:pPr>
            <a:r>
              <a:rPr lang="zh-CN" altLang="en-US" sz="1400" dirty="0">
                <a:solidFill>
                  <a:schemeClr val="accent1"/>
                </a:solidFill>
                <a:latin typeface="+mj-ea"/>
                <a:ea typeface="+mj-ea"/>
              </a:rPr>
              <a:t>实验设计</a:t>
            </a:r>
            <a:endParaRPr lang="en-US" altLang="zh-CN" sz="1400" dirty="0">
              <a:solidFill>
                <a:schemeClr val="accent1"/>
              </a:solidFill>
              <a:latin typeface="+mj-ea"/>
              <a:ea typeface="+mj-ea"/>
            </a:endParaRPr>
          </a:p>
        </p:txBody>
      </p:sp>
      <p:sp>
        <p:nvSpPr>
          <p:cNvPr id="66" name="Text1">
            <a:extLst>
              <a:ext uri="{FF2B5EF4-FFF2-40B4-BE49-F238E27FC236}">
                <a16:creationId xmlns:a16="http://schemas.microsoft.com/office/drawing/2014/main" id="{C058B2A2-AC04-7618-9B33-71249C6E8C2F}"/>
              </a:ext>
            </a:extLst>
          </p:cNvPr>
          <p:cNvSpPr txBox="1"/>
          <p:nvPr/>
        </p:nvSpPr>
        <p:spPr>
          <a:xfrm>
            <a:off x="820049" y="3206060"/>
            <a:ext cx="3927860" cy="672043"/>
          </a:xfrm>
          <a:prstGeom prst="rect">
            <a:avLst/>
          </a:prstGeom>
          <a:noFill/>
        </p:spPr>
        <p:txBody>
          <a:bodyPr wrap="square" lIns="0" tIns="0" rIns="0" bIns="0">
            <a:spAutoFit/>
          </a:bodyPr>
          <a:lstStyle/>
          <a:p>
            <a:pPr algn="just">
              <a:lnSpc>
                <a:spcPct val="125000"/>
              </a:lnSpc>
            </a:pPr>
            <a:r>
              <a:rPr lang="zh-CN" altLang="en-US" sz="1200" dirty="0"/>
              <a:t>选取同种植物的若干株，分别置于不同温度（例如10℃、20℃、30℃、40℃）的恒温箱中，控制光照强度、CO₂浓度和水分等其他因素一致。定期测量植物的光合速率（例如用CO₂吸收量或O₂释放量表示）。</a:t>
            </a:r>
          </a:p>
        </p:txBody>
      </p:sp>
      <p:sp>
        <p:nvSpPr>
          <p:cNvPr id="47" name="9ëζħë">
            <a:extLst>
              <a:ext uri="{FF2B5EF4-FFF2-40B4-BE49-F238E27FC236}">
                <a16:creationId xmlns:a16="http://schemas.microsoft.com/office/drawing/2014/main" id="{6C7A9805-3FDB-BA74-D7F4-55706CAF44EC}"/>
              </a:ext>
            </a:extLst>
          </p:cNvPr>
          <p:cNvSpPr/>
          <p:nvPr/>
        </p:nvSpPr>
        <p:spPr>
          <a:xfrm>
            <a:off x="4576545" y="4891131"/>
            <a:ext cx="126098" cy="1260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 name="Head">
            <a:extLst>
              <a:ext uri="{FF2B5EF4-FFF2-40B4-BE49-F238E27FC236}">
                <a16:creationId xmlns:a16="http://schemas.microsoft.com/office/drawing/2014/main" id="{EB7ECD5B-4B61-7C9D-CFFE-2F1C724DD65E}"/>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设计实验：温度对光合速率的影响</a:t>
            </a:r>
          </a:p>
        </p:txBody>
      </p:sp>
      <p:sp>
        <p:nvSpPr>
          <p:cNvPr id="3" name="Text">
            <a:extLst>
              <a:ext uri="{FF2B5EF4-FFF2-40B4-BE49-F238E27FC236}">
                <a16:creationId xmlns:a16="http://schemas.microsoft.com/office/drawing/2014/main" id="{0D2B9F33-CBBF-187E-7901-6FA48C5CD716}"/>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1719474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知识节点6：实际应用</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11</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zh-CN" altLang="en-US" sz="1400" dirty="0">
                <a:solidFill>
                  <a:schemeClr val="tx1">
                    <a:lumMod val="85000"/>
                    <a:lumOff val="15000"/>
                  </a:schemeClr>
                </a:solidFill>
                <a:latin typeface="+mn-ea"/>
              </a:rPr>
              <a:t>温室种植通过控制光照、温度和CO₂浓度，优化光合作用条件，提高作物产量。合理密植则需考虑光照利用效率，避免过度遮荫影响光合作用。</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zh-CN" altLang="en-US" sz="2400" dirty="0">
                <a:solidFill>
                  <a:schemeClr val="accent1"/>
                </a:solidFill>
                <a:latin typeface="微软雅黑" panose="020B0503020204020204" pitchFamily="34" charset="-122"/>
                <a:ea typeface="微软雅黑" panose="020B0503020204020204" pitchFamily="34" charset="-122"/>
              </a:rPr>
              <a:t>农业应用：温室种植与合理密植</a:t>
            </a:r>
          </a:p>
        </p:txBody>
      </p:sp>
    </p:spTree>
    <p:extLst>
      <p:ext uri="{BB962C8B-B14F-4D97-AF65-F5344CB8AC3E}">
        <p14:creationId xmlns:p14="http://schemas.microsoft.com/office/powerpoint/2010/main" val="3313717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环境意义：碳固定</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光合作用是地球上最重要的碳固定过程，吸收大气中的CO₂，减缓温室效应。</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光合作用的基本概念</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光合作用是绿色植物、藻类和某些细菌利用光能，将二氧化碳和水转化为有机物（主要为葡萄糖）并释放氧气的过程。这是地球上最重要的能量转换过程。</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zh-CN" altLang="en-US" sz="1400" dirty="0">
                <a:solidFill>
                  <a:schemeClr val="tx1">
                    <a:lumMod val="85000"/>
                    <a:lumOff val="15000"/>
                  </a:schemeClr>
                </a:solidFill>
                <a:latin typeface="+mn-ea"/>
              </a:rPr>
              <a:t>科学家致力于研发人工光合系统，模拟自然光合作用，高效转化太阳能，生产清洁能源和化学品。</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zh-CN" altLang="en-US" sz="2400" dirty="0">
                <a:solidFill>
                  <a:schemeClr val="accent1"/>
                </a:solidFill>
                <a:latin typeface="微软雅黑" panose="020B0503020204020204" pitchFamily="34" charset="-122"/>
                <a:ea typeface="微软雅黑" panose="020B0503020204020204" pitchFamily="34" charset="-122"/>
              </a:rPr>
              <a:t>科研前沿：人工光合作用</a:t>
            </a:r>
          </a:p>
        </p:txBody>
      </p:sp>
    </p:spTree>
    <p:extLst>
      <p:ext uri="{BB962C8B-B14F-4D97-AF65-F5344CB8AC3E}">
        <p14:creationId xmlns:p14="http://schemas.microsoft.com/office/powerpoint/2010/main" val="3313717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互动节点6：创意头脑风暴</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12</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419" name="ɡëž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ɡëž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cxnSp>
        <p:nvCxnSpPr>
          <p:cNvPr id="43" name="ɡëžħë">
            <a:extLst>
              <a:ext uri="{FF2B5EF4-FFF2-40B4-BE49-F238E27FC236}">
                <a16:creationId xmlns:a16="http://schemas.microsoft.com/office/drawing/2014/main" id="{137D1DB7-9275-4F74-AB89-79302FFF7D2A}"/>
              </a:ext>
            </a:extLst>
          </p:cNvPr>
          <p:cNvCxnSpPr>
            <a:cxnSpLocks/>
            <a:stCxn id="78" idx="6"/>
            <a:endCxn id="104" idx="2"/>
          </p:cNvCxnSpPr>
          <p:nvPr/>
        </p:nvCxnSpPr>
        <p:spPr>
          <a:xfrm>
            <a:off x="3262161" y="3566379"/>
            <a:ext cx="1514779" cy="0"/>
          </a:xfrm>
          <a:prstGeom prst="line">
            <a:avLst/>
          </a:prstGeom>
          <a:ln>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81" name="ɡëžħë">
            <a:extLst>
              <a:ext uri="{FF2B5EF4-FFF2-40B4-BE49-F238E27FC236}">
                <a16:creationId xmlns:a16="http://schemas.microsoft.com/office/drawing/2014/main" id="{60012865-9FA6-4310-A099-BE32359FB759}"/>
              </a:ext>
            </a:extLst>
          </p:cNvPr>
          <p:cNvCxnSpPr>
            <a:cxnSpLocks/>
            <a:stCxn id="104" idx="6"/>
            <a:endCxn id="115" idx="2"/>
          </p:cNvCxnSpPr>
          <p:nvPr/>
        </p:nvCxnSpPr>
        <p:spPr>
          <a:xfrm>
            <a:off x="7422109" y="3566379"/>
            <a:ext cx="1514779" cy="0"/>
          </a:xfrm>
          <a:prstGeom prst="line">
            <a:avLst/>
          </a:prstGeom>
          <a:ln>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04" name="ɡëžħë">
            <a:extLst>
              <a:ext uri="{FF2B5EF4-FFF2-40B4-BE49-F238E27FC236}">
                <a16:creationId xmlns:a16="http://schemas.microsoft.com/office/drawing/2014/main" id="{21155337-507A-4A13-A0B2-4988E0060CE1}"/>
              </a:ext>
            </a:extLst>
          </p:cNvPr>
          <p:cNvSpPr/>
          <p:nvPr/>
        </p:nvSpPr>
        <p:spPr>
          <a:xfrm>
            <a:off x="4776940" y="2243794"/>
            <a:ext cx="2645169" cy="2645170"/>
          </a:xfrm>
          <a:prstGeom prst="ellipse">
            <a:avLst/>
          </a:prstGeom>
          <a:gradFill flip="none" rotWithShape="1">
            <a:gsLst>
              <a:gs pos="1000">
                <a:schemeClr val="accent2">
                  <a:alpha val="0"/>
                </a:schemeClr>
              </a:gs>
              <a:gs pos="100000">
                <a:schemeClr val="accent2">
                  <a:alpha val="20000"/>
                </a:schemeClr>
              </a:gs>
            </a:gsLst>
            <a:path path="circle">
              <a:fillToRect r="100000" b="100000"/>
            </a:path>
            <a:tileRect l="-100000" t="-100000"/>
          </a:grad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113" name="ɡëžħë">
            <a:extLst>
              <a:ext uri="{FF2B5EF4-FFF2-40B4-BE49-F238E27FC236}">
                <a16:creationId xmlns:a16="http://schemas.microsoft.com/office/drawing/2014/main" id="{C11C5248-7C1C-4401-A0C9-827CD6AFC76A}"/>
              </a:ext>
            </a:extLst>
          </p:cNvPr>
          <p:cNvCxnSpPr>
            <a:cxnSpLocks/>
          </p:cNvCxnSpPr>
          <p:nvPr/>
        </p:nvCxnSpPr>
        <p:spPr>
          <a:xfrm flipH="1">
            <a:off x="6022188" y="4367820"/>
            <a:ext cx="154673" cy="154674"/>
          </a:xfrm>
          <a:prstGeom prst="line">
            <a:avLst/>
          </a:prstGeom>
        </p:spPr>
        <p:style>
          <a:lnRef idx="1">
            <a:schemeClr val="accent1"/>
          </a:lnRef>
          <a:fillRef idx="0">
            <a:schemeClr val="accent1"/>
          </a:fillRef>
          <a:effectRef idx="0">
            <a:schemeClr val="accent1"/>
          </a:effectRef>
          <a:fontRef idx="minor">
            <a:schemeClr val="tx1"/>
          </a:fontRef>
        </p:style>
      </p:cxnSp>
      <p:sp>
        <p:nvSpPr>
          <p:cNvPr id="115" name="ɡëžħë">
            <a:extLst>
              <a:ext uri="{FF2B5EF4-FFF2-40B4-BE49-F238E27FC236}">
                <a16:creationId xmlns:a16="http://schemas.microsoft.com/office/drawing/2014/main" id="{0E8E4868-D113-4CE8-81CD-6B460F1D22A1}"/>
              </a:ext>
            </a:extLst>
          </p:cNvPr>
          <p:cNvSpPr/>
          <p:nvPr/>
        </p:nvSpPr>
        <p:spPr>
          <a:xfrm>
            <a:off x="8936888" y="2243794"/>
            <a:ext cx="2645169" cy="2645170"/>
          </a:xfrm>
          <a:prstGeom prst="ellipse">
            <a:avLst/>
          </a:prstGeom>
          <a:gradFill flip="none" rotWithShape="1">
            <a:gsLst>
              <a:gs pos="1000">
                <a:schemeClr val="accent2">
                  <a:alpha val="0"/>
                </a:schemeClr>
              </a:gs>
              <a:gs pos="100000">
                <a:schemeClr val="accent2">
                  <a:alpha val="20000"/>
                </a:schemeClr>
              </a:gs>
            </a:gsLst>
            <a:path path="circle">
              <a:fillToRect r="100000" b="100000"/>
            </a:path>
            <a:tileRect l="-100000" t="-100000"/>
          </a:grad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120" name="ɡëžħë">
            <a:extLst>
              <a:ext uri="{FF2B5EF4-FFF2-40B4-BE49-F238E27FC236}">
                <a16:creationId xmlns:a16="http://schemas.microsoft.com/office/drawing/2014/main" id="{5D0D90E1-F53F-4DE8-8936-3314A7828EE6}"/>
              </a:ext>
            </a:extLst>
          </p:cNvPr>
          <p:cNvCxnSpPr>
            <a:cxnSpLocks/>
          </p:cNvCxnSpPr>
          <p:nvPr/>
        </p:nvCxnSpPr>
        <p:spPr>
          <a:xfrm flipH="1">
            <a:off x="10182136" y="4367820"/>
            <a:ext cx="154673" cy="154674"/>
          </a:xfrm>
          <a:prstGeom prst="line">
            <a:avLst/>
          </a:prstGeom>
        </p:spPr>
        <p:style>
          <a:lnRef idx="1">
            <a:schemeClr val="accent1"/>
          </a:lnRef>
          <a:fillRef idx="0">
            <a:schemeClr val="accent1"/>
          </a:fillRef>
          <a:effectRef idx="0">
            <a:schemeClr val="accent1"/>
          </a:effectRef>
          <a:fontRef idx="minor">
            <a:schemeClr val="tx1"/>
          </a:fontRef>
        </p:style>
      </p:cxnSp>
      <p:sp>
        <p:nvSpPr>
          <p:cNvPr id="78" name="ɡëžħë">
            <a:extLst>
              <a:ext uri="{FF2B5EF4-FFF2-40B4-BE49-F238E27FC236}">
                <a16:creationId xmlns:a16="http://schemas.microsoft.com/office/drawing/2014/main" id="{6C23B267-AEB7-4702-A2DE-9D537969725C}"/>
              </a:ext>
            </a:extLst>
          </p:cNvPr>
          <p:cNvSpPr/>
          <p:nvPr/>
        </p:nvSpPr>
        <p:spPr>
          <a:xfrm>
            <a:off x="616992" y="2243794"/>
            <a:ext cx="2645169" cy="2645170"/>
          </a:xfrm>
          <a:prstGeom prst="ellipse">
            <a:avLst/>
          </a:prstGeom>
          <a:gradFill flip="none" rotWithShape="1">
            <a:gsLst>
              <a:gs pos="1000">
                <a:schemeClr val="accent2">
                  <a:alpha val="0"/>
                </a:schemeClr>
              </a:gs>
              <a:gs pos="100000">
                <a:schemeClr val="accent2">
                  <a:alpha val="20000"/>
                </a:schemeClr>
              </a:gs>
            </a:gsLst>
            <a:path path="circle">
              <a:fillToRect r="100000" b="100000"/>
            </a:path>
            <a:tileRect l="-100000" t="-100000"/>
          </a:grad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9" name="Title1">
            <a:extLst>
              <a:ext uri="{FF2B5EF4-FFF2-40B4-BE49-F238E27FC236}">
                <a16:creationId xmlns:a16="http://schemas.microsoft.com/office/drawing/2014/main" id="{CFB29F6E-6B8A-4638-99A0-9A915CB4409A}"/>
              </a:ext>
            </a:extLst>
          </p:cNvPr>
          <p:cNvSpPr txBox="1"/>
          <p:nvPr/>
        </p:nvSpPr>
        <p:spPr>
          <a:xfrm>
            <a:off x="1143911" y="2679215"/>
            <a:ext cx="1591329" cy="24468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ctr">
              <a:lnSpc>
                <a:spcPct val="125000"/>
              </a:lnSpc>
            </a:pPr>
            <a:r>
              <a:rPr lang="zh-CN" altLang="en-US" sz="1400" dirty="0">
                <a:latin typeface="+mj-ea"/>
                <a:ea typeface="+mj-ea"/>
              </a:rPr>
              <a:t>光合作用与环境问题</a:t>
            </a:r>
          </a:p>
        </p:txBody>
      </p:sp>
      <p:sp>
        <p:nvSpPr>
          <p:cNvPr id="100" name="Text1">
            <a:extLst>
              <a:ext uri="{FF2B5EF4-FFF2-40B4-BE49-F238E27FC236}">
                <a16:creationId xmlns:a16="http://schemas.microsoft.com/office/drawing/2014/main" id="{E228EF17-C22B-47BB-B1D5-EFD63C5EDAE6}"/>
              </a:ext>
            </a:extLst>
          </p:cNvPr>
          <p:cNvSpPr txBox="1"/>
          <p:nvPr/>
        </p:nvSpPr>
        <p:spPr>
          <a:xfrm>
            <a:off x="1001617" y="3295396"/>
            <a:ext cx="1875916" cy="672043"/>
          </a:xfrm>
          <a:prstGeom prst="rect">
            <a:avLst/>
          </a:prstGeom>
          <a:noFill/>
        </p:spPr>
        <p:txBody>
          <a:bodyPr wrap="square" lIns="0" tIns="0" rIns="0" bIns="0">
            <a:spAutoFit/>
          </a:bodyPr>
          <a:lstStyle/>
          <a:p>
            <a:pPr algn="ctr">
              <a:lnSpc>
                <a:spcPct val="125000"/>
              </a:lnSpc>
            </a:pPr>
            <a:r>
              <a:rPr lang="zh-CN" altLang="en-US" sz="1200" dirty="0"/>
              <a:t>利用光合作用原理可以有效解决一些环境问题。例如，可以开发更高效的光合细菌，用于处理工业废水中的有机污染物，降低水体污染。</a:t>
            </a:r>
          </a:p>
        </p:txBody>
      </p:sp>
      <p:cxnSp>
        <p:nvCxnSpPr>
          <p:cNvPr id="56" name="ɡëžħë">
            <a:extLst>
              <a:ext uri="{FF2B5EF4-FFF2-40B4-BE49-F238E27FC236}">
                <a16:creationId xmlns:a16="http://schemas.microsoft.com/office/drawing/2014/main" id="{B9E63AEE-2143-43AA-A836-39A126757BA0}"/>
              </a:ext>
            </a:extLst>
          </p:cNvPr>
          <p:cNvCxnSpPr>
            <a:cxnSpLocks/>
          </p:cNvCxnSpPr>
          <p:nvPr/>
        </p:nvCxnSpPr>
        <p:spPr>
          <a:xfrm flipH="1">
            <a:off x="1862240" y="3053514"/>
            <a:ext cx="154673" cy="154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ɡëžħë">
            <a:extLst>
              <a:ext uri="{FF2B5EF4-FFF2-40B4-BE49-F238E27FC236}">
                <a16:creationId xmlns:a16="http://schemas.microsoft.com/office/drawing/2014/main" id="{E61762D6-4554-4D6E-B29A-81C82EDDE3EB}"/>
              </a:ext>
            </a:extLst>
          </p:cNvPr>
          <p:cNvCxnSpPr>
            <a:cxnSpLocks/>
          </p:cNvCxnSpPr>
          <p:nvPr/>
        </p:nvCxnSpPr>
        <p:spPr>
          <a:xfrm flipH="1">
            <a:off x="1862240" y="4367820"/>
            <a:ext cx="154673" cy="154674"/>
          </a:xfrm>
          <a:prstGeom prst="line">
            <a:avLst/>
          </a:prstGeom>
        </p:spPr>
        <p:style>
          <a:lnRef idx="1">
            <a:schemeClr val="accent1"/>
          </a:lnRef>
          <a:fillRef idx="0">
            <a:schemeClr val="accent1"/>
          </a:fillRef>
          <a:effectRef idx="0">
            <a:schemeClr val="accent1"/>
          </a:effectRef>
          <a:fontRef idx="minor">
            <a:schemeClr val="tx1"/>
          </a:fontRef>
        </p:style>
      </p:cxnSp>
      <p:sp>
        <p:nvSpPr>
          <p:cNvPr id="2" name="Head">
            <a:extLst>
              <a:ext uri="{FF2B5EF4-FFF2-40B4-BE49-F238E27FC236}">
                <a16:creationId xmlns:a16="http://schemas.microsoft.com/office/drawing/2014/main" id="{2EFCFA2D-9880-1403-1B33-2C342149C983}"/>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分组讨论：光合作用原理的环境应用</a:t>
            </a:r>
          </a:p>
        </p:txBody>
      </p:sp>
      <p:sp>
        <p:nvSpPr>
          <p:cNvPr id="3" name="Text">
            <a:extLst>
              <a:ext uri="{FF2B5EF4-FFF2-40B4-BE49-F238E27FC236}">
                <a16:creationId xmlns:a16="http://schemas.microsoft.com/office/drawing/2014/main" id="{FCAE01D6-87F9-2EE1-A641-835A94E684E3}"/>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
        <p:nvSpPr>
          <p:cNvPr id="6" name="Title2">
            <a:extLst>
              <a:ext uri="{FF2B5EF4-FFF2-40B4-BE49-F238E27FC236}">
                <a16:creationId xmlns:a16="http://schemas.microsoft.com/office/drawing/2014/main" id="{AD6C2D01-AD72-C961-C447-BD53108EBADE}"/>
              </a:ext>
            </a:extLst>
          </p:cNvPr>
          <p:cNvSpPr txBox="1"/>
          <p:nvPr/>
        </p:nvSpPr>
        <p:spPr>
          <a:xfrm>
            <a:off x="5297161" y="2679215"/>
            <a:ext cx="1591329" cy="24468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ctr">
              <a:lnSpc>
                <a:spcPct val="125000"/>
              </a:lnSpc>
            </a:pPr>
            <a:r>
              <a:rPr lang="zh-CN" altLang="en-US" sz="1400" dirty="0">
                <a:latin typeface="+mj-ea"/>
                <a:ea typeface="+mj-ea"/>
              </a:rPr>
              <a:t>固定二氧化碳与全球变暖</a:t>
            </a:r>
          </a:p>
        </p:txBody>
      </p:sp>
      <p:sp>
        <p:nvSpPr>
          <p:cNvPr id="9" name="Text2">
            <a:extLst>
              <a:ext uri="{FF2B5EF4-FFF2-40B4-BE49-F238E27FC236}">
                <a16:creationId xmlns:a16="http://schemas.microsoft.com/office/drawing/2014/main" id="{9D141486-72DC-166D-3534-8FBADFA98498}"/>
              </a:ext>
            </a:extLst>
          </p:cNvPr>
          <p:cNvSpPr txBox="1"/>
          <p:nvPr/>
        </p:nvSpPr>
        <p:spPr>
          <a:xfrm>
            <a:off x="5154867" y="3295396"/>
            <a:ext cx="1875916" cy="672043"/>
          </a:xfrm>
          <a:prstGeom prst="rect">
            <a:avLst/>
          </a:prstGeom>
          <a:noFill/>
        </p:spPr>
        <p:txBody>
          <a:bodyPr wrap="square" lIns="0" tIns="0" rIns="0" bIns="0">
            <a:spAutoFit/>
          </a:bodyPr>
          <a:lstStyle/>
          <a:p>
            <a:pPr algn="ctr">
              <a:lnSpc>
                <a:spcPct val="125000"/>
              </a:lnSpc>
            </a:pPr>
            <a:r>
              <a:rPr lang="zh-CN" altLang="en-US" sz="1200" dirty="0"/>
              <a:t>还可以研究如何利用光合作用固定大气中的二氧化碳，减缓全球变暖。</a:t>
            </a:r>
          </a:p>
        </p:txBody>
      </p:sp>
      <p:cxnSp>
        <p:nvCxnSpPr>
          <p:cNvPr id="10" name="ɡëžħë">
            <a:extLst>
              <a:ext uri="{FF2B5EF4-FFF2-40B4-BE49-F238E27FC236}">
                <a16:creationId xmlns:a16="http://schemas.microsoft.com/office/drawing/2014/main" id="{CFF30BBD-BBE2-197E-91EC-54BC1FD87457}"/>
              </a:ext>
            </a:extLst>
          </p:cNvPr>
          <p:cNvCxnSpPr>
            <a:cxnSpLocks/>
          </p:cNvCxnSpPr>
          <p:nvPr/>
        </p:nvCxnSpPr>
        <p:spPr>
          <a:xfrm flipH="1">
            <a:off x="6015490" y="3053514"/>
            <a:ext cx="154673" cy="154674"/>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3">
            <a:extLst>
              <a:ext uri="{FF2B5EF4-FFF2-40B4-BE49-F238E27FC236}">
                <a16:creationId xmlns:a16="http://schemas.microsoft.com/office/drawing/2014/main" id="{5DF6D17C-794B-043B-8564-F524AF4A6940}"/>
              </a:ext>
            </a:extLst>
          </p:cNvPr>
          <p:cNvSpPr txBox="1"/>
          <p:nvPr/>
        </p:nvSpPr>
        <p:spPr>
          <a:xfrm>
            <a:off x="9463808" y="2679215"/>
            <a:ext cx="1591329" cy="244682"/>
          </a:xfrm>
          <a:prstGeom prst="rect">
            <a:avLst/>
          </a:prstGeom>
          <a:noFill/>
        </p:spPr>
        <p:txBody>
          <a:bodyPr wrap="square" lIns="0" tIns="0" rIns="0" bIns="0">
            <a:spAutoFit/>
          </a:bodyPr>
          <a:lstStyle>
            <a:defPPr>
              <a:defRPr lang="zh-CN"/>
            </a:defPPr>
            <a:lvl1pPr>
              <a:defRPr>
                <a:solidFill>
                  <a:schemeClr val="accent1"/>
                </a:solidFill>
                <a:latin typeface="OPPOSans B" panose="00020600040101010101" pitchFamily="18" charset="-122"/>
                <a:ea typeface="OPPOSans B" panose="00020600040101010101" pitchFamily="18" charset="-122"/>
              </a:defRPr>
            </a:lvl1pPr>
          </a:lstStyle>
          <a:p>
            <a:pPr algn="ctr">
              <a:lnSpc>
                <a:spcPct val="125000"/>
              </a:lnSpc>
            </a:pPr>
            <a:r>
              <a:rPr lang="zh-CN" altLang="en-US" sz="1400" dirty="0">
                <a:latin typeface="+mj-ea"/>
                <a:ea typeface="+mj-ea"/>
              </a:rPr>
              <a:t>人工光合作用技术</a:t>
            </a:r>
          </a:p>
        </p:txBody>
      </p:sp>
      <p:sp>
        <p:nvSpPr>
          <p:cNvPr id="18" name="Text3">
            <a:extLst>
              <a:ext uri="{FF2B5EF4-FFF2-40B4-BE49-F238E27FC236}">
                <a16:creationId xmlns:a16="http://schemas.microsoft.com/office/drawing/2014/main" id="{CF934C20-B0A8-EBAB-D5C2-ABAE1B968668}"/>
              </a:ext>
            </a:extLst>
          </p:cNvPr>
          <p:cNvSpPr txBox="1"/>
          <p:nvPr/>
        </p:nvSpPr>
        <p:spPr>
          <a:xfrm>
            <a:off x="9321514" y="3295396"/>
            <a:ext cx="1875916" cy="672043"/>
          </a:xfrm>
          <a:prstGeom prst="rect">
            <a:avLst/>
          </a:prstGeom>
          <a:noFill/>
        </p:spPr>
        <p:txBody>
          <a:bodyPr wrap="square" lIns="0" tIns="0" rIns="0" bIns="0">
            <a:spAutoFit/>
          </a:bodyPr>
          <a:lstStyle/>
          <a:p>
            <a:pPr algn="ctr">
              <a:lnSpc>
                <a:spcPct val="125000"/>
              </a:lnSpc>
            </a:pPr>
            <a:r>
              <a:rPr lang="zh-CN" altLang="en-US" sz="1200" dirty="0"/>
              <a:t>此外，可以探索利用人工光合作用技术，将太阳能转化为清洁能源，减少对化石燃料的依赖。</a:t>
            </a:r>
          </a:p>
        </p:txBody>
      </p:sp>
      <p:cxnSp>
        <p:nvCxnSpPr>
          <p:cNvPr id="19" name="ɡëžħë">
            <a:extLst>
              <a:ext uri="{FF2B5EF4-FFF2-40B4-BE49-F238E27FC236}">
                <a16:creationId xmlns:a16="http://schemas.microsoft.com/office/drawing/2014/main" id="{654FBF17-C876-CDCB-32E7-8036FF028815}"/>
              </a:ext>
            </a:extLst>
          </p:cNvPr>
          <p:cNvCxnSpPr>
            <a:cxnSpLocks/>
          </p:cNvCxnSpPr>
          <p:nvPr/>
        </p:nvCxnSpPr>
        <p:spPr>
          <a:xfrm flipH="1">
            <a:off x="10182137" y="3053514"/>
            <a:ext cx="154673" cy="15467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76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419" name="ɡëž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ɡëž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9" name="ɡëžħë">
            <a:extLst>
              <a:ext uri="{FF2B5EF4-FFF2-40B4-BE49-F238E27FC236}">
                <a16:creationId xmlns:a16="http://schemas.microsoft.com/office/drawing/2014/main" id="{1ABFCC12-6EAE-4677-AEB0-F6EA415CBE7A}"/>
              </a:ext>
            </a:extLst>
          </p:cNvPr>
          <p:cNvSpPr/>
          <p:nvPr/>
        </p:nvSpPr>
        <p:spPr>
          <a:xfrm>
            <a:off x="6351725" y="2109172"/>
            <a:ext cx="5230674" cy="3139904"/>
          </a:xfrm>
          <a:prstGeom prst="roundRect">
            <a:avLst>
              <a:gd name="adj" fmla="val 9426"/>
            </a:avLst>
          </a:prstGeom>
          <a:solidFill>
            <a:schemeClr val="accent2"/>
          </a:solidFill>
          <a:ln>
            <a:noFill/>
          </a:ln>
          <a:effectLst>
            <a:outerShdw blurRad="317500" dist="114300" dir="5400000" sx="98000" sy="98000" algn="t" rotWithShape="0">
              <a:schemeClr val="accent2">
                <a:alpha val="7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9" name="ɡëžħë">
            <a:extLst>
              <a:ext uri="{FF2B5EF4-FFF2-40B4-BE49-F238E27FC236}">
                <a16:creationId xmlns:a16="http://schemas.microsoft.com/office/drawing/2014/main" id="{5DEE05BB-C194-4B68-9DEA-4974A49531C2}"/>
              </a:ext>
            </a:extLst>
          </p:cNvPr>
          <p:cNvSpPr/>
          <p:nvPr/>
        </p:nvSpPr>
        <p:spPr>
          <a:xfrm>
            <a:off x="9542633" y="2390536"/>
            <a:ext cx="1640532" cy="1640532"/>
          </a:xfrm>
          <a:prstGeom prst="ellipse">
            <a:avLst/>
          </a:prstGeom>
          <a:gradFill>
            <a:gsLst>
              <a:gs pos="0">
                <a:schemeClr val="bg1">
                  <a:alpha val="30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0" name="ɡëžħë">
            <a:extLst>
              <a:ext uri="{FF2B5EF4-FFF2-40B4-BE49-F238E27FC236}">
                <a16:creationId xmlns:a16="http://schemas.microsoft.com/office/drawing/2014/main" id="{CFF3B679-B1BC-43B6-8EEF-21B2AB19445B}"/>
              </a:ext>
            </a:extLst>
          </p:cNvPr>
          <p:cNvSpPr txBox="1"/>
          <p:nvPr/>
        </p:nvSpPr>
        <p:spPr>
          <a:xfrm>
            <a:off x="6724994" y="2461729"/>
            <a:ext cx="561051" cy="492443"/>
          </a:xfrm>
          <a:prstGeom prst="rect">
            <a:avLst/>
          </a:prstGeom>
          <a:noFill/>
        </p:spPr>
        <p:txBody>
          <a:bodyPr wrap="none" lIns="0" tIns="0" rIns="0" bIns="0" rtlCol="0">
            <a:spAutoFit/>
          </a:bodyPr>
          <a:lstStyle/>
          <a:p>
            <a:r>
              <a:rPr lang="en-US" altLang="zh-CN" sz="3200" dirty="0">
                <a:solidFill>
                  <a:schemeClr val="bg1"/>
                </a:solidFill>
                <a:latin typeface="+mj-ea"/>
                <a:ea typeface="+mj-ea"/>
              </a:rPr>
              <a:t>02</a:t>
            </a:r>
            <a:endParaRPr lang="zh-CN" altLang="en-US" sz="3200" dirty="0">
              <a:solidFill>
                <a:schemeClr val="bg1"/>
              </a:solidFill>
              <a:latin typeface="+mj-ea"/>
              <a:ea typeface="+mj-ea"/>
            </a:endParaRPr>
          </a:p>
        </p:txBody>
      </p:sp>
      <p:sp>
        <p:nvSpPr>
          <p:cNvPr id="81" name="Text2">
            <a:extLst>
              <a:ext uri="{FF2B5EF4-FFF2-40B4-BE49-F238E27FC236}">
                <a16:creationId xmlns:a16="http://schemas.microsoft.com/office/drawing/2014/main" id="{579CF05F-0FED-4D9C-B49D-0A65E6F0CC87}"/>
              </a:ext>
            </a:extLst>
          </p:cNvPr>
          <p:cNvSpPr txBox="1"/>
          <p:nvPr/>
        </p:nvSpPr>
        <p:spPr>
          <a:xfrm>
            <a:off x="7537794" y="3239621"/>
            <a:ext cx="3671337" cy="672043"/>
          </a:xfrm>
          <a:prstGeom prst="rect">
            <a:avLst/>
          </a:prstGeom>
          <a:noFill/>
        </p:spPr>
        <p:txBody>
          <a:bodyPr wrap="square" lIns="0" tIns="0" rIns="0" bIns="0">
            <a:spAutoFit/>
          </a:bodyPr>
          <a:lstStyle/>
          <a:p>
            <a:pPr algn="just">
              <a:lnSpc>
                <a:spcPct val="125000"/>
              </a:lnSpc>
            </a:pPr>
            <a:r>
              <a:rPr lang="zh-CN" altLang="en-US" sz="1200" dirty="0">
                <a:solidFill>
                  <a:schemeClr val="bg1"/>
                </a:solidFill>
              </a:rPr>
              <a:t>另一个设想是，利用基因工程技术改造植物，提高其光合效率和抗逆性，从而增加粮食产量，保障粮食安全。</a:t>
            </a:r>
          </a:p>
        </p:txBody>
      </p:sp>
      <p:sp>
        <p:nvSpPr>
          <p:cNvPr id="78" name="Title2">
            <a:extLst>
              <a:ext uri="{FF2B5EF4-FFF2-40B4-BE49-F238E27FC236}">
                <a16:creationId xmlns:a16="http://schemas.microsoft.com/office/drawing/2014/main" id="{6136B09C-0ABB-4F9D-A3AF-02186C63E4A9}"/>
              </a:ext>
            </a:extLst>
          </p:cNvPr>
          <p:cNvSpPr txBox="1"/>
          <p:nvPr/>
        </p:nvSpPr>
        <p:spPr>
          <a:xfrm>
            <a:off x="7537794" y="2570367"/>
            <a:ext cx="3652319" cy="279692"/>
          </a:xfrm>
          <a:prstGeom prst="rect">
            <a:avLst/>
          </a:prstGeom>
          <a:noFill/>
        </p:spPr>
        <p:txBody>
          <a:bodyPr wrap="square" lIns="0" tIns="0" rIns="0" bIns="0" rtlCol="0">
            <a:spAutoFit/>
          </a:bodyPr>
          <a:lstStyle/>
          <a:p>
            <a:pPr>
              <a:lnSpc>
                <a:spcPct val="125000"/>
              </a:lnSpc>
            </a:pPr>
            <a:r>
              <a:rPr lang="zh-CN" altLang="en-US" sz="1600" dirty="0">
                <a:solidFill>
                  <a:schemeClr val="bg1"/>
                </a:solidFill>
                <a:latin typeface="+mj-ea"/>
                <a:ea typeface="+mj-ea"/>
              </a:rPr>
              <a:t>基因工程技术应用</a:t>
            </a:r>
          </a:p>
        </p:txBody>
      </p:sp>
      <p:sp>
        <p:nvSpPr>
          <p:cNvPr id="31" name="ɡëžħë">
            <a:extLst>
              <a:ext uri="{FF2B5EF4-FFF2-40B4-BE49-F238E27FC236}">
                <a16:creationId xmlns:a16="http://schemas.microsoft.com/office/drawing/2014/main" id="{F284F2F7-AF81-4A7A-9C8E-4621D12ADA77}"/>
              </a:ext>
            </a:extLst>
          </p:cNvPr>
          <p:cNvSpPr/>
          <p:nvPr/>
        </p:nvSpPr>
        <p:spPr>
          <a:xfrm>
            <a:off x="628618" y="2109172"/>
            <a:ext cx="5230674" cy="3139904"/>
          </a:xfrm>
          <a:prstGeom prst="roundRect">
            <a:avLst>
              <a:gd name="adj" fmla="val 9426"/>
            </a:avLst>
          </a:prstGeom>
          <a:ln>
            <a:noFill/>
          </a:ln>
          <a:effectLst>
            <a:outerShdw blurRad="317500" dist="114300" dir="5400000" sx="98000" sy="98000" algn="t" rotWithShape="0">
              <a:schemeClr val="accent1">
                <a:alpha val="5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2" name="ɡëžħë">
            <a:extLst>
              <a:ext uri="{FF2B5EF4-FFF2-40B4-BE49-F238E27FC236}">
                <a16:creationId xmlns:a16="http://schemas.microsoft.com/office/drawing/2014/main" id="{E0FACA72-583B-4320-BB76-AE78FD963154}"/>
              </a:ext>
            </a:extLst>
          </p:cNvPr>
          <p:cNvSpPr/>
          <p:nvPr/>
        </p:nvSpPr>
        <p:spPr>
          <a:xfrm>
            <a:off x="3819526" y="2390536"/>
            <a:ext cx="1640532" cy="1640532"/>
          </a:xfrm>
          <a:prstGeom prst="ellipse">
            <a:avLst/>
          </a:prstGeom>
          <a:gradFill>
            <a:gsLst>
              <a:gs pos="0">
                <a:schemeClr val="bg1">
                  <a:alpha val="30000"/>
                </a:schemeClr>
              </a:gs>
              <a:gs pos="100000">
                <a:schemeClr val="bg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3" name="ɡëžħë">
            <a:extLst>
              <a:ext uri="{FF2B5EF4-FFF2-40B4-BE49-F238E27FC236}">
                <a16:creationId xmlns:a16="http://schemas.microsoft.com/office/drawing/2014/main" id="{27961DCE-1AF5-4077-B9ED-B262FE12F1F7}"/>
              </a:ext>
            </a:extLst>
          </p:cNvPr>
          <p:cNvSpPr txBox="1"/>
          <p:nvPr/>
        </p:nvSpPr>
        <p:spPr>
          <a:xfrm>
            <a:off x="1001887" y="2461729"/>
            <a:ext cx="490519" cy="492443"/>
          </a:xfrm>
          <a:prstGeom prst="rect">
            <a:avLst/>
          </a:prstGeom>
          <a:noFill/>
        </p:spPr>
        <p:txBody>
          <a:bodyPr wrap="none" lIns="0" tIns="0" rIns="0" bIns="0" rtlCol="0">
            <a:spAutoFit/>
          </a:bodyPr>
          <a:lstStyle/>
          <a:p>
            <a:r>
              <a:rPr lang="en-US" altLang="zh-CN" sz="3200" dirty="0">
                <a:solidFill>
                  <a:schemeClr val="bg1"/>
                </a:solidFill>
                <a:latin typeface="+mj-ea"/>
                <a:ea typeface="+mj-ea"/>
              </a:rPr>
              <a:t>01</a:t>
            </a:r>
            <a:endParaRPr lang="zh-CN" altLang="en-US" sz="3200" dirty="0">
              <a:solidFill>
                <a:schemeClr val="bg1"/>
              </a:solidFill>
              <a:latin typeface="+mj-ea"/>
              <a:ea typeface="+mj-ea"/>
            </a:endParaRPr>
          </a:p>
        </p:txBody>
      </p:sp>
      <p:sp>
        <p:nvSpPr>
          <p:cNvPr id="63" name="Title1">
            <a:extLst>
              <a:ext uri="{FF2B5EF4-FFF2-40B4-BE49-F238E27FC236}">
                <a16:creationId xmlns:a16="http://schemas.microsoft.com/office/drawing/2014/main" id="{8D6011B8-1EB9-453A-8A36-BA69EE2163EB}"/>
              </a:ext>
            </a:extLst>
          </p:cNvPr>
          <p:cNvSpPr txBox="1"/>
          <p:nvPr/>
        </p:nvSpPr>
        <p:spPr>
          <a:xfrm>
            <a:off x="1814686" y="2570367"/>
            <a:ext cx="3671337" cy="279692"/>
          </a:xfrm>
          <a:prstGeom prst="rect">
            <a:avLst/>
          </a:prstGeom>
          <a:noFill/>
        </p:spPr>
        <p:txBody>
          <a:bodyPr wrap="square" lIns="0" tIns="0" rIns="0" bIns="0" rtlCol="0">
            <a:spAutoFit/>
          </a:bodyPr>
          <a:lstStyle/>
          <a:p>
            <a:pPr>
              <a:lnSpc>
                <a:spcPct val="125000"/>
              </a:lnSpc>
            </a:pPr>
            <a:r>
              <a:rPr lang="zh-CN" altLang="en-US" sz="1600" dirty="0">
                <a:solidFill>
                  <a:schemeClr val="bg1"/>
                </a:solidFill>
                <a:latin typeface="+mj-ea"/>
                <a:ea typeface="+mj-ea"/>
              </a:rPr>
              <a:t>新型生物反应器设计</a:t>
            </a:r>
          </a:p>
        </p:txBody>
      </p:sp>
      <p:sp>
        <p:nvSpPr>
          <p:cNvPr id="65" name="Text1">
            <a:extLst>
              <a:ext uri="{FF2B5EF4-FFF2-40B4-BE49-F238E27FC236}">
                <a16:creationId xmlns:a16="http://schemas.microsoft.com/office/drawing/2014/main" id="{8C6EB2C4-239C-48E4-B2CA-1F8A9130503B}"/>
              </a:ext>
            </a:extLst>
          </p:cNvPr>
          <p:cNvSpPr txBox="1"/>
          <p:nvPr/>
        </p:nvSpPr>
        <p:spPr>
          <a:xfrm>
            <a:off x="1814687" y="3239621"/>
            <a:ext cx="3671337" cy="672043"/>
          </a:xfrm>
          <a:prstGeom prst="rect">
            <a:avLst/>
          </a:prstGeom>
          <a:noFill/>
        </p:spPr>
        <p:txBody>
          <a:bodyPr wrap="square" lIns="0" tIns="0" rIns="0" bIns="0">
            <a:spAutoFit/>
          </a:bodyPr>
          <a:lstStyle/>
          <a:p>
            <a:pPr algn="just">
              <a:lnSpc>
                <a:spcPct val="125000"/>
              </a:lnSpc>
            </a:pPr>
            <a:r>
              <a:rPr lang="zh-CN" altLang="en-US" sz="1200" dirty="0">
                <a:solidFill>
                  <a:schemeClr val="bg1"/>
                </a:solidFill>
              </a:rPr>
              <a:t>我们可以设计一种新型的生物反应器，利用光合作用高效地将二氧化碳转化为生物燃料，例如甲醇或乙醇，既能解决碳排放问题，又能提供可持续的能源。</a:t>
            </a:r>
          </a:p>
        </p:txBody>
      </p:sp>
      <p:cxnSp>
        <p:nvCxnSpPr>
          <p:cNvPr id="48" name="ɡëžħë">
            <a:extLst>
              <a:ext uri="{FF2B5EF4-FFF2-40B4-BE49-F238E27FC236}">
                <a16:creationId xmlns:a16="http://schemas.microsoft.com/office/drawing/2014/main" id="{9F82B08D-7A6A-41BC-9153-5317A0F98DC7}"/>
              </a:ext>
            </a:extLst>
          </p:cNvPr>
          <p:cNvCxnSpPr>
            <a:cxnSpLocks/>
          </p:cNvCxnSpPr>
          <p:nvPr/>
        </p:nvCxnSpPr>
        <p:spPr>
          <a:xfrm>
            <a:off x="1001887" y="4770120"/>
            <a:ext cx="4484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2" name="ɡëžħë">
            <a:extLst>
              <a:ext uri="{FF2B5EF4-FFF2-40B4-BE49-F238E27FC236}">
                <a16:creationId xmlns:a16="http://schemas.microsoft.com/office/drawing/2014/main" id="{39A231DA-C54C-4376-AFE9-FF1D970CF452}"/>
              </a:ext>
            </a:extLst>
          </p:cNvPr>
          <p:cNvCxnSpPr>
            <a:cxnSpLocks/>
          </p:cNvCxnSpPr>
          <p:nvPr/>
        </p:nvCxnSpPr>
        <p:spPr>
          <a:xfrm>
            <a:off x="6724994" y="4770120"/>
            <a:ext cx="448413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 name="Head">
            <a:extLst>
              <a:ext uri="{FF2B5EF4-FFF2-40B4-BE49-F238E27FC236}">
                <a16:creationId xmlns:a16="http://schemas.microsoft.com/office/drawing/2014/main" id="{A65EC5D6-7D67-2374-E4A0-C3B2184DB7E1}"/>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创新设想的提出</a:t>
            </a:r>
          </a:p>
        </p:txBody>
      </p:sp>
      <p:sp>
        <p:nvSpPr>
          <p:cNvPr id="3" name="Text">
            <a:extLst>
              <a:ext uri="{FF2B5EF4-FFF2-40B4-BE49-F238E27FC236}">
                <a16:creationId xmlns:a16="http://schemas.microsoft.com/office/drawing/2014/main" id="{564710B7-BBD1-D7B3-A0FB-F46414EB04C4}"/>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26513131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9ëζħë"/>
        <p:cNvGrpSpPr/>
        <p:nvPr/>
      </p:nvGrpSpPr>
      <p:grpSpPr>
        <a:xfrm>
          <a:off x="0" y="0"/>
          <a:ext cx="0" cy="0"/>
          <a:chOff x="0" y="0"/>
          <a:chExt cx="0" cy="0"/>
        </a:xfrm>
      </p:grpSpPr>
      <p:sp>
        <p:nvSpPr>
          <p:cNvPr id="22" name="9ëζħë">
            <a:extLst>
              <a:ext uri="{FF2B5EF4-FFF2-40B4-BE49-F238E27FC236}">
                <a16:creationId xmlns:a16="http://schemas.microsoft.com/office/drawing/2014/main" id="{F18BC8D0-8451-47D7-904C-4F1E1EF249C1}"/>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23" name="9ëζħë">
            <a:extLst>
              <a:ext uri="{FF2B5EF4-FFF2-40B4-BE49-F238E27FC236}">
                <a16:creationId xmlns:a16="http://schemas.microsoft.com/office/drawing/2014/main" id="{649BDD39-55C8-47B4-80D4-66434903790D}"/>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9ëζħë">
            <a:extLst>
              <a:ext uri="{FF2B5EF4-FFF2-40B4-BE49-F238E27FC236}">
                <a16:creationId xmlns:a16="http://schemas.microsoft.com/office/drawing/2014/main" id="{533FEADB-5228-4286-93BD-CB185194948C}"/>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5" name="9ëζħë">
            <a:extLst>
              <a:ext uri="{FF2B5EF4-FFF2-40B4-BE49-F238E27FC236}">
                <a16:creationId xmlns:a16="http://schemas.microsoft.com/office/drawing/2014/main" id="{4D829E62-3F61-42E3-9B41-F5BA6BD55A85}"/>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6" name="9ëζħë">
            <a:extLst>
              <a:ext uri="{FF2B5EF4-FFF2-40B4-BE49-F238E27FC236}">
                <a16:creationId xmlns:a16="http://schemas.microsoft.com/office/drawing/2014/main" id="{6614727A-F5F0-4DC7-8065-0413C5D2BF5E}"/>
              </a:ext>
            </a:extLst>
          </p:cNvPr>
          <p:cNvSpPr/>
          <p:nvPr/>
        </p:nvSpPr>
        <p:spPr>
          <a:xfrm>
            <a:off x="-2100734" y="-2399738"/>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32" name="9ëζħë">
            <a:extLst>
              <a:ext uri="{FF2B5EF4-FFF2-40B4-BE49-F238E27FC236}">
                <a16:creationId xmlns:a16="http://schemas.microsoft.com/office/drawing/2014/main" id="{24DBD199-8EC4-4FC4-AFF7-F63FC5BEB9FC}"/>
              </a:ext>
            </a:extLst>
          </p:cNvPr>
          <p:cNvGrpSpPr/>
          <p:nvPr/>
        </p:nvGrpSpPr>
        <p:grpSpPr>
          <a:xfrm>
            <a:off x="4150179" y="611542"/>
            <a:ext cx="3891643" cy="8008717"/>
            <a:chOff x="1221965" y="3799606"/>
            <a:chExt cx="2096607" cy="4314664"/>
          </a:xfrm>
        </p:grpSpPr>
        <p:sp>
          <p:nvSpPr>
            <p:cNvPr id="33" name="9ëζħë">
              <a:extLst>
                <a:ext uri="{FF2B5EF4-FFF2-40B4-BE49-F238E27FC236}">
                  <a16:creationId xmlns:a16="http://schemas.microsoft.com/office/drawing/2014/main" id="{8868F615-B628-4B0E-A5FC-CB7B183C149E}"/>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34" name="9ëζħë">
              <a:extLst>
                <a:ext uri="{FF2B5EF4-FFF2-40B4-BE49-F238E27FC236}">
                  <a16:creationId xmlns:a16="http://schemas.microsoft.com/office/drawing/2014/main" id="{7CB9635F-6552-464D-AEF8-45BBC369BFB3}"/>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dirty="0">
                <a:solidFill>
                  <a:schemeClr val="lt1"/>
                </a:solidFill>
              </a:endParaRPr>
            </a:p>
          </p:txBody>
        </p:sp>
      </p:grpSp>
      <p:sp>
        <p:nvSpPr>
          <p:cNvPr id="35" name="9ëζħë">
            <a:extLst>
              <a:ext uri="{FF2B5EF4-FFF2-40B4-BE49-F238E27FC236}">
                <a16:creationId xmlns:a16="http://schemas.microsoft.com/office/drawing/2014/main" id="{1495F875-E301-4DCF-B870-5C12B3638F57}"/>
              </a:ext>
            </a:extLst>
          </p:cNvPr>
          <p:cNvSpPr txBox="1"/>
          <p:nvPr>
            <p:custDataLst>
              <p:tags r:id="rId1"/>
            </p:custDataLst>
          </p:nvPr>
        </p:nvSpPr>
        <p:spPr>
          <a:xfrm>
            <a:off x="605969" y="366172"/>
            <a:ext cx="1502976" cy="184666"/>
          </a:xfrm>
          <a:prstGeom prst="rect">
            <a:avLst/>
          </a:prstGeom>
          <a:noFill/>
        </p:spPr>
        <p:txBody>
          <a:bodyPr wrap="none" lIns="0" tIns="0" rIns="0" bIns="0">
            <a:spAutoFit/>
          </a:bodyPr>
          <a:lstStyle/>
          <a:p>
            <a:r>
              <a:rPr lang="en-US" altLang="zh-CN" sz="1200" dirty="0">
                <a:latin typeface="微软雅黑" panose="020B0503020204020204" pitchFamily="34" charset="-122"/>
                <a:ea typeface="微软雅黑" panose="020B0503020204020204" pitchFamily="34" charset="-122"/>
              </a:rPr>
              <a:t>Annual Work Report</a:t>
            </a:r>
            <a:endParaRPr lang="zh-CN" altLang="en-US" sz="1200" dirty="0">
              <a:latin typeface="微软雅黑" panose="020B0503020204020204" pitchFamily="34" charset="-122"/>
              <a:ea typeface="微软雅黑" panose="020B0503020204020204" pitchFamily="34" charset="-122"/>
            </a:endParaRPr>
          </a:p>
        </p:txBody>
      </p:sp>
      <p:sp>
        <p:nvSpPr>
          <p:cNvPr id="45" name="9ëζħë">
            <a:extLst>
              <a:ext uri="{FF2B5EF4-FFF2-40B4-BE49-F238E27FC236}">
                <a16:creationId xmlns:a16="http://schemas.microsoft.com/office/drawing/2014/main" id="{A5155EF4-DE6C-4BC6-BAD3-A2CD86959BEF}"/>
              </a:ext>
            </a:extLst>
          </p:cNvPr>
          <p:cNvSpPr txBox="1"/>
          <p:nvPr/>
        </p:nvSpPr>
        <p:spPr>
          <a:xfrm>
            <a:off x="4548820" y="2320766"/>
            <a:ext cx="3065526" cy="598703"/>
          </a:xfrm>
          <a:custGeom>
            <a:avLst/>
            <a:gdLst/>
            <a:ahLst/>
            <a:cxnLst/>
            <a:rect l="l" t="t" r="r" b="b"/>
            <a:pathLst>
              <a:path w="3065526" h="598703">
                <a:moveTo>
                  <a:pt x="1263244" y="85725"/>
                </a:moveTo>
                <a:lnTo>
                  <a:pt x="1178891" y="351129"/>
                </a:lnTo>
                <a:lnTo>
                  <a:pt x="1346912" y="351129"/>
                </a:lnTo>
                <a:close/>
                <a:moveTo>
                  <a:pt x="2163090" y="8915"/>
                </a:moveTo>
                <a:lnTo>
                  <a:pt x="2252244" y="8915"/>
                </a:lnTo>
                <a:lnTo>
                  <a:pt x="2252244" y="272262"/>
                </a:lnTo>
                <a:lnTo>
                  <a:pt x="2472385" y="8915"/>
                </a:lnTo>
                <a:lnTo>
                  <a:pt x="2580056" y="8915"/>
                </a:lnTo>
                <a:lnTo>
                  <a:pt x="2341398" y="283235"/>
                </a:lnTo>
                <a:lnTo>
                  <a:pt x="2602687" y="589102"/>
                </a:lnTo>
                <a:lnTo>
                  <a:pt x="2492274" y="589102"/>
                </a:lnTo>
                <a:lnTo>
                  <a:pt x="2252244" y="296951"/>
                </a:lnTo>
                <a:lnTo>
                  <a:pt x="2252244" y="589102"/>
                </a:lnTo>
                <a:lnTo>
                  <a:pt x="2163090" y="589102"/>
                </a:lnTo>
                <a:close/>
                <a:moveTo>
                  <a:pt x="1591590" y="8915"/>
                </a:moveTo>
                <a:lnTo>
                  <a:pt x="1686230" y="8915"/>
                </a:lnTo>
                <a:lnTo>
                  <a:pt x="1962608" y="426567"/>
                </a:lnTo>
                <a:lnTo>
                  <a:pt x="1962608" y="8915"/>
                </a:lnTo>
                <a:lnTo>
                  <a:pt x="2042846" y="8915"/>
                </a:lnTo>
                <a:lnTo>
                  <a:pt x="2042846" y="589102"/>
                </a:lnTo>
                <a:lnTo>
                  <a:pt x="1964665" y="589102"/>
                </a:lnTo>
                <a:lnTo>
                  <a:pt x="1671828" y="146761"/>
                </a:lnTo>
                <a:lnTo>
                  <a:pt x="1671828" y="589102"/>
                </a:lnTo>
                <a:lnTo>
                  <a:pt x="1591590" y="589102"/>
                </a:lnTo>
                <a:close/>
                <a:moveTo>
                  <a:pt x="1211809" y="8915"/>
                </a:moveTo>
                <a:lnTo>
                  <a:pt x="1318794" y="8915"/>
                </a:lnTo>
                <a:lnTo>
                  <a:pt x="1519047" y="589102"/>
                </a:lnTo>
                <a:lnTo>
                  <a:pt x="1422350" y="589102"/>
                </a:lnTo>
                <a:lnTo>
                  <a:pt x="1370915" y="427253"/>
                </a:lnTo>
                <a:lnTo>
                  <a:pt x="1154888" y="427253"/>
                </a:lnTo>
                <a:lnTo>
                  <a:pt x="1103453" y="589102"/>
                </a:lnTo>
                <a:lnTo>
                  <a:pt x="1012241" y="589102"/>
                </a:lnTo>
                <a:close/>
                <a:moveTo>
                  <a:pt x="486690" y="8915"/>
                </a:moveTo>
                <a:lnTo>
                  <a:pt x="575844" y="8915"/>
                </a:lnTo>
                <a:lnTo>
                  <a:pt x="575844" y="246888"/>
                </a:lnTo>
                <a:lnTo>
                  <a:pt x="850850" y="246888"/>
                </a:lnTo>
                <a:lnTo>
                  <a:pt x="850850" y="8915"/>
                </a:lnTo>
                <a:lnTo>
                  <a:pt x="940004" y="8915"/>
                </a:lnTo>
                <a:lnTo>
                  <a:pt x="940004" y="589102"/>
                </a:lnTo>
                <a:lnTo>
                  <a:pt x="850850" y="589102"/>
                </a:lnTo>
                <a:lnTo>
                  <a:pt x="850850" y="323011"/>
                </a:lnTo>
                <a:lnTo>
                  <a:pt x="575844" y="323011"/>
                </a:lnTo>
                <a:lnTo>
                  <a:pt x="575844" y="589102"/>
                </a:lnTo>
                <a:lnTo>
                  <a:pt x="486690" y="589102"/>
                </a:lnTo>
                <a:close/>
                <a:moveTo>
                  <a:pt x="0" y="8915"/>
                </a:moveTo>
                <a:lnTo>
                  <a:pt x="395021" y="8915"/>
                </a:lnTo>
                <a:lnTo>
                  <a:pt x="395021" y="85039"/>
                </a:lnTo>
                <a:lnTo>
                  <a:pt x="242774" y="85039"/>
                </a:lnTo>
                <a:lnTo>
                  <a:pt x="242774" y="589102"/>
                </a:lnTo>
                <a:lnTo>
                  <a:pt x="152934" y="589102"/>
                </a:lnTo>
                <a:lnTo>
                  <a:pt x="152934" y="85039"/>
                </a:lnTo>
                <a:lnTo>
                  <a:pt x="0" y="85039"/>
                </a:lnTo>
                <a:close/>
                <a:moveTo>
                  <a:pt x="2868016" y="0"/>
                </a:moveTo>
                <a:cubicBezTo>
                  <a:pt x="2916479" y="0"/>
                  <a:pt x="2956598" y="9944"/>
                  <a:pt x="2988374" y="29832"/>
                </a:cubicBezTo>
                <a:cubicBezTo>
                  <a:pt x="3020149" y="49720"/>
                  <a:pt x="3042209" y="78181"/>
                  <a:pt x="3054553" y="115214"/>
                </a:cubicBezTo>
                <a:lnTo>
                  <a:pt x="2982544" y="148818"/>
                </a:lnTo>
                <a:cubicBezTo>
                  <a:pt x="2973858" y="125958"/>
                  <a:pt x="2960942" y="108242"/>
                  <a:pt x="2943797" y="95669"/>
                </a:cubicBezTo>
                <a:cubicBezTo>
                  <a:pt x="2926652" y="83096"/>
                  <a:pt x="2902077" y="76809"/>
                  <a:pt x="2870073" y="76809"/>
                </a:cubicBezTo>
                <a:cubicBezTo>
                  <a:pt x="2835326" y="76809"/>
                  <a:pt x="2809266" y="83781"/>
                  <a:pt x="2791892" y="97726"/>
                </a:cubicBezTo>
                <a:cubicBezTo>
                  <a:pt x="2774518" y="111671"/>
                  <a:pt x="2765832" y="131673"/>
                  <a:pt x="2765832" y="157734"/>
                </a:cubicBezTo>
                <a:cubicBezTo>
                  <a:pt x="2765832" y="170078"/>
                  <a:pt x="2767775" y="181051"/>
                  <a:pt x="2771661" y="190652"/>
                </a:cubicBezTo>
                <a:cubicBezTo>
                  <a:pt x="2775547" y="200253"/>
                  <a:pt x="2782177" y="208597"/>
                  <a:pt x="2791549" y="215684"/>
                </a:cubicBezTo>
                <a:cubicBezTo>
                  <a:pt x="2800922" y="222770"/>
                  <a:pt x="2813038" y="229057"/>
                  <a:pt x="2827897" y="234543"/>
                </a:cubicBezTo>
                <a:cubicBezTo>
                  <a:pt x="2842756" y="240030"/>
                  <a:pt x="2861158" y="245059"/>
                  <a:pt x="2883103" y="249631"/>
                </a:cubicBezTo>
                <a:cubicBezTo>
                  <a:pt x="2948483" y="261975"/>
                  <a:pt x="2995232" y="282663"/>
                  <a:pt x="3023349" y="311696"/>
                </a:cubicBezTo>
                <a:cubicBezTo>
                  <a:pt x="3051468" y="340728"/>
                  <a:pt x="3065526" y="379476"/>
                  <a:pt x="3065526" y="427939"/>
                </a:cubicBezTo>
                <a:cubicBezTo>
                  <a:pt x="3065526" y="453085"/>
                  <a:pt x="3060611" y="476059"/>
                  <a:pt x="3050782" y="496862"/>
                </a:cubicBezTo>
                <a:cubicBezTo>
                  <a:pt x="3040952" y="517664"/>
                  <a:pt x="3027236" y="535609"/>
                  <a:pt x="3009634" y="550697"/>
                </a:cubicBezTo>
                <a:cubicBezTo>
                  <a:pt x="2992032" y="565785"/>
                  <a:pt x="2970772" y="577557"/>
                  <a:pt x="2945854" y="586016"/>
                </a:cubicBezTo>
                <a:cubicBezTo>
                  <a:pt x="2920937" y="594474"/>
                  <a:pt x="2893391" y="598703"/>
                  <a:pt x="2863215" y="598703"/>
                </a:cubicBezTo>
                <a:cubicBezTo>
                  <a:pt x="2809723" y="598703"/>
                  <a:pt x="2765146" y="587502"/>
                  <a:pt x="2729484" y="565099"/>
                </a:cubicBezTo>
                <a:cubicBezTo>
                  <a:pt x="2693823" y="542696"/>
                  <a:pt x="2669362" y="510463"/>
                  <a:pt x="2656104" y="468401"/>
                </a:cubicBezTo>
                <a:lnTo>
                  <a:pt x="2728799" y="434797"/>
                </a:lnTo>
                <a:cubicBezTo>
                  <a:pt x="2747544" y="492861"/>
                  <a:pt x="2792121" y="521893"/>
                  <a:pt x="2862530" y="521893"/>
                </a:cubicBezTo>
                <a:cubicBezTo>
                  <a:pt x="2900020" y="521893"/>
                  <a:pt x="2928366" y="513892"/>
                  <a:pt x="2947569" y="497890"/>
                </a:cubicBezTo>
                <a:cubicBezTo>
                  <a:pt x="2966771" y="481888"/>
                  <a:pt x="2976372" y="459486"/>
                  <a:pt x="2976372" y="430682"/>
                </a:cubicBezTo>
                <a:cubicBezTo>
                  <a:pt x="2976372" y="416966"/>
                  <a:pt x="2974201" y="404736"/>
                  <a:pt x="2969857" y="393992"/>
                </a:cubicBezTo>
                <a:cubicBezTo>
                  <a:pt x="2965514" y="383247"/>
                  <a:pt x="2958427" y="373646"/>
                  <a:pt x="2948597" y="365188"/>
                </a:cubicBezTo>
                <a:cubicBezTo>
                  <a:pt x="2938767" y="356730"/>
                  <a:pt x="2925623" y="349300"/>
                  <a:pt x="2909164" y="342900"/>
                </a:cubicBezTo>
                <a:cubicBezTo>
                  <a:pt x="2892705" y="336499"/>
                  <a:pt x="2872359" y="330784"/>
                  <a:pt x="2848128" y="325755"/>
                </a:cubicBezTo>
                <a:cubicBezTo>
                  <a:pt x="2788234" y="313867"/>
                  <a:pt x="2744686" y="294436"/>
                  <a:pt x="2717483" y="267462"/>
                </a:cubicBezTo>
                <a:cubicBezTo>
                  <a:pt x="2690279" y="240487"/>
                  <a:pt x="2676678" y="205282"/>
                  <a:pt x="2676678" y="161848"/>
                </a:cubicBezTo>
                <a:cubicBezTo>
                  <a:pt x="2676678" y="138531"/>
                  <a:pt x="2680907" y="116928"/>
                  <a:pt x="2689365" y="97040"/>
                </a:cubicBezTo>
                <a:cubicBezTo>
                  <a:pt x="2697823" y="77152"/>
                  <a:pt x="2710167" y="60007"/>
                  <a:pt x="2726398" y="45605"/>
                </a:cubicBezTo>
                <a:cubicBezTo>
                  <a:pt x="2742629" y="31203"/>
                  <a:pt x="2762631" y="20002"/>
                  <a:pt x="2786406" y="12001"/>
                </a:cubicBezTo>
                <a:cubicBezTo>
                  <a:pt x="2810180" y="4000"/>
                  <a:pt x="2837384" y="0"/>
                  <a:pt x="286801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54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36" name="9ëζħë">
            <a:extLst>
              <a:ext uri="{FF2B5EF4-FFF2-40B4-BE49-F238E27FC236}">
                <a16:creationId xmlns:a16="http://schemas.microsoft.com/office/drawing/2014/main" id="{70A55172-4B53-47AC-ABD7-40E8FC6F1EE0}"/>
              </a:ext>
            </a:extLst>
          </p:cNvPr>
          <p:cNvSpPr txBox="1"/>
          <p:nvPr>
            <p:custDataLst>
              <p:tags r:id="rId2"/>
            </p:custDataLst>
          </p:nvPr>
        </p:nvSpPr>
        <p:spPr>
          <a:xfrm>
            <a:off x="605969" y="582390"/>
            <a:ext cx="924356" cy="184666"/>
          </a:xfrm>
          <a:prstGeom prst="rect">
            <a:avLst/>
          </a:prstGeom>
          <a:noFill/>
        </p:spPr>
        <p:txBody>
          <a:bodyPr wrap="none" lIns="0" tIns="0" rIns="0" bIns="0">
            <a:spAutoFit/>
          </a:bodyPr>
          <a:lstStyle/>
          <a:p>
            <a:r>
              <a:rPr kumimoji="0" lang="en-US" altLang="zh-CN" sz="12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Presentation</a:t>
            </a:r>
            <a:endParaRPr lang="zh-CN" altLang="en-US" sz="1200" dirty="0">
              <a:solidFill>
                <a:schemeClr val="accent1"/>
              </a:solidFill>
              <a:latin typeface="微软雅黑" panose="020B0503020204020204" pitchFamily="34" charset="-122"/>
              <a:ea typeface="微软雅黑" panose="020B0503020204020204" pitchFamily="34" charset="-122"/>
            </a:endParaRPr>
          </a:p>
        </p:txBody>
      </p:sp>
      <p:sp>
        <p:nvSpPr>
          <p:cNvPr id="3" name="EHead">
            <a:extLst>
              <a:ext uri="{FF2B5EF4-FFF2-40B4-BE49-F238E27FC236}">
                <a16:creationId xmlns:a16="http://schemas.microsoft.com/office/drawing/2014/main" id="{B41B0E05-E8EB-B980-BC7C-F9611CEE3EFA}"/>
              </a:ext>
            </a:extLst>
          </p:cNvPr>
          <p:cNvSpPr txBox="1"/>
          <p:nvPr/>
        </p:nvSpPr>
        <p:spPr>
          <a:xfrm>
            <a:off x="4548820" y="3242801"/>
            <a:ext cx="3065526" cy="3143709"/>
          </a:xfrm>
          <a:prstGeom prst="rect">
            <a:avLst/>
          </a:prstGeom>
          <a:noFill/>
        </p:spPr>
        <p:txBody>
          <a:bodyPr wrap="none" lIns="0" tIns="0" rIns="0" bIns="0" rtlCol="0">
            <a:scene3d>
              <a:camera prst="orthographicFront"/>
              <a:lightRig rig="threePt" dir="t"/>
            </a:scene3d>
            <a:sp3d contourW="12700"/>
          </a:bodyPr>
          <a:lstStyle/>
          <a:p>
            <a:pPr>
              <a:lnSpc>
                <a:spcPct val="150000"/>
              </a:lnSpc>
            </a:pPr>
            <a:r>
              <a:rPr lang="en-US" altLang="zh-CN" sz="3600" b="1" dirty="0">
                <a:solidFill>
                  <a:schemeClr val="accent1"/>
                </a:solidFill>
                <a:latin typeface="+mj-ea"/>
                <a:ea typeface="+mj-ea"/>
                <a:cs typeface="字魂59号-创粗黑" panose="00000500000000000000" pitchFamily="2" charset="-122"/>
                <a:sym typeface="字魂59号-创粗黑" panose="00000500000000000000" pitchFamily="2" charset="-122"/>
              </a:rPr>
              <a:t>For Your</a:t>
            </a:r>
          </a:p>
          <a:p>
            <a:pPr>
              <a:lnSpc>
                <a:spcPct val="150000"/>
              </a:lnSpc>
            </a:pPr>
            <a:r>
              <a:rPr lang="en-US" altLang="zh-CN" sz="3600" b="1" dirty="0">
                <a:solidFill>
                  <a:schemeClr val="accent1"/>
                </a:solidFill>
                <a:latin typeface="+mj-ea"/>
                <a:ea typeface="+mj-ea"/>
                <a:cs typeface="字魂59号-创粗黑" panose="00000500000000000000" pitchFamily="2" charset="-122"/>
                <a:sym typeface="字魂59号-创粗黑" panose="00000500000000000000" pitchFamily="2" charset="-122"/>
              </a:rPr>
              <a:t>Attention</a:t>
            </a:r>
            <a:endParaRPr lang="zh-CN" altLang="en-US" sz="3600" b="1" dirty="0">
              <a:solidFill>
                <a:schemeClr val="accent1"/>
              </a:solidFill>
              <a:latin typeface="+mj-ea"/>
              <a:ea typeface="+mj-ea"/>
              <a:cs typeface="字魂59号-创粗黑" panose="00000500000000000000" pitchFamily="2" charset="-122"/>
              <a:sym typeface="字魂59号-创粗黑" panose="00000500000000000000" pitchFamily="2" charset="-122"/>
            </a:endParaRPr>
          </a:p>
        </p:txBody>
      </p:sp>
      <p:sp>
        <p:nvSpPr>
          <p:cNvPr id="2" name="ɡëžħë">
            <a:extLst>
              <a:ext uri="{FF2B5EF4-FFF2-40B4-BE49-F238E27FC236}">
                <a16:creationId xmlns:a16="http://schemas.microsoft.com/office/drawing/2014/main" id="{F07F7345-843E-8380-AC42-1914E0D301DC}"/>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 name="ɡëžħë">
            <a:extLst>
              <a:ext uri="{FF2B5EF4-FFF2-40B4-BE49-F238E27FC236}">
                <a16:creationId xmlns:a16="http://schemas.microsoft.com/office/drawing/2014/main" id="{AF8B523F-E6E5-94CD-2A2D-B618DDECD946}"/>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pic>
        <p:nvPicPr>
          <p:cNvPr id="6" name="Logo" descr="文本&#10;&#10;描述已自动生成">
            <a:hlinkClick r:id="rId4"/>
            <a:extLst>
              <a:ext uri="{FF2B5EF4-FFF2-40B4-BE49-F238E27FC236}">
                <a16:creationId xmlns:a16="http://schemas.microsoft.com/office/drawing/2014/main" id="{7955A386-E935-A2D3-80F9-B64C6F10B1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3832878133"/>
      </p:ext>
    </p:extLst>
  </p:cSld>
  <p:clrMapOvr>
    <a:masterClrMapping/>
  </p:clrMapOvr>
  <mc:AlternateContent xmlns:mc="http://schemas.openxmlformats.org/markup-compatibility/2006" xmlns:p14="http://schemas.microsoft.com/office/powerpoint/2010/main">
    <mc:Choice Requires="p14">
      <p:transition spd="slow" p14:dur="2000">
        <p14:reveal thruBlk="1"/>
      </p:transition>
    </mc:Choice>
    <mc:Fallback xmlns="" xmlns:a16="http://schemas.microsoft.com/office/drawing/2014/main">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9ëζħë"/>
        <p:cNvGrpSpPr/>
        <p:nvPr/>
      </p:nvGrpSpPr>
      <p:grpSpPr>
        <a:xfrm>
          <a:off x="0" y="0"/>
          <a:ext cx="0" cy="0"/>
          <a:chOff x="0" y="0"/>
          <a:chExt cx="0" cy="0"/>
        </a:xfrm>
      </p:grpSpPr>
      <p:sp>
        <p:nvSpPr>
          <p:cNvPr id="44" name="Disclaimer">
            <a:extLst>
              <a:ext uri="{FF2B5EF4-FFF2-40B4-BE49-F238E27FC236}">
                <a16:creationId xmlns:a16="http://schemas.microsoft.com/office/drawing/2014/main" id="{8DFDDCF2-5726-451D-BB4D-D2B3AD0E131B}"/>
              </a:ext>
            </a:extLst>
          </p:cNvPr>
          <p:cNvSpPr txBox="1"/>
          <p:nvPr/>
        </p:nvSpPr>
        <p:spPr>
          <a:xfrm>
            <a:off x="603250" y="1289726"/>
            <a:ext cx="10979150" cy="254237"/>
          </a:xfrm>
          <a:prstGeom prst="rect">
            <a:avLst/>
          </a:prstGeom>
          <a:noFill/>
        </p:spPr>
        <p:txBody>
          <a:bodyPr wrap="square" lIns="0" tIns="0" rIns="0" bIns="0">
            <a:spAutoFit/>
          </a:bodyPr>
          <a:lstStyle/>
          <a:p>
            <a:pPr>
              <a:lnSpc>
                <a:spcPct val="130000"/>
              </a:lnSpc>
            </a:pPr>
            <a:r>
              <a:rPr lang="zh-CN" altLang="en-US" sz="1400" dirty="0">
                <a:solidFill>
                  <a:schemeClr val="tx1">
                    <a:lumMod val="85000"/>
                    <a:lumOff val="15000"/>
                  </a:schemeClr>
                </a:solidFill>
                <a:latin typeface="+mn-ea"/>
              </a:rPr>
              <a:t>
1.歌者PPT通过人工智能技术为用户生成幻灯片内容。请注意甄别内容中可能包含的错误、不准确或不完整的信息，歌者PPT对因使用本产品生成的幻灯片内容而引起的任何直接或间接损失不承担任何责任。
2.歌者PPT严格禁止生成任何违法、违规或不当的内容。用户有责任确保生成内容的合法性和合规性。如发现任何违法、违规或不当内容，请立即删除，不得传播或分享。歌者PPT对于用户生成的内容不做任何保证，也不承担任何因此产生的法律责任。
3.歌者PPT可能会引用或整合第三方内容，对于这些第三方内容的准确性、合法性和完整性，歌者PPT不做任何保证。用户在使用这些内容时，应自行判断和承担相关风险。
4.歌者PPT生成的幻灯片内容的版权归用户所有。用户应确保其使用生成内容时不侵犯任何第三方的版权或其他权利。歌者PPT对因用户侵权行为引起的任何纠纷或损失不承担任何责任。
</a:t>
            </a:r>
          </a:p>
        </p:txBody>
      </p:sp>
      <p:sp>
        <p:nvSpPr>
          <p:cNvPr id="9" name="BHead">
            <a:extLst>
              <a:ext uri="{FF2B5EF4-FFF2-40B4-BE49-F238E27FC236}">
                <a16:creationId xmlns:a16="http://schemas.microsoft.com/office/drawing/2014/main" id="{2B377962-F91D-219A-3D55-FBE74D79FD60}"/>
              </a:ext>
            </a:extLst>
          </p:cNvPr>
          <p:cNvSpPr>
            <a:spLocks noGrp="1"/>
          </p:cNvSpPr>
          <p:nvPr>
            <p:ph type="title"/>
          </p:nvPr>
        </p:nvSpPr>
        <p:spPr/>
        <p:txBody>
          <a:bodyPr/>
          <a:lstStyle/>
          <a:p>
            <a:r>
              <a:rPr lang="zh-CN" altLang="en-US" dirty="0"/>
              <a:t>免责声明</a:t>
            </a:r>
          </a:p>
        </p:txBody>
      </p:sp>
    </p:spTree>
    <p:extLst>
      <p:ext uri="{BB962C8B-B14F-4D97-AF65-F5344CB8AC3E}">
        <p14:creationId xmlns:p14="http://schemas.microsoft.com/office/powerpoint/2010/main" val="78165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en-US" altLang="zh-CN" sz="1400" dirty="0">
                <a:solidFill>
                  <a:schemeClr val="tx1">
                    <a:lumMod val="85000"/>
                    <a:lumOff val="15000"/>
                  </a:schemeClr>
                </a:solidFill>
                <a:latin typeface="+mn-ea"/>
              </a:rPr>
              <a:t>6CO₂ + 6H₂O → C₆H₁₂O₆ + 6O₂</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zh-CN" altLang="en-US" sz="2400" dirty="0">
                <a:solidFill>
                  <a:schemeClr val="accent1"/>
                </a:solidFill>
                <a:latin typeface="微软雅黑" panose="020B0503020204020204" pitchFamily="34" charset="-122"/>
                <a:ea typeface="微软雅黑" panose="020B0503020204020204" pitchFamily="34" charset="-122"/>
              </a:rPr>
              <a:t>光合作用的化学反应式</a:t>
            </a:r>
          </a:p>
        </p:txBody>
      </p:sp>
    </p:spTree>
    <p:extLst>
      <p:ext uri="{BB962C8B-B14F-4D97-AF65-F5344CB8AC3E}">
        <p14:creationId xmlns:p14="http://schemas.microsoft.com/office/powerpoint/2010/main" val="3313717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ead">
            <a:extLst>
              <a:ext uri="{FF2B5EF4-FFF2-40B4-BE49-F238E27FC236}">
                <a16:creationId xmlns:a16="http://schemas.microsoft.com/office/drawing/2014/main" id="{96C4E8AA-72E5-4677-A96C-058594CCC79D}"/>
              </a:ext>
            </a:extLst>
          </p:cNvPr>
          <p:cNvSpPr txBox="1"/>
          <p:nvPr/>
        </p:nvSpPr>
        <p:spPr>
          <a:xfrm>
            <a:off x="954649" y="1062655"/>
            <a:ext cx="6197589" cy="1005788"/>
          </a:xfrm>
          <a:prstGeom prst="rect">
            <a:avLst/>
          </a:prstGeom>
          <a:noFill/>
        </p:spPr>
        <p:txBody>
          <a:bodyPr wrap="square" anchor="b">
            <a:spAutoFit/>
          </a:bodyPr>
          <a:lstStyle/>
          <a:p>
            <a:pPr marL="0" marR="0" lvl="0" indent="0" defTabSz="913765" rtl="0" eaLnBrk="1" fontAlgn="auto" latinLnBrk="0" hangingPunct="1">
              <a:lnSpc>
                <a:spcPct val="130000"/>
              </a:lnSpc>
              <a:spcBef>
                <a:spcPts val="0"/>
              </a:spcBef>
              <a:spcAft>
                <a:spcPts val="0"/>
              </a:spcAft>
              <a:buClrTx/>
              <a:buSzPct val="25000"/>
              <a:buFontTx/>
              <a:buNone/>
              <a:defRPr/>
            </a:pPr>
            <a:r>
              <a:rPr kumimoji="0" lang="zh-CN" altLang="en-US" sz="2400" i="0" u="none" strike="noStrike" kern="1200" cap="none" spc="0" normalizeH="0" baseline="0" noProof="0" dirty="0">
                <a:ln>
                  <a:noFill/>
                </a:ln>
                <a:solidFill>
                  <a:schemeClr val="accent1"/>
                </a:solidFill>
                <a:effectLst/>
                <a:uLnTx/>
                <a:uFillTx/>
                <a:latin typeface="+mj-ea"/>
                <a:ea typeface="+mj-ea"/>
              </a:rPr>
              <a:t>光合作用的生态意义</a:t>
            </a:r>
          </a:p>
        </p:txBody>
      </p:sp>
      <p:sp>
        <p:nvSpPr>
          <p:cNvPr id="30" name="gezhe">
            <a:extLst>
              <a:ext uri="{FF2B5EF4-FFF2-40B4-BE49-F238E27FC236}">
                <a16:creationId xmlns:a16="http://schemas.microsoft.com/office/drawing/2014/main" id="{CBEF350E-AEE6-4758-9FD5-542A0E0200E7}"/>
              </a:ext>
            </a:extLst>
          </p:cNvPr>
          <p:cNvSpPr/>
          <p:nvPr/>
        </p:nvSpPr>
        <p:spPr>
          <a:xfrm>
            <a:off x="8992882" y="0"/>
            <a:ext cx="3199119" cy="3429000"/>
          </a:xfrm>
          <a:custGeom>
            <a:avLst/>
            <a:gdLst>
              <a:gd name="connsiteX0" fmla="*/ 176177 w 3199119"/>
              <a:gd name="connsiteY0" fmla="*/ 0 h 3429000"/>
              <a:gd name="connsiteX1" fmla="*/ 3199119 w 3199119"/>
              <a:gd name="connsiteY1" fmla="*/ 0 h 3429000"/>
              <a:gd name="connsiteX2" fmla="*/ 3199119 w 3199119"/>
              <a:gd name="connsiteY2" fmla="*/ 3330776 h 3429000"/>
              <a:gd name="connsiteX3" fmla="*/ 3015408 w 3199119"/>
              <a:gd name="connsiteY3" fmla="*/ 3378013 h 3429000"/>
              <a:gd name="connsiteX4" fmla="*/ 2509630 w 3199119"/>
              <a:gd name="connsiteY4" fmla="*/ 3429000 h 3429000"/>
              <a:gd name="connsiteX5" fmla="*/ 0 w 3199119"/>
              <a:gd name="connsiteY5" fmla="*/ 919370 h 3429000"/>
              <a:gd name="connsiteX6" fmla="*/ 112828 w 3199119"/>
              <a:gd name="connsiteY6" fmla="*/ 173083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9119" h="3429000">
                <a:moveTo>
                  <a:pt x="176177" y="0"/>
                </a:moveTo>
                <a:lnTo>
                  <a:pt x="3199119" y="0"/>
                </a:lnTo>
                <a:lnTo>
                  <a:pt x="3199119" y="3330776"/>
                </a:lnTo>
                <a:lnTo>
                  <a:pt x="3015408" y="3378013"/>
                </a:lnTo>
                <a:cubicBezTo>
                  <a:pt x="2852037" y="3411444"/>
                  <a:pt x="2682884" y="3429000"/>
                  <a:pt x="2509630" y="3429000"/>
                </a:cubicBezTo>
                <a:cubicBezTo>
                  <a:pt x="1123600" y="3429000"/>
                  <a:pt x="0" y="2305400"/>
                  <a:pt x="0" y="919370"/>
                </a:cubicBezTo>
                <a:cubicBezTo>
                  <a:pt x="0" y="659490"/>
                  <a:pt x="39502" y="408835"/>
                  <a:pt x="112828" y="173083"/>
                </a:cubicBezTo>
                <a:close/>
              </a:path>
            </a:pathLst>
          </a:custGeom>
          <a:solidFill>
            <a:schemeClr val="accent6"/>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Text">
            <a:extLst>
              <a:ext uri="{FF2B5EF4-FFF2-40B4-BE49-F238E27FC236}">
                <a16:creationId xmlns:a16="http://schemas.microsoft.com/office/drawing/2014/main" id="{74DE9963-9836-7BB5-BF40-039A5B2F2A07}"/>
              </a:ext>
            </a:extLst>
          </p:cNvPr>
          <p:cNvSpPr txBox="1"/>
          <p:nvPr/>
        </p:nvSpPr>
        <p:spPr>
          <a:xfrm>
            <a:off x="954649" y="2619932"/>
            <a:ext cx="8038233" cy="254237"/>
          </a:xfrm>
          <a:prstGeom prst="rect">
            <a:avLst/>
          </a:prstGeom>
          <a:noFill/>
        </p:spPr>
        <p:txBody>
          <a:bodyPr wrap="square" lIns="0" tIns="0" rIns="0" bIns="0">
            <a:spAutoFit/>
          </a:bodyPr>
          <a:lstStyle/>
          <a:p>
            <a:pPr>
              <a:lnSpc>
                <a:spcPct val="130000"/>
              </a:lnSpc>
            </a:pPr>
            <a:r>
              <a:rPr lang="zh-CN" altLang="en-US" sz="1400" dirty="0">
                <a:latin typeface="+mn-ea"/>
              </a:rPr>
              <a:t>光合作用为几乎所有生物提供能量来源，并释放氧气，维持地球大气成分平衡，对生态系统至关重要。</a:t>
            </a:r>
          </a:p>
        </p:txBody>
      </p:sp>
      <p:sp>
        <p:nvSpPr>
          <p:cNvPr id="2" name="ɡëžħë">
            <a:extLst>
              <a:ext uri="{FF2B5EF4-FFF2-40B4-BE49-F238E27FC236}">
                <a16:creationId xmlns:a16="http://schemas.microsoft.com/office/drawing/2014/main" id="{EE0E9DA8-15EB-0BB0-5F70-D5D2E01F5F4E}"/>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3" name="ɡëžħë">
            <a:extLst>
              <a:ext uri="{FF2B5EF4-FFF2-40B4-BE49-F238E27FC236}">
                <a16:creationId xmlns:a16="http://schemas.microsoft.com/office/drawing/2014/main" id="{64C97EC1-EFB1-660C-6F9B-6CA96F093DB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672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ɡëžħë"/>
        <p:cNvGrpSpPr/>
        <p:nvPr/>
      </p:nvGrpSpPr>
      <p:grpSpPr>
        <a:xfrm>
          <a:off x="0" y="0"/>
          <a:ext cx="0" cy="0"/>
          <a:chOff x="0" y="0"/>
          <a:chExt cx="0" cy="0"/>
        </a:xfrm>
      </p:grpSpPr>
      <p:sp>
        <p:nvSpPr>
          <p:cNvPr id="87" name="ɡëžħë">
            <a:extLst>
              <a:ext uri="{FF2B5EF4-FFF2-40B4-BE49-F238E27FC236}">
                <a16:creationId xmlns:a16="http://schemas.microsoft.com/office/drawing/2014/main" id="{38AB38BF-E426-4AEB-9594-5E8BC6B51BE0}"/>
              </a:ext>
            </a:extLst>
          </p:cNvPr>
          <p:cNvSpPr/>
          <p:nvPr/>
        </p:nvSpPr>
        <p:spPr>
          <a:xfrm>
            <a:off x="0" y="0"/>
            <a:ext cx="12192000" cy="6858000"/>
          </a:xfrm>
          <a:prstGeom prst="rect">
            <a:avLst/>
          </a:prstGeom>
          <a:gradFill flip="none" rotWithShape="1">
            <a:gsLst>
              <a:gs pos="0">
                <a:schemeClr val="accent5">
                  <a:lumMod val="70000"/>
                  <a:lumOff val="30000"/>
                </a:schemeClr>
              </a:gs>
              <a:gs pos="100000">
                <a:schemeClr val="accent6">
                  <a:lumMod val="70000"/>
                  <a:lumOff val="30000"/>
                </a:schemeClr>
              </a:gs>
            </a:gsLst>
            <a:lin ang="27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p>
        </p:txBody>
      </p:sp>
      <p:sp>
        <p:nvSpPr>
          <p:cNvPr id="88" name="ɡëžħë">
            <a:extLst>
              <a:ext uri="{FF2B5EF4-FFF2-40B4-BE49-F238E27FC236}">
                <a16:creationId xmlns:a16="http://schemas.microsoft.com/office/drawing/2014/main" id="{E23477DD-A775-420E-B42A-166607AAB19C}"/>
              </a:ext>
            </a:extLst>
          </p:cNvPr>
          <p:cNvSpPr/>
          <p:nvPr/>
        </p:nvSpPr>
        <p:spPr>
          <a:xfrm>
            <a:off x="4309988" y="2398707"/>
            <a:ext cx="6164356" cy="6164356"/>
          </a:xfrm>
          <a:prstGeom prst="ellipse">
            <a:avLst/>
          </a:prstGeom>
          <a:gradFill flip="none" rotWithShape="1">
            <a:gsLst>
              <a:gs pos="0">
                <a:schemeClr val="accent1">
                  <a:alpha val="55000"/>
                </a:schemeClr>
              </a:gs>
              <a:gs pos="100000">
                <a:schemeClr val="accent1">
                  <a:lumMod val="20000"/>
                  <a:lumOff val="80000"/>
                  <a:alpha val="25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ɡëžħë">
            <a:extLst>
              <a:ext uri="{FF2B5EF4-FFF2-40B4-BE49-F238E27FC236}">
                <a16:creationId xmlns:a16="http://schemas.microsoft.com/office/drawing/2014/main" id="{7A4CB484-2EBD-434C-855F-6B0A1ED8A437}"/>
              </a:ext>
            </a:extLst>
          </p:cNvPr>
          <p:cNvSpPr/>
          <p:nvPr/>
        </p:nvSpPr>
        <p:spPr>
          <a:xfrm>
            <a:off x="7170057" y="-1972802"/>
            <a:ext cx="5215604" cy="5215604"/>
          </a:xfrm>
          <a:prstGeom prst="ellipse">
            <a:avLst/>
          </a:prstGeom>
          <a:gradFill flip="none" rotWithShape="1">
            <a:gsLst>
              <a:gs pos="0">
                <a:schemeClr val="accent1">
                  <a:alpha val="55000"/>
                </a:schemeClr>
              </a:gs>
              <a:gs pos="100000">
                <a:schemeClr val="accent1">
                  <a:lumMod val="20000"/>
                  <a:lumOff val="80000"/>
                  <a:alpha val="43000"/>
                </a:schemeClr>
              </a:gs>
            </a:gsLst>
            <a:lin ang="18900000" scaled="1"/>
            <a:tileRect/>
          </a:gradFill>
          <a:ln>
            <a:noFill/>
          </a:ln>
          <a:effectLst>
            <a:softEdge rad="12573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0" name="ɡëžħë">
            <a:extLst>
              <a:ext uri="{FF2B5EF4-FFF2-40B4-BE49-F238E27FC236}">
                <a16:creationId xmlns:a16="http://schemas.microsoft.com/office/drawing/2014/main" id="{C8C0C2CB-365A-45F3-8D75-44797978DE73}"/>
              </a:ext>
            </a:extLst>
          </p:cNvPr>
          <p:cNvSpPr/>
          <p:nvPr/>
        </p:nvSpPr>
        <p:spPr>
          <a:xfrm>
            <a:off x="7408842" y="375530"/>
            <a:ext cx="6349120" cy="6349120"/>
          </a:xfrm>
          <a:prstGeom prst="ellipse">
            <a:avLst/>
          </a:prstGeom>
          <a:gradFill flip="none" rotWithShape="1">
            <a:gsLst>
              <a:gs pos="0">
                <a:schemeClr val="accent2">
                  <a:alpha val="76000"/>
                </a:schemeClr>
              </a:gs>
              <a:gs pos="100000">
                <a:schemeClr val="accent2">
                  <a:lumMod val="20000"/>
                  <a:lumOff val="80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91" name="ɡëžħë">
            <a:extLst>
              <a:ext uri="{FF2B5EF4-FFF2-40B4-BE49-F238E27FC236}">
                <a16:creationId xmlns:a16="http://schemas.microsoft.com/office/drawing/2014/main" id="{B41C0341-625A-4312-B7B9-22C504BB7571}"/>
              </a:ext>
            </a:extLst>
          </p:cNvPr>
          <p:cNvSpPr/>
          <p:nvPr/>
        </p:nvSpPr>
        <p:spPr>
          <a:xfrm>
            <a:off x="-2024001" y="-3080221"/>
            <a:ext cx="7262118" cy="7262118"/>
          </a:xfrm>
          <a:prstGeom prst="ellipse">
            <a:avLst/>
          </a:prstGeom>
          <a:gradFill flip="none" rotWithShape="1">
            <a:gsLst>
              <a:gs pos="0">
                <a:schemeClr val="accent4"/>
              </a:gs>
              <a:gs pos="100000">
                <a:schemeClr val="accent4">
                  <a:lumMod val="20000"/>
                  <a:lumOff val="80000"/>
                  <a:alpha val="37000"/>
                </a:schemeClr>
              </a:gs>
            </a:gsLst>
            <a:lin ang="18900000" scaled="1"/>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nvGrpSpPr>
          <p:cNvPr id="20" name="ɡëžħë">
            <a:extLst>
              <a:ext uri="{FF2B5EF4-FFF2-40B4-BE49-F238E27FC236}">
                <a16:creationId xmlns:a16="http://schemas.microsoft.com/office/drawing/2014/main" id="{CCE5BB42-C286-4EE6-AA92-E3CB1A174682}"/>
              </a:ext>
            </a:extLst>
          </p:cNvPr>
          <p:cNvGrpSpPr/>
          <p:nvPr/>
        </p:nvGrpSpPr>
        <p:grpSpPr>
          <a:xfrm>
            <a:off x="615949" y="1240192"/>
            <a:ext cx="3891643" cy="8008717"/>
            <a:chOff x="1221965" y="3799606"/>
            <a:chExt cx="2096607" cy="4314664"/>
          </a:xfrm>
        </p:grpSpPr>
        <p:sp>
          <p:nvSpPr>
            <p:cNvPr id="12" name="ɡëžħë">
              <a:extLst>
                <a:ext uri="{FF2B5EF4-FFF2-40B4-BE49-F238E27FC236}">
                  <a16:creationId xmlns:a16="http://schemas.microsoft.com/office/drawing/2014/main" id="{0F2EB93C-DA34-43D0-ADB7-F1B7A9700704}"/>
                </a:ext>
              </a:extLst>
            </p:cNvPr>
            <p:cNvSpPr/>
            <p:nvPr/>
          </p:nvSpPr>
          <p:spPr>
            <a:xfrm>
              <a:off x="1221965" y="3799606"/>
              <a:ext cx="2096607" cy="4314664"/>
            </a:xfrm>
            <a:custGeom>
              <a:avLst/>
              <a:gdLst>
                <a:gd name="connsiteX0" fmla="*/ 1562100 w 1562100"/>
                <a:gd name="connsiteY0" fmla="*/ 224790 h 3214687"/>
                <a:gd name="connsiteX1" fmla="*/ 1562100 w 1562100"/>
                <a:gd name="connsiteY1" fmla="*/ 2989898 h 3214687"/>
                <a:gd name="connsiteX2" fmla="*/ 1496377 w 1562100"/>
                <a:gd name="connsiteY2" fmla="*/ 3148965 h 3214687"/>
                <a:gd name="connsiteX3" fmla="*/ 1337310 w 1562100"/>
                <a:gd name="connsiteY3" fmla="*/ 3214688 h 3214687"/>
                <a:gd name="connsiteX4" fmla="*/ 224790 w 1562100"/>
                <a:gd name="connsiteY4" fmla="*/ 3214688 h 3214687"/>
                <a:gd name="connsiteX5" fmla="*/ 65723 w 1562100"/>
                <a:gd name="connsiteY5" fmla="*/ 3148965 h 3214687"/>
                <a:gd name="connsiteX6" fmla="*/ 0 w 1562100"/>
                <a:gd name="connsiteY6" fmla="*/ 2989898 h 3214687"/>
                <a:gd name="connsiteX7" fmla="*/ 0 w 1562100"/>
                <a:gd name="connsiteY7" fmla="*/ 224790 h 3214687"/>
                <a:gd name="connsiteX8" fmla="*/ 65723 w 1562100"/>
                <a:gd name="connsiteY8" fmla="*/ 65723 h 3214687"/>
                <a:gd name="connsiteX9" fmla="*/ 224790 w 1562100"/>
                <a:gd name="connsiteY9" fmla="*/ 0 h 3214687"/>
                <a:gd name="connsiteX10" fmla="*/ 1337310 w 1562100"/>
                <a:gd name="connsiteY10" fmla="*/ 0 h 3214687"/>
                <a:gd name="connsiteX11" fmla="*/ 1496377 w 1562100"/>
                <a:gd name="connsiteY11" fmla="*/ 65723 h 3214687"/>
                <a:gd name="connsiteX12" fmla="*/ 1562100 w 1562100"/>
                <a:gd name="connsiteY12" fmla="*/ 224790 h 321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62100" h="3214687">
                  <a:moveTo>
                    <a:pt x="1562100" y="224790"/>
                  </a:moveTo>
                  <a:lnTo>
                    <a:pt x="1562100" y="2989898"/>
                  </a:lnTo>
                  <a:cubicBezTo>
                    <a:pt x="1562100" y="3051810"/>
                    <a:pt x="1536383" y="3108008"/>
                    <a:pt x="1496377" y="3148965"/>
                  </a:cubicBezTo>
                  <a:cubicBezTo>
                    <a:pt x="1455421" y="3189923"/>
                    <a:pt x="1399223" y="3214688"/>
                    <a:pt x="1337310" y="3214688"/>
                  </a:cubicBezTo>
                  <a:lnTo>
                    <a:pt x="224790" y="3214688"/>
                  </a:lnTo>
                  <a:cubicBezTo>
                    <a:pt x="162877" y="3214688"/>
                    <a:pt x="106680" y="3188970"/>
                    <a:pt x="65723" y="3148965"/>
                  </a:cubicBezTo>
                  <a:cubicBezTo>
                    <a:pt x="24765" y="3108008"/>
                    <a:pt x="0" y="3051810"/>
                    <a:pt x="0" y="2989898"/>
                  </a:cubicBezTo>
                  <a:lnTo>
                    <a:pt x="0" y="224790"/>
                  </a:lnTo>
                  <a:cubicBezTo>
                    <a:pt x="0" y="162878"/>
                    <a:pt x="25717" y="106680"/>
                    <a:pt x="65723" y="65723"/>
                  </a:cubicBezTo>
                  <a:cubicBezTo>
                    <a:pt x="106680" y="24765"/>
                    <a:pt x="162877" y="0"/>
                    <a:pt x="224790" y="0"/>
                  </a:cubicBezTo>
                  <a:lnTo>
                    <a:pt x="1337310" y="0"/>
                  </a:lnTo>
                  <a:cubicBezTo>
                    <a:pt x="1399223" y="0"/>
                    <a:pt x="1455421" y="24765"/>
                    <a:pt x="1496377" y="65723"/>
                  </a:cubicBezTo>
                  <a:cubicBezTo>
                    <a:pt x="1537335" y="106680"/>
                    <a:pt x="1562100" y="162878"/>
                    <a:pt x="1562100" y="224790"/>
                  </a:cubicBezTo>
                  <a:close/>
                </a:path>
              </a:pathLst>
            </a:custGeom>
            <a:noFill/>
            <a:ln w="12700" cap="flat">
              <a:solidFill>
                <a:schemeClr val="accent1"/>
              </a:solidFill>
              <a:prstDash val="solid"/>
              <a:miter/>
            </a:ln>
          </p:spPr>
          <p:txBody>
            <a:bodyPr rtlCol="0" anchor="ctr">
              <a:spAutoFit/>
            </a:bodyPr>
            <a:lstStyle/>
            <a:p>
              <a:endParaRPr lang="zh-CN" altLang="en-US"/>
            </a:p>
          </p:txBody>
        </p:sp>
        <p:sp>
          <p:nvSpPr>
            <p:cNvPr id="9" name="ɡëžħë">
              <a:extLst>
                <a:ext uri="{FF2B5EF4-FFF2-40B4-BE49-F238E27FC236}">
                  <a16:creationId xmlns:a16="http://schemas.microsoft.com/office/drawing/2014/main" id="{90E902F1-6DA8-4401-81A8-0C7BBDCF8E55}"/>
                </a:ext>
              </a:extLst>
            </p:cNvPr>
            <p:cNvSpPr/>
            <p:nvPr/>
          </p:nvSpPr>
          <p:spPr>
            <a:xfrm>
              <a:off x="1320403" y="3899324"/>
              <a:ext cx="1901009" cy="4113951"/>
            </a:xfrm>
            <a:custGeom>
              <a:avLst/>
              <a:gdLst>
                <a:gd name="connsiteX0" fmla="*/ 139066 w 1416368"/>
                <a:gd name="connsiteY0" fmla="*/ 0 h 3065144"/>
                <a:gd name="connsiteX1" fmla="*/ 291466 w 1416368"/>
                <a:gd name="connsiteY1" fmla="*/ 0 h 3065144"/>
                <a:gd name="connsiteX2" fmla="*/ 307658 w 1416368"/>
                <a:gd name="connsiteY2" fmla="*/ 16192 h 3065144"/>
                <a:gd name="connsiteX3" fmla="*/ 307658 w 1416368"/>
                <a:gd name="connsiteY3" fmla="*/ 23813 h 3065144"/>
                <a:gd name="connsiteX4" fmla="*/ 398145 w 1416368"/>
                <a:gd name="connsiteY4" fmla="*/ 114300 h 3065144"/>
                <a:gd name="connsiteX5" fmla="*/ 1019175 w 1416368"/>
                <a:gd name="connsiteY5" fmla="*/ 114300 h 3065144"/>
                <a:gd name="connsiteX6" fmla="*/ 1109663 w 1416368"/>
                <a:gd name="connsiteY6" fmla="*/ 23813 h 3065144"/>
                <a:gd name="connsiteX7" fmla="*/ 1109663 w 1416368"/>
                <a:gd name="connsiteY7" fmla="*/ 16192 h 3065144"/>
                <a:gd name="connsiteX8" fmla="*/ 1125856 w 1416368"/>
                <a:gd name="connsiteY8" fmla="*/ 0 h 3065144"/>
                <a:gd name="connsiteX9" fmla="*/ 1277303 w 1416368"/>
                <a:gd name="connsiteY9" fmla="*/ 0 h 3065144"/>
                <a:gd name="connsiteX10" fmla="*/ 1416368 w 1416368"/>
                <a:gd name="connsiteY10" fmla="*/ 139065 h 3065144"/>
                <a:gd name="connsiteX11" fmla="*/ 1416368 w 1416368"/>
                <a:gd name="connsiteY11" fmla="*/ 2926080 h 3065144"/>
                <a:gd name="connsiteX12" fmla="*/ 1277303 w 1416368"/>
                <a:gd name="connsiteY12" fmla="*/ 3065145 h 3065144"/>
                <a:gd name="connsiteX13" fmla="*/ 139066 w 1416368"/>
                <a:gd name="connsiteY13" fmla="*/ 3065145 h 3065144"/>
                <a:gd name="connsiteX14" fmla="*/ 0 w 1416368"/>
                <a:gd name="connsiteY14" fmla="*/ 2926080 h 3065144"/>
                <a:gd name="connsiteX15" fmla="*/ 0 w 1416368"/>
                <a:gd name="connsiteY15" fmla="*/ 139065 h 3065144"/>
                <a:gd name="connsiteX16" fmla="*/ 139066 w 1416368"/>
                <a:gd name="connsiteY16" fmla="*/ 0 h 3065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16368" h="3065144">
                  <a:moveTo>
                    <a:pt x="139066" y="0"/>
                  </a:moveTo>
                  <a:lnTo>
                    <a:pt x="291466" y="0"/>
                  </a:lnTo>
                  <a:cubicBezTo>
                    <a:pt x="300038" y="0"/>
                    <a:pt x="307658" y="6667"/>
                    <a:pt x="307658" y="16192"/>
                  </a:cubicBezTo>
                  <a:lnTo>
                    <a:pt x="307658" y="23813"/>
                  </a:lnTo>
                  <a:cubicBezTo>
                    <a:pt x="307658" y="73343"/>
                    <a:pt x="348616" y="114300"/>
                    <a:pt x="398145" y="114300"/>
                  </a:cubicBezTo>
                  <a:lnTo>
                    <a:pt x="1019175" y="114300"/>
                  </a:lnTo>
                  <a:cubicBezTo>
                    <a:pt x="1068706" y="114300"/>
                    <a:pt x="1109663" y="73343"/>
                    <a:pt x="1109663" y="23813"/>
                  </a:cubicBezTo>
                  <a:lnTo>
                    <a:pt x="1109663" y="16192"/>
                  </a:lnTo>
                  <a:cubicBezTo>
                    <a:pt x="1109663" y="7620"/>
                    <a:pt x="1116331" y="0"/>
                    <a:pt x="1125856" y="0"/>
                  </a:cubicBezTo>
                  <a:lnTo>
                    <a:pt x="1277303" y="0"/>
                  </a:lnTo>
                  <a:cubicBezTo>
                    <a:pt x="1353503" y="0"/>
                    <a:pt x="1416368" y="62865"/>
                    <a:pt x="1416368" y="139065"/>
                  </a:cubicBezTo>
                  <a:lnTo>
                    <a:pt x="1416368" y="2926080"/>
                  </a:lnTo>
                  <a:cubicBezTo>
                    <a:pt x="1416368" y="3002280"/>
                    <a:pt x="1353503" y="3065145"/>
                    <a:pt x="1277303" y="3065145"/>
                  </a:cubicBezTo>
                  <a:lnTo>
                    <a:pt x="139066" y="3065145"/>
                  </a:lnTo>
                  <a:cubicBezTo>
                    <a:pt x="61913" y="3065145"/>
                    <a:pt x="0" y="3002280"/>
                    <a:pt x="0" y="2926080"/>
                  </a:cubicBezTo>
                  <a:lnTo>
                    <a:pt x="0" y="139065"/>
                  </a:lnTo>
                  <a:cubicBezTo>
                    <a:pt x="0" y="62865"/>
                    <a:pt x="62866" y="0"/>
                    <a:pt x="139066" y="0"/>
                  </a:cubicBezTo>
                  <a:close/>
                </a:path>
              </a:pathLst>
            </a:custGeom>
            <a:gradFill flip="none" rotWithShape="1">
              <a:gsLst>
                <a:gs pos="0">
                  <a:schemeClr val="accent5">
                    <a:lumMod val="30000"/>
                    <a:lumOff val="70000"/>
                  </a:schemeClr>
                </a:gs>
                <a:gs pos="100000">
                  <a:schemeClr val="accent6">
                    <a:lumMod val="30000"/>
                    <a:lumOff val="70000"/>
                  </a:schemeClr>
                </a:gs>
              </a:gsLst>
              <a:lin ang="2700000" scaled="1"/>
              <a:tileRect/>
            </a:gradFill>
            <a:ln w="12700" cap="flat" cmpd="sng" algn="ctr">
              <a:solidFill>
                <a:schemeClr val="accent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zh-CN" altLang="en-US">
                <a:solidFill>
                  <a:schemeClr val="lt1"/>
                </a:solidFill>
              </a:endParaRPr>
            </a:p>
          </p:txBody>
        </p:sp>
      </p:grpSp>
      <p:grpSp>
        <p:nvGrpSpPr>
          <p:cNvPr id="32" name="ɡëžħë">
            <a:extLst>
              <a:ext uri="{FF2B5EF4-FFF2-40B4-BE49-F238E27FC236}">
                <a16:creationId xmlns:a16="http://schemas.microsoft.com/office/drawing/2014/main" id="{B3EDA85F-62E6-48FC-8B91-8C22BC8FB888}"/>
              </a:ext>
            </a:extLst>
          </p:cNvPr>
          <p:cNvGrpSpPr/>
          <p:nvPr/>
        </p:nvGrpSpPr>
        <p:grpSpPr>
          <a:xfrm>
            <a:off x="1190180" y="3243761"/>
            <a:ext cx="762604" cy="721881"/>
            <a:chOff x="1400045" y="3905250"/>
            <a:chExt cx="673764" cy="721881"/>
          </a:xfrm>
        </p:grpSpPr>
        <p:sp>
          <p:nvSpPr>
            <p:cNvPr id="6" name="ɡëžħë">
              <a:extLst>
                <a:ext uri="{FF2B5EF4-FFF2-40B4-BE49-F238E27FC236}">
                  <a16:creationId xmlns:a16="http://schemas.microsoft.com/office/drawing/2014/main" id="{3E70358F-8D39-4C10-91B6-C1CBBF126405}"/>
                </a:ext>
              </a:extLst>
            </p:cNvPr>
            <p:cNvSpPr/>
            <p:nvPr/>
          </p:nvSpPr>
          <p:spPr>
            <a:xfrm>
              <a:off x="1400045" y="4025900"/>
              <a:ext cx="45719" cy="42660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8" name="ɡëžħë">
              <a:extLst>
                <a:ext uri="{FF2B5EF4-FFF2-40B4-BE49-F238E27FC236}">
                  <a16:creationId xmlns:a16="http://schemas.microsoft.com/office/drawing/2014/main" id="{88D300CE-4EB3-4B60-9210-BE8CB2821DFE}"/>
                </a:ext>
              </a:extLst>
            </p:cNvPr>
            <p:cNvSpPr/>
            <p:nvPr/>
          </p:nvSpPr>
          <p:spPr>
            <a:xfrm>
              <a:off x="1557056" y="4054475"/>
              <a:ext cx="45719" cy="572656"/>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ɡëžħë">
              <a:extLst>
                <a:ext uri="{FF2B5EF4-FFF2-40B4-BE49-F238E27FC236}">
                  <a16:creationId xmlns:a16="http://schemas.microsoft.com/office/drawing/2014/main" id="{E957B5F4-0990-40C1-B1FF-C5F8CD2A2302}"/>
                </a:ext>
              </a:extLst>
            </p:cNvPr>
            <p:cNvSpPr/>
            <p:nvPr/>
          </p:nvSpPr>
          <p:spPr>
            <a:xfrm>
              <a:off x="1714067" y="3905250"/>
              <a:ext cx="45719" cy="667906"/>
            </a:xfrm>
            <a:prstGeom prst="roundRect">
              <a:avLst>
                <a:gd name="adj" fmla="val 50000"/>
              </a:avLst>
            </a:prstGeom>
            <a:solidFill>
              <a:schemeClr val="accent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0" name="ɡëžħë">
              <a:extLst>
                <a:ext uri="{FF2B5EF4-FFF2-40B4-BE49-F238E27FC236}">
                  <a16:creationId xmlns:a16="http://schemas.microsoft.com/office/drawing/2014/main" id="{33B754B4-FBBD-4AF5-BDC6-359C88CAFBB7}"/>
                </a:ext>
              </a:extLst>
            </p:cNvPr>
            <p:cNvSpPr/>
            <p:nvPr/>
          </p:nvSpPr>
          <p:spPr>
            <a:xfrm>
              <a:off x="1871078" y="3990975"/>
              <a:ext cx="45719" cy="4095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1" name="ɡëžħë">
              <a:extLst>
                <a:ext uri="{FF2B5EF4-FFF2-40B4-BE49-F238E27FC236}">
                  <a16:creationId xmlns:a16="http://schemas.microsoft.com/office/drawing/2014/main" id="{0B78953E-8832-45F6-851B-D43B22A61F00}"/>
                </a:ext>
              </a:extLst>
            </p:cNvPr>
            <p:cNvSpPr/>
            <p:nvPr/>
          </p:nvSpPr>
          <p:spPr>
            <a:xfrm>
              <a:off x="2028090" y="4054475"/>
              <a:ext cx="45719" cy="346075"/>
            </a:xfrm>
            <a:prstGeom prst="roundRect">
              <a:avLst>
                <a:gd name="adj" fmla="val 50000"/>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grpSp>
      <p:sp>
        <p:nvSpPr>
          <p:cNvPr id="34" name="ɡëžħë">
            <a:extLst>
              <a:ext uri="{FF2B5EF4-FFF2-40B4-BE49-F238E27FC236}">
                <a16:creationId xmlns:a16="http://schemas.microsoft.com/office/drawing/2014/main" id="{C956323C-C7DE-40AF-B4EE-DA17A9CAEE02}"/>
              </a:ext>
            </a:extLst>
          </p:cNvPr>
          <p:cNvSpPr txBox="1"/>
          <p:nvPr/>
        </p:nvSpPr>
        <p:spPr>
          <a:xfrm>
            <a:off x="1190180" y="2181858"/>
            <a:ext cx="1384995" cy="316433"/>
          </a:xfrm>
          <a:prstGeom prst="rect">
            <a:avLst/>
          </a:prstGeom>
          <a:noFill/>
        </p:spPr>
        <p:txBody>
          <a:bodyPr wrap="none" lIns="0" tIns="0" rIns="0" bIns="0">
            <a:spAutoFit/>
          </a:bodyPr>
          <a:lstStyle/>
          <a:p>
            <a:pPr>
              <a:lnSpc>
                <a:spcPct val="125000"/>
              </a:lnSpc>
            </a:pPr>
            <a:r>
              <a:rPr lang="zh-CN" altLang="en-US" dirty="0">
                <a:latin typeface="+mn-ea"/>
              </a:rPr>
              <a:t>部门工作总结</a:t>
            </a:r>
          </a:p>
        </p:txBody>
      </p:sp>
      <p:sp>
        <p:nvSpPr>
          <p:cNvPr id="35" name="ɡëžħë">
            <a:extLst>
              <a:ext uri="{FF2B5EF4-FFF2-40B4-BE49-F238E27FC236}">
                <a16:creationId xmlns:a16="http://schemas.microsoft.com/office/drawing/2014/main" id="{0322AF01-2D30-4134-A495-30F395FAD138}"/>
              </a:ext>
            </a:extLst>
          </p:cNvPr>
          <p:cNvSpPr txBox="1"/>
          <p:nvPr/>
        </p:nvSpPr>
        <p:spPr>
          <a:xfrm>
            <a:off x="1190180" y="5733009"/>
            <a:ext cx="2825229" cy="323165"/>
          </a:xfrm>
          <a:prstGeom prst="rect">
            <a:avLst/>
          </a:prstGeom>
          <a:noFill/>
        </p:spPr>
        <p:txBody>
          <a:bodyPr wrap="square" lIns="0" tIns="0" rIns="0" bIns="0">
            <a:spAutoFit/>
          </a:bodyPr>
          <a:lstStyle/>
          <a:p>
            <a:r>
              <a:rPr lang="en-US" altLang="zh-CN" sz="1050" dirty="0">
                <a:solidFill>
                  <a:schemeClr val="tx1">
                    <a:lumMod val="85000"/>
                    <a:lumOff val="15000"/>
                  </a:schemeClr>
                </a:solidFill>
              </a:rPr>
              <a:t>Fill in the English name </a:t>
            </a:r>
          </a:p>
          <a:p>
            <a:r>
              <a:rPr lang="en-US" altLang="zh-CN" sz="1050" dirty="0">
                <a:solidFill>
                  <a:schemeClr val="tx1">
                    <a:lumMod val="85000"/>
                    <a:lumOff val="15000"/>
                  </a:schemeClr>
                </a:solidFill>
              </a:rPr>
              <a:t>of the company</a:t>
            </a:r>
          </a:p>
        </p:txBody>
      </p:sp>
      <p:sp>
        <p:nvSpPr>
          <p:cNvPr id="36" name="ɡëžħë">
            <a:extLst>
              <a:ext uri="{FF2B5EF4-FFF2-40B4-BE49-F238E27FC236}">
                <a16:creationId xmlns:a16="http://schemas.microsoft.com/office/drawing/2014/main" id="{011F95C2-65A0-414A-A2C7-86A7F9D8A27C}"/>
              </a:ext>
            </a:extLst>
          </p:cNvPr>
          <p:cNvSpPr txBox="1"/>
          <p:nvPr/>
        </p:nvSpPr>
        <p:spPr>
          <a:xfrm>
            <a:off x="5110159" y="4028833"/>
            <a:ext cx="4073598" cy="1231706"/>
          </a:xfrm>
          <a:prstGeom prst="rect">
            <a:avLst/>
          </a:prstGeom>
          <a:noFill/>
        </p:spPr>
        <p:txBody>
          <a:bodyPr wrap="none" lIns="0" tIns="0" rIns="0" bIns="0" rtlCol="0">
            <a:scene3d>
              <a:camera prst="orthographicFront"/>
              <a:lightRig rig="threePt" dir="t"/>
            </a:scene3d>
            <a:sp3d contourW="12700"/>
          </a:bodyPr>
          <a:lstStyle/>
          <a:p>
            <a:r>
              <a:rPr lang="en-US" altLang="zh-CN" dirty="0">
                <a:solidFill>
                  <a:schemeClr val="accent1"/>
                </a:solidFill>
                <a:latin typeface="+mj-lt"/>
                <a:cs typeface="字魂59号-创粗黑" panose="00000500000000000000" pitchFamily="2" charset="-122"/>
                <a:sym typeface="字魂59号-创粗黑" panose="00000500000000000000" pitchFamily="2" charset="-122"/>
              </a:rPr>
              <a:t>Work highlights</a:t>
            </a:r>
            <a:endParaRPr lang="zh-CN" altLang="en-US" dirty="0">
              <a:solidFill>
                <a:schemeClr val="accent1"/>
              </a:solidFill>
              <a:latin typeface="+mj-lt"/>
              <a:cs typeface="字魂59号-创粗黑" panose="00000500000000000000" pitchFamily="2" charset="-122"/>
              <a:sym typeface="字魂59号-创粗黑" panose="00000500000000000000" pitchFamily="2" charset="-122"/>
            </a:endParaRPr>
          </a:p>
        </p:txBody>
      </p:sp>
      <p:sp>
        <p:nvSpPr>
          <p:cNvPr id="93" name="ɡëžħë">
            <a:extLst>
              <a:ext uri="{FF2B5EF4-FFF2-40B4-BE49-F238E27FC236}">
                <a16:creationId xmlns:a16="http://schemas.microsoft.com/office/drawing/2014/main" id="{9E6FC369-D5A3-48AC-A8F1-BC3815747E4F}"/>
              </a:ext>
            </a:extLst>
          </p:cNvPr>
          <p:cNvSpPr txBox="1"/>
          <p:nvPr/>
        </p:nvSpPr>
        <p:spPr>
          <a:xfrm>
            <a:off x="9581327" y="4810304"/>
            <a:ext cx="2020310" cy="276999"/>
          </a:xfrm>
          <a:prstGeom prst="rect">
            <a:avLst/>
          </a:prstGeom>
          <a:noFill/>
        </p:spPr>
        <p:txBody>
          <a:bodyPr wrap="square" lIns="0" tIns="0" rIns="0" bIns="0">
            <a:spAutoFit/>
          </a:bodyPr>
          <a:lstStyle/>
          <a:p>
            <a:pPr algn="r"/>
            <a:r>
              <a:rPr lang="en-US" altLang="zh-CN" dirty="0">
                <a:solidFill>
                  <a:schemeClr val="tx1">
                    <a:lumMod val="85000"/>
                    <a:lumOff val="15000"/>
                  </a:schemeClr>
                </a:solidFill>
                <a:latin typeface="+mn-ea"/>
              </a:rPr>
              <a:t>20XX</a:t>
            </a:r>
            <a:endParaRPr lang="zh-CN" altLang="en-US" dirty="0">
              <a:solidFill>
                <a:schemeClr val="tx1">
                  <a:lumMod val="85000"/>
                  <a:lumOff val="15000"/>
                </a:schemeClr>
              </a:solidFill>
              <a:latin typeface="+mn-ea"/>
            </a:endParaRPr>
          </a:p>
        </p:txBody>
      </p:sp>
      <p:sp>
        <p:nvSpPr>
          <p:cNvPr id="94" name="ɡëžħë">
            <a:extLst>
              <a:ext uri="{FF2B5EF4-FFF2-40B4-BE49-F238E27FC236}">
                <a16:creationId xmlns:a16="http://schemas.microsoft.com/office/drawing/2014/main" id="{07DF0AD7-33C9-463C-BFC0-074A71AE8040}"/>
              </a:ext>
            </a:extLst>
          </p:cNvPr>
          <p:cNvSpPr txBox="1"/>
          <p:nvPr/>
        </p:nvSpPr>
        <p:spPr>
          <a:xfrm>
            <a:off x="8018914" y="5840778"/>
            <a:ext cx="3563486" cy="215396"/>
          </a:xfrm>
          <a:prstGeom prst="rect">
            <a:avLst/>
          </a:prstGeom>
          <a:noFill/>
        </p:spPr>
        <p:txBody>
          <a:bodyPr wrap="square" lIns="0" tIns="0" rIns="0" bIns="0">
            <a:spAutoFit/>
          </a:bodyPr>
          <a:lstStyle/>
          <a:p>
            <a:pPr algn="r"/>
            <a:r>
              <a:rPr lang="en-US" altLang="zh-CN" sz="1400" dirty="0">
                <a:solidFill>
                  <a:schemeClr val="tx1">
                    <a:lumMod val="85000"/>
                    <a:lumOff val="15000"/>
                  </a:schemeClr>
                </a:solidFill>
                <a:latin typeface="+mn-ea"/>
              </a:rPr>
              <a:t>November 22nd</a:t>
            </a:r>
            <a:endParaRPr lang="zh-CN" altLang="en-US" sz="1400" dirty="0">
              <a:solidFill>
                <a:schemeClr val="tx1">
                  <a:lumMod val="85000"/>
                  <a:lumOff val="15000"/>
                </a:schemeClr>
              </a:solidFill>
              <a:latin typeface="+mn-ea"/>
            </a:endParaRPr>
          </a:p>
        </p:txBody>
      </p:sp>
      <p:grpSp>
        <p:nvGrpSpPr>
          <p:cNvPr id="10" name="ɡëžħë">
            <a:extLst>
              <a:ext uri="{FF2B5EF4-FFF2-40B4-BE49-F238E27FC236}">
                <a16:creationId xmlns:a16="http://schemas.microsoft.com/office/drawing/2014/main" id="{B8311BDE-F2CC-4875-B43D-C624880928FF}"/>
              </a:ext>
            </a:extLst>
          </p:cNvPr>
          <p:cNvGrpSpPr/>
          <p:nvPr/>
        </p:nvGrpSpPr>
        <p:grpSpPr>
          <a:xfrm>
            <a:off x="11432380" y="5112624"/>
            <a:ext cx="73820" cy="611901"/>
            <a:chOff x="11432380" y="5112624"/>
            <a:chExt cx="73820" cy="611901"/>
          </a:xfrm>
        </p:grpSpPr>
        <p:cxnSp>
          <p:nvCxnSpPr>
            <p:cNvPr id="95" name="ɡëžħë">
              <a:extLst>
                <a:ext uri="{FF2B5EF4-FFF2-40B4-BE49-F238E27FC236}">
                  <a16:creationId xmlns:a16="http://schemas.microsoft.com/office/drawing/2014/main" id="{6ADF137B-FB7F-488C-9489-790DFBBF847A}"/>
                </a:ext>
              </a:extLst>
            </p:cNvPr>
            <p:cNvCxnSpPr>
              <a:cxnSpLocks/>
            </p:cNvCxnSpPr>
            <p:nvPr/>
          </p:nvCxnSpPr>
          <p:spPr>
            <a:xfrm>
              <a:off x="11506200" y="5112624"/>
              <a:ext cx="0" cy="611901"/>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9" name="ɡëžħë">
              <a:extLst>
                <a:ext uri="{FF2B5EF4-FFF2-40B4-BE49-F238E27FC236}">
                  <a16:creationId xmlns:a16="http://schemas.microsoft.com/office/drawing/2014/main" id="{86284B7F-0870-493D-80EC-34892F933080}"/>
                </a:ext>
              </a:extLst>
            </p:cNvPr>
            <p:cNvSpPr/>
            <p:nvPr/>
          </p:nvSpPr>
          <p:spPr>
            <a:xfrm rot="5400000">
              <a:off x="11432380" y="5650705"/>
              <a:ext cx="73819" cy="73819"/>
            </a:xfrm>
            <a:custGeom>
              <a:avLst/>
              <a:gdLst>
                <a:gd name="connsiteX0" fmla="*/ 180000 w 481467"/>
                <a:gd name="connsiteY0" fmla="*/ 0 h 346075"/>
                <a:gd name="connsiteX1" fmla="*/ 180000 w 481467"/>
                <a:gd name="connsiteY1" fmla="*/ 123825 h 346075"/>
                <a:gd name="connsiteX2" fmla="*/ 481467 w 481467"/>
                <a:gd name="connsiteY2" fmla="*/ 123825 h 346075"/>
                <a:gd name="connsiteX3" fmla="*/ 481467 w 481467"/>
                <a:gd name="connsiteY3" fmla="*/ 346075 h 346075"/>
                <a:gd name="connsiteX4" fmla="*/ 121467 w 481467"/>
                <a:gd name="connsiteY4" fmla="*/ 346075 h 346075"/>
                <a:gd name="connsiteX5" fmla="*/ 121467 w 481467"/>
                <a:gd name="connsiteY5" fmla="*/ 180000 h 346075"/>
                <a:gd name="connsiteX6" fmla="*/ 0 w 481467"/>
                <a:gd name="connsiteY6" fmla="*/ 180000 h 346075"/>
                <a:gd name="connsiteX7" fmla="*/ 180000 w 481467"/>
                <a:gd name="connsiteY7" fmla="*/ 0 h 346075"/>
                <a:gd name="connsiteX0" fmla="*/ 481467 w 572907"/>
                <a:gd name="connsiteY0" fmla="*/ 123825 h 346075"/>
                <a:gd name="connsiteX1" fmla="*/ 481467 w 572907"/>
                <a:gd name="connsiteY1" fmla="*/ 346075 h 346075"/>
                <a:gd name="connsiteX2" fmla="*/ 121467 w 572907"/>
                <a:gd name="connsiteY2" fmla="*/ 346075 h 346075"/>
                <a:gd name="connsiteX3" fmla="*/ 121467 w 572907"/>
                <a:gd name="connsiteY3" fmla="*/ 180000 h 346075"/>
                <a:gd name="connsiteX4" fmla="*/ 0 w 572907"/>
                <a:gd name="connsiteY4" fmla="*/ 180000 h 346075"/>
                <a:gd name="connsiteX5" fmla="*/ 180000 w 572907"/>
                <a:gd name="connsiteY5" fmla="*/ 0 h 346075"/>
                <a:gd name="connsiteX6" fmla="*/ 180000 w 572907"/>
                <a:gd name="connsiteY6" fmla="*/ 123825 h 346075"/>
                <a:gd name="connsiteX7" fmla="*/ 572907 w 572907"/>
                <a:gd name="connsiteY7" fmla="*/ 215265 h 346075"/>
                <a:gd name="connsiteX0" fmla="*/ 481467 w 572907"/>
                <a:gd name="connsiteY0" fmla="*/ 346075 h 346075"/>
                <a:gd name="connsiteX1" fmla="*/ 121467 w 572907"/>
                <a:gd name="connsiteY1" fmla="*/ 346075 h 346075"/>
                <a:gd name="connsiteX2" fmla="*/ 121467 w 572907"/>
                <a:gd name="connsiteY2" fmla="*/ 180000 h 346075"/>
                <a:gd name="connsiteX3" fmla="*/ 0 w 572907"/>
                <a:gd name="connsiteY3" fmla="*/ 180000 h 346075"/>
                <a:gd name="connsiteX4" fmla="*/ 180000 w 572907"/>
                <a:gd name="connsiteY4" fmla="*/ 0 h 346075"/>
                <a:gd name="connsiteX5" fmla="*/ 180000 w 572907"/>
                <a:gd name="connsiteY5" fmla="*/ 123825 h 346075"/>
                <a:gd name="connsiteX6" fmla="*/ 572907 w 572907"/>
                <a:gd name="connsiteY6" fmla="*/ 21526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5" fmla="*/ 180000 w 481467"/>
                <a:gd name="connsiteY5" fmla="*/ 123825 h 346075"/>
                <a:gd name="connsiteX0" fmla="*/ 481467 w 481467"/>
                <a:gd name="connsiteY0" fmla="*/ 346075 h 346075"/>
                <a:gd name="connsiteX1" fmla="*/ 121467 w 481467"/>
                <a:gd name="connsiteY1" fmla="*/ 346075 h 346075"/>
                <a:gd name="connsiteX2" fmla="*/ 121467 w 481467"/>
                <a:gd name="connsiteY2" fmla="*/ 180000 h 346075"/>
                <a:gd name="connsiteX3" fmla="*/ 0 w 481467"/>
                <a:gd name="connsiteY3" fmla="*/ 180000 h 346075"/>
                <a:gd name="connsiteX4" fmla="*/ 180000 w 481467"/>
                <a:gd name="connsiteY4" fmla="*/ 0 h 346075"/>
                <a:gd name="connsiteX0" fmla="*/ 481467 w 481467"/>
                <a:gd name="connsiteY0" fmla="*/ 346075 h 346075"/>
                <a:gd name="connsiteX1" fmla="*/ 121467 w 481467"/>
                <a:gd name="connsiteY1" fmla="*/ 346075 h 346075"/>
                <a:gd name="connsiteX2" fmla="*/ 0 w 481467"/>
                <a:gd name="connsiteY2" fmla="*/ 180000 h 346075"/>
                <a:gd name="connsiteX3" fmla="*/ 180000 w 481467"/>
                <a:gd name="connsiteY3" fmla="*/ 0 h 346075"/>
                <a:gd name="connsiteX0" fmla="*/ 481467 w 481467"/>
                <a:gd name="connsiteY0" fmla="*/ 346075 h 346075"/>
                <a:gd name="connsiteX1" fmla="*/ 0 w 481467"/>
                <a:gd name="connsiteY1" fmla="*/ 180000 h 346075"/>
                <a:gd name="connsiteX2" fmla="*/ 180000 w 481467"/>
                <a:gd name="connsiteY2" fmla="*/ 0 h 346075"/>
                <a:gd name="connsiteX0" fmla="*/ 0 w 180000"/>
                <a:gd name="connsiteY0" fmla="*/ 180000 h 180000"/>
                <a:gd name="connsiteX1" fmla="*/ 180000 w 180000"/>
                <a:gd name="connsiteY1" fmla="*/ 0 h 180000"/>
              </a:gdLst>
              <a:ahLst/>
              <a:cxnLst>
                <a:cxn ang="0">
                  <a:pos x="connsiteX0" y="connsiteY0"/>
                </a:cxn>
                <a:cxn ang="0">
                  <a:pos x="connsiteX1" y="connsiteY1"/>
                </a:cxn>
              </a:cxnLst>
              <a:rect l="l" t="t" r="r" b="b"/>
              <a:pathLst>
                <a:path w="180000" h="180000">
                  <a:moveTo>
                    <a:pt x="0" y="180000"/>
                  </a:moveTo>
                  <a:cubicBezTo>
                    <a:pt x="0" y="80589"/>
                    <a:pt x="80589" y="0"/>
                    <a:pt x="180000" y="0"/>
                  </a:cubicBezTo>
                </a:path>
              </a:pathLst>
            </a:custGeom>
            <a:ln>
              <a:solidFill>
                <a:schemeClr val="accent1"/>
              </a:solidFill>
            </a:ln>
          </p:spPr>
          <p:style>
            <a:lnRef idx="1">
              <a:schemeClr val="accent1"/>
            </a:lnRef>
            <a:fillRef idx="0">
              <a:schemeClr val="accent1"/>
            </a:fillRef>
            <a:effectRef idx="0">
              <a:schemeClr val="accent1"/>
            </a:effectRef>
            <a:fontRef idx="minor">
              <a:schemeClr val="tx1"/>
            </a:fontRef>
          </p:style>
          <p:txBody>
            <a:bodyPr wrap="square" rtlCol="0" anchor="ctr">
              <a:spAutoFit/>
            </a:bodyPr>
            <a:lstStyle/>
            <a:p>
              <a:pPr algn="ctr"/>
              <a:endParaRPr lang="zh-CN" altLang="en-US"/>
            </a:p>
          </p:txBody>
        </p:sp>
      </p:grpSp>
      <p:sp>
        <p:nvSpPr>
          <p:cNvPr id="5" name="THead">
            <a:extLst>
              <a:ext uri="{FF2B5EF4-FFF2-40B4-BE49-F238E27FC236}">
                <a16:creationId xmlns:a16="http://schemas.microsoft.com/office/drawing/2014/main" id="{787F4FF0-3CAB-4006-BDC7-F29F36FEB7E5}"/>
              </a:ext>
            </a:extLst>
          </p:cNvPr>
          <p:cNvSpPr txBox="1"/>
          <p:nvPr/>
        </p:nvSpPr>
        <p:spPr>
          <a:xfrm>
            <a:off x="5110158" y="1771554"/>
            <a:ext cx="5799443" cy="1894346"/>
          </a:xfrm>
          <a:prstGeom prst="rect">
            <a:avLst/>
          </a:prstGeom>
          <a:noFill/>
        </p:spPr>
        <p:txBody>
          <a:bodyPr wrap="none" lIns="0" tIns="0" rIns="0" bIns="0" rtlCol="0" anchor="b">
            <a:scene3d>
              <a:camera prst="orthographicFront"/>
              <a:lightRig rig="threePt" dir="t"/>
            </a:scene3d>
            <a:sp3d contourW="12700"/>
          </a:bodyPr>
          <a:lstStyle/>
          <a:p>
            <a:pPr>
              <a:lnSpc>
                <a:spcPct val="150000"/>
              </a:lnSpc>
            </a:pPr>
            <a:r>
              <a:rPr lang="zh-CN" altLang="en-US" sz="4200" dirty="0">
                <a:solidFill>
                  <a:schemeClr val="accent1"/>
                </a:solidFill>
                <a:latin typeface="+mj-ea"/>
                <a:ea typeface="+mj-ea"/>
                <a:cs typeface="字魂59号-创粗黑" panose="00000500000000000000" pitchFamily="2" charset="-122"/>
                <a:sym typeface="字魂59号-创粗黑" panose="00000500000000000000" pitchFamily="2" charset="-122"/>
              </a:rPr>
              <a:t>互动节点1：概念问答</a:t>
            </a:r>
          </a:p>
        </p:txBody>
      </p:sp>
      <p:sp>
        <p:nvSpPr>
          <p:cNvPr id="7" name="Number">
            <a:extLst>
              <a:ext uri="{FF2B5EF4-FFF2-40B4-BE49-F238E27FC236}">
                <a16:creationId xmlns:a16="http://schemas.microsoft.com/office/drawing/2014/main" id="{B75B0F6C-D60E-02CC-D042-6BD6936BFF59}"/>
              </a:ext>
            </a:extLst>
          </p:cNvPr>
          <p:cNvSpPr txBox="1"/>
          <p:nvPr/>
        </p:nvSpPr>
        <p:spPr>
          <a:xfrm>
            <a:off x="2468164" y="3010855"/>
            <a:ext cx="1406566" cy="1276401"/>
          </a:xfrm>
          <a:prstGeom prst="rect">
            <a:avLst/>
          </a:prstGeom>
          <a:noFill/>
        </p:spPr>
        <p:txBody>
          <a:bodyPr wrap="none" lIns="0" tIns="0" rIns="0" bIns="0" rtlCol="0" anchor="ctr">
            <a:scene3d>
              <a:camera prst="orthographicFront"/>
              <a:lightRig rig="threePt" dir="t"/>
            </a:scene3d>
            <a:sp3d contourW="12700"/>
          </a:bodyPr>
          <a:lstStyle/>
          <a:p>
            <a:r>
              <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rPr>
              <a:t>02</a:t>
            </a:r>
            <a:endParaRPr lang="zh-CN" altLang="en-US" sz="6000" b="1" dirty="0">
              <a:solidFill>
                <a:schemeClr val="accent1"/>
              </a:solidFill>
              <a:latin typeface="+mj-lt"/>
              <a:ea typeface="+mj-ea"/>
              <a:cs typeface="字魂59号-创粗黑" panose="00000500000000000000" pitchFamily="2" charset="-122"/>
              <a:sym typeface="字魂59号-创粗黑" panose="00000500000000000000" pitchFamily="2" charset="-122"/>
            </a:endParaRPr>
          </a:p>
        </p:txBody>
      </p:sp>
      <p:pic>
        <p:nvPicPr>
          <p:cNvPr id="2" name="Logo" descr="文本  描述已自动生成">
            <a:hlinkClick r:id="rId2"/>
            <a:extLst>
              <a:ext uri="{FF2B5EF4-FFF2-40B4-BE49-F238E27FC236}">
                <a16:creationId xmlns:a16="http://schemas.microsoft.com/office/drawing/2014/main" id="{AD25BAC9-6AED-D72F-F406-1054A122EB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01418" y="416920"/>
            <a:ext cx="1204781" cy="330940"/>
          </a:xfrm>
          <a:prstGeom prst="rect">
            <a:avLst/>
          </a:prstGeom>
        </p:spPr>
      </p:pic>
    </p:spTree>
    <p:extLst>
      <p:ext uri="{BB962C8B-B14F-4D97-AF65-F5344CB8AC3E}">
        <p14:creationId xmlns:p14="http://schemas.microsoft.com/office/powerpoint/2010/main" val="1408036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932ħë"/>
        <p:cNvGrpSpPr/>
        <p:nvPr/>
      </p:nvGrpSpPr>
      <p:grpSpPr>
        <a:xfrm>
          <a:off x="0" y="0"/>
          <a:ext cx="0" cy="0"/>
          <a:chOff x="0" y="0"/>
          <a:chExt cx="0" cy="0"/>
        </a:xfrm>
      </p:grpSpPr>
      <p:sp>
        <p:nvSpPr>
          <p:cNvPr id="419" name="932ħë">
            <a:extLst>
              <a:ext uri="{FF2B5EF4-FFF2-40B4-BE49-F238E27FC236}">
                <a16:creationId xmlns:a16="http://schemas.microsoft.com/office/drawing/2014/main" id="{1D8FDAD6-1B42-4CDA-B8FF-DD24567122C0}"/>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32ħë">
            <a:extLst>
              <a:ext uri="{FF2B5EF4-FFF2-40B4-BE49-F238E27FC236}">
                <a16:creationId xmlns:a16="http://schemas.microsoft.com/office/drawing/2014/main" id="{4EBA1586-0FA8-4A2A-8336-00A59AF1B3E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66" name="Text">
            <a:extLst>
              <a:ext uri="{FF2B5EF4-FFF2-40B4-BE49-F238E27FC236}">
                <a16:creationId xmlns:a16="http://schemas.microsoft.com/office/drawing/2014/main" id="{EC31119C-E36D-47F6-8ACE-4E3A8D546308}"/>
              </a:ext>
            </a:extLst>
          </p:cNvPr>
          <p:cNvSpPr/>
          <p:nvPr/>
        </p:nvSpPr>
        <p:spPr>
          <a:xfrm>
            <a:off x="616993" y="2446308"/>
            <a:ext cx="10979150" cy="280077"/>
          </a:xfrm>
          <a:prstGeom prst="rect">
            <a:avLst/>
          </a:prstGeom>
        </p:spPr>
        <p:txBody>
          <a:bodyPr wrap="square" lIns="0" tIns="0" rIns="0" bIns="0">
            <a:spAutoFit/>
          </a:bodyPr>
          <a:lstStyle/>
          <a:p>
            <a:pPr fontAlgn="ctr">
              <a:lnSpc>
                <a:spcPct val="130000"/>
              </a:lnSpc>
            </a:pPr>
            <a:r>
              <a:rPr lang="zh-CN" altLang="en-US" sz="1400" dirty="0">
                <a:solidFill>
                  <a:schemeClr val="tx1">
                    <a:lumMod val="85000"/>
                    <a:lumOff val="15000"/>
                  </a:schemeClr>
                </a:solidFill>
                <a:latin typeface="+mn-ea"/>
              </a:rPr>
              <a:t>光合作用的原料是二氧化碳和水，以及光能。  氧气是光合作用的产物，而不是原料。</a:t>
            </a:r>
            <a:endParaRPr lang="en-US" altLang="zh-CN" sz="1400" dirty="0">
              <a:solidFill>
                <a:schemeClr val="tx1">
                  <a:lumMod val="85000"/>
                  <a:lumOff val="15000"/>
                </a:schemeClr>
              </a:solidFill>
              <a:latin typeface="+mn-ea"/>
            </a:endParaRPr>
          </a:p>
        </p:txBody>
      </p:sp>
      <p:sp>
        <p:nvSpPr>
          <p:cNvPr id="3" name="Head">
            <a:extLst>
              <a:ext uri="{FF2B5EF4-FFF2-40B4-BE49-F238E27FC236}">
                <a16:creationId xmlns:a16="http://schemas.microsoft.com/office/drawing/2014/main" id="{62C5E7E2-020B-5921-E14F-A27D3B8C8082}"/>
              </a:ext>
            </a:extLst>
          </p:cNvPr>
          <p:cNvSpPr txBox="1"/>
          <p:nvPr/>
        </p:nvSpPr>
        <p:spPr>
          <a:xfrm>
            <a:off x="616993" y="1607929"/>
            <a:ext cx="10979150" cy="433324"/>
          </a:xfrm>
          <a:prstGeom prst="rect">
            <a:avLst/>
          </a:prstGeom>
          <a:noFill/>
        </p:spPr>
        <p:txBody>
          <a:bodyPr wrap="square" lIns="0" tIns="0" rIns="0" bIns="0" anchor="b">
            <a:spAutoFit/>
          </a:bodyPr>
          <a:lstStyle/>
          <a:p>
            <a:pPr>
              <a:lnSpc>
                <a:spcPct val="130000"/>
              </a:lnSpc>
            </a:pPr>
            <a:r>
              <a:rPr lang="zh-CN" altLang="en-US" sz="2400" dirty="0">
                <a:solidFill>
                  <a:schemeClr val="accent1"/>
                </a:solidFill>
                <a:latin typeface="微软雅黑" panose="020B0503020204020204" pitchFamily="34" charset="-122"/>
                <a:ea typeface="微软雅黑" panose="020B0503020204020204" pitchFamily="34" charset="-122"/>
              </a:rPr>
              <a:t>快速问答：光合作用的原料</a:t>
            </a:r>
          </a:p>
        </p:txBody>
      </p:sp>
    </p:spTree>
    <p:extLst>
      <p:ext uri="{BB962C8B-B14F-4D97-AF65-F5344CB8AC3E}">
        <p14:creationId xmlns:p14="http://schemas.microsoft.com/office/powerpoint/2010/main" val="331371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9ëζħë">
          <a:extLst>
            <a:ext uri="{FF2B5EF4-FFF2-40B4-BE49-F238E27FC236}">
              <a16:creationId xmlns:a16="http://schemas.microsoft.com/office/drawing/2014/main" id="{35938CF7-26A0-BA25-FC80-6923B6EAD1B8}"/>
            </a:ext>
          </a:extLst>
        </p:cNvPr>
        <p:cNvGrpSpPr/>
        <p:nvPr/>
      </p:nvGrpSpPr>
      <p:grpSpPr>
        <a:xfrm>
          <a:off x="0" y="0"/>
          <a:ext cx="0" cy="0"/>
          <a:chOff x="0" y="0"/>
          <a:chExt cx="0" cy="0"/>
        </a:xfrm>
      </p:grpSpPr>
      <p:sp>
        <p:nvSpPr>
          <p:cNvPr id="419" name="9ëζħë">
            <a:extLst>
              <a:ext uri="{FF2B5EF4-FFF2-40B4-BE49-F238E27FC236}">
                <a16:creationId xmlns:a16="http://schemas.microsoft.com/office/drawing/2014/main" id="{7F6BBA49-044E-34AA-DBA7-8C8D6BE8C4FC}"/>
              </a:ext>
            </a:extLst>
          </p:cNvPr>
          <p:cNvSpPr txBox="1"/>
          <p:nvPr/>
        </p:nvSpPr>
        <p:spPr>
          <a:xfrm>
            <a:off x="616993" y="6005379"/>
            <a:ext cx="1158972" cy="288284"/>
          </a:xfrm>
          <a:prstGeom prst="rect">
            <a:avLst/>
          </a:prstGeom>
          <a:noFill/>
        </p:spPr>
        <p:txBody>
          <a:bodyPr wrap="none" lIns="0" tIns="0" rIns="0" bIns="0">
            <a:spAutoFit/>
          </a:bodyPr>
          <a:lstStyle/>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Fill in the English name </a:t>
            </a:r>
          </a:p>
          <a:p>
            <a:pP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420" name="9ëζħë">
            <a:extLst>
              <a:ext uri="{FF2B5EF4-FFF2-40B4-BE49-F238E27FC236}">
                <a16:creationId xmlns:a16="http://schemas.microsoft.com/office/drawing/2014/main" id="{9A409398-E260-1733-3140-7AB8875A2133}"/>
              </a:ext>
            </a:extLst>
          </p:cNvPr>
          <p:cNvSpPr txBox="1"/>
          <p:nvPr/>
        </p:nvSpPr>
        <p:spPr>
          <a:xfrm>
            <a:off x="10731206" y="6005379"/>
            <a:ext cx="851194" cy="288284"/>
          </a:xfrm>
          <a:prstGeom prst="rect">
            <a:avLst/>
          </a:prstGeom>
          <a:noFill/>
        </p:spPr>
        <p:txBody>
          <a:bodyPr wrap="none" lIns="0" tIns="0" rIns="0" bIns="0">
            <a:spAutoFit/>
          </a:bodyPr>
          <a:lstStyle/>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Corporate slogan</a:t>
            </a:r>
          </a:p>
          <a:p>
            <a:pPr algn="r">
              <a:lnSpc>
                <a:spcPct val="120000"/>
              </a:lnSpc>
            </a:pPr>
            <a:r>
              <a:rPr lang="en-US" altLang="zh-CN" sz="800" dirty="0">
                <a:solidFill>
                  <a:schemeClr val="bg2">
                    <a:lumMod val="50000"/>
                  </a:schemeClr>
                </a:solidFill>
                <a:latin typeface="微软雅黑" panose="020B0503020204020204" pitchFamily="34" charset="-122"/>
                <a:ea typeface="微软雅黑" panose="020B0503020204020204" pitchFamily="34" charset="-122"/>
              </a:rPr>
              <a:t>of the company</a:t>
            </a:r>
            <a:endParaRPr lang="zh-CN" altLang="en-US" sz="800" dirty="0">
              <a:solidFill>
                <a:schemeClr val="bg2">
                  <a:lumMod val="50000"/>
                </a:schemeClr>
              </a:solidFill>
              <a:latin typeface="微软雅黑" panose="020B0503020204020204" pitchFamily="34" charset="-122"/>
              <a:ea typeface="微软雅黑" panose="020B0503020204020204" pitchFamily="34" charset="-122"/>
            </a:endParaRPr>
          </a:p>
        </p:txBody>
      </p:sp>
      <p:sp>
        <p:nvSpPr>
          <p:cNvPr id="96" name="9ëζħë">
            <a:extLst>
              <a:ext uri="{FF2B5EF4-FFF2-40B4-BE49-F238E27FC236}">
                <a16:creationId xmlns:a16="http://schemas.microsoft.com/office/drawing/2014/main" id="{5A2DAD8E-F6B3-6C7A-2BE0-B316EEA2C2D6}"/>
              </a:ext>
            </a:extLst>
          </p:cNvPr>
          <p:cNvSpPr/>
          <p:nvPr/>
        </p:nvSpPr>
        <p:spPr>
          <a:xfrm>
            <a:off x="6096000" y="2126692"/>
            <a:ext cx="4306432" cy="3044631"/>
          </a:xfrm>
          <a:prstGeom prst="roundRect">
            <a:avLst>
              <a:gd name="adj" fmla="val 9041"/>
            </a:avLst>
          </a:prstGeom>
          <a:noFill/>
          <a:ln w="9525"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98" name="Title2">
            <a:extLst>
              <a:ext uri="{FF2B5EF4-FFF2-40B4-BE49-F238E27FC236}">
                <a16:creationId xmlns:a16="http://schemas.microsoft.com/office/drawing/2014/main" id="{D56E10C9-9550-5F9E-584F-3CCC591D541D}"/>
              </a:ext>
            </a:extLst>
          </p:cNvPr>
          <p:cNvSpPr txBox="1"/>
          <p:nvPr/>
        </p:nvSpPr>
        <p:spPr>
          <a:xfrm>
            <a:off x="6295359" y="2493621"/>
            <a:ext cx="3416525" cy="513987"/>
          </a:xfrm>
          <a:prstGeom prst="rect">
            <a:avLst/>
          </a:prstGeom>
          <a:noFill/>
        </p:spPr>
        <p:txBody>
          <a:bodyPr wrap="square" lIns="0" tIns="0" rIns="0" bIns="0">
            <a:spAutoFit/>
          </a:bodyPr>
          <a:lstStyle/>
          <a:p>
            <a:pPr>
              <a:lnSpc>
                <a:spcPct val="125000"/>
              </a:lnSpc>
            </a:pPr>
            <a:r>
              <a:rPr lang="zh-CN" altLang="en-US" sz="1400" dirty="0">
                <a:solidFill>
                  <a:schemeClr val="bg2">
                    <a:lumMod val="25000"/>
                  </a:schemeClr>
                </a:solidFill>
                <a:latin typeface="+mj-ea"/>
                <a:ea typeface="+mj-ea"/>
              </a:rPr>
              <a:t>生态系统的依赖</a:t>
            </a:r>
            <a:endParaRPr lang="en-US" altLang="zh-CN" sz="1400" dirty="0">
              <a:solidFill>
                <a:schemeClr val="bg2">
                  <a:lumMod val="25000"/>
                </a:schemeClr>
              </a:solidFill>
              <a:latin typeface="+mj-ea"/>
              <a:ea typeface="+mj-ea"/>
            </a:endParaRPr>
          </a:p>
        </p:txBody>
      </p:sp>
      <p:sp>
        <p:nvSpPr>
          <p:cNvPr id="99" name="Text2">
            <a:extLst>
              <a:ext uri="{FF2B5EF4-FFF2-40B4-BE49-F238E27FC236}">
                <a16:creationId xmlns:a16="http://schemas.microsoft.com/office/drawing/2014/main" id="{F5351DCB-014F-8F2E-DCF6-41DF5A27005B}"/>
              </a:ext>
            </a:extLst>
          </p:cNvPr>
          <p:cNvSpPr txBox="1"/>
          <p:nvPr/>
        </p:nvSpPr>
        <p:spPr>
          <a:xfrm>
            <a:off x="6295360" y="3206060"/>
            <a:ext cx="3927860" cy="672043"/>
          </a:xfrm>
          <a:prstGeom prst="rect">
            <a:avLst/>
          </a:prstGeom>
          <a:noFill/>
        </p:spPr>
        <p:txBody>
          <a:bodyPr wrap="square" lIns="0" tIns="0" rIns="0" bIns="0">
            <a:spAutoFit/>
          </a:bodyPr>
          <a:lstStyle/>
          <a:p>
            <a:pPr algn="just">
              <a:lnSpc>
                <a:spcPct val="125000"/>
              </a:lnSpc>
            </a:pPr>
            <a:r>
              <a:rPr lang="zh-CN" altLang="en-US" sz="1200" dirty="0">
                <a:solidFill>
                  <a:schemeClr val="bg2">
                    <a:lumMod val="25000"/>
                  </a:schemeClr>
                </a:solidFill>
              </a:rPr>
              <a:t>光合作用支持地球上大部分生命的生存。如果没有光合作用，地球上的生态系统将不复存在。</a:t>
            </a:r>
          </a:p>
        </p:txBody>
      </p:sp>
      <p:sp>
        <p:nvSpPr>
          <p:cNvPr id="100" name="9ëζħë">
            <a:extLst>
              <a:ext uri="{FF2B5EF4-FFF2-40B4-BE49-F238E27FC236}">
                <a16:creationId xmlns:a16="http://schemas.microsoft.com/office/drawing/2014/main" id="{3AF0EE99-7BEB-D5C2-9918-0BC271018FA1}"/>
              </a:ext>
            </a:extLst>
          </p:cNvPr>
          <p:cNvSpPr/>
          <p:nvPr/>
        </p:nvSpPr>
        <p:spPr>
          <a:xfrm>
            <a:off x="10051856" y="4891131"/>
            <a:ext cx="126098" cy="126098"/>
          </a:xfrm>
          <a:prstGeom prst="ellipse">
            <a:avLst/>
          </a:prstGeom>
          <a:noFill/>
          <a:ln w="6350"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1" name="9ëζħë">
            <a:extLst>
              <a:ext uri="{FF2B5EF4-FFF2-40B4-BE49-F238E27FC236}">
                <a16:creationId xmlns:a16="http://schemas.microsoft.com/office/drawing/2014/main" id="{274F12B0-99F9-C5E8-BF1B-94120B886FBC}"/>
              </a:ext>
            </a:extLst>
          </p:cNvPr>
          <p:cNvSpPr/>
          <p:nvPr/>
        </p:nvSpPr>
        <p:spPr>
          <a:xfrm>
            <a:off x="620689" y="2126692"/>
            <a:ext cx="4306432" cy="3044631"/>
          </a:xfrm>
          <a:prstGeom prst="roundRect">
            <a:avLst>
              <a:gd name="adj" fmla="val 904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64" name="Title1">
            <a:extLst>
              <a:ext uri="{FF2B5EF4-FFF2-40B4-BE49-F238E27FC236}">
                <a16:creationId xmlns:a16="http://schemas.microsoft.com/office/drawing/2014/main" id="{0433BE2C-80D9-206A-EABB-CF20403C208F}"/>
              </a:ext>
            </a:extLst>
          </p:cNvPr>
          <p:cNvSpPr txBox="1"/>
          <p:nvPr/>
        </p:nvSpPr>
        <p:spPr>
          <a:xfrm>
            <a:off x="820049" y="2493621"/>
            <a:ext cx="3414541" cy="513987"/>
          </a:xfrm>
          <a:prstGeom prst="rect">
            <a:avLst/>
          </a:prstGeom>
          <a:noFill/>
        </p:spPr>
        <p:txBody>
          <a:bodyPr wrap="square" lIns="0" tIns="0" rIns="0" bIns="0">
            <a:spAutoFit/>
          </a:bodyPr>
          <a:lstStyle/>
          <a:p>
            <a:pPr>
              <a:lnSpc>
                <a:spcPct val="125000"/>
              </a:lnSpc>
            </a:pPr>
            <a:r>
              <a:rPr lang="zh-CN" altLang="en-US" sz="1400" dirty="0">
                <a:solidFill>
                  <a:schemeClr val="accent1"/>
                </a:solidFill>
                <a:latin typeface="+mj-ea"/>
                <a:ea typeface="+mj-ea"/>
              </a:rPr>
              <a:t>光合作用的重要性</a:t>
            </a:r>
            <a:endParaRPr lang="en-US" altLang="zh-CN" sz="1400" dirty="0">
              <a:solidFill>
                <a:schemeClr val="accent1"/>
              </a:solidFill>
              <a:latin typeface="+mj-ea"/>
              <a:ea typeface="+mj-ea"/>
            </a:endParaRPr>
          </a:p>
        </p:txBody>
      </p:sp>
      <p:sp>
        <p:nvSpPr>
          <p:cNvPr id="66" name="Text1">
            <a:extLst>
              <a:ext uri="{FF2B5EF4-FFF2-40B4-BE49-F238E27FC236}">
                <a16:creationId xmlns:a16="http://schemas.microsoft.com/office/drawing/2014/main" id="{C058B2A2-AC04-7618-9B33-71249C6E8C2F}"/>
              </a:ext>
            </a:extLst>
          </p:cNvPr>
          <p:cNvSpPr txBox="1"/>
          <p:nvPr/>
        </p:nvSpPr>
        <p:spPr>
          <a:xfrm>
            <a:off x="820049" y="3206060"/>
            <a:ext cx="3927860" cy="672043"/>
          </a:xfrm>
          <a:prstGeom prst="rect">
            <a:avLst/>
          </a:prstGeom>
          <a:noFill/>
        </p:spPr>
        <p:txBody>
          <a:bodyPr wrap="square" lIns="0" tIns="0" rIns="0" bIns="0">
            <a:spAutoFit/>
          </a:bodyPr>
          <a:lstStyle/>
          <a:p>
            <a:pPr algn="just">
              <a:lnSpc>
                <a:spcPct val="125000"/>
              </a:lnSpc>
            </a:pPr>
            <a:r>
              <a:rPr lang="zh-CN" altLang="en-US" sz="1200" dirty="0"/>
              <a:t>光合作用是地球上最重要的化学反应，因为它为几乎所有生物提供了能量来源（直接或间接），并释放氧气维持地球大气层。</a:t>
            </a:r>
          </a:p>
        </p:txBody>
      </p:sp>
      <p:sp>
        <p:nvSpPr>
          <p:cNvPr id="47" name="9ëζħë">
            <a:extLst>
              <a:ext uri="{FF2B5EF4-FFF2-40B4-BE49-F238E27FC236}">
                <a16:creationId xmlns:a16="http://schemas.microsoft.com/office/drawing/2014/main" id="{6C7A9805-3FDB-BA74-D7F4-55706CAF44EC}"/>
              </a:ext>
            </a:extLst>
          </p:cNvPr>
          <p:cNvSpPr/>
          <p:nvPr/>
        </p:nvSpPr>
        <p:spPr>
          <a:xfrm>
            <a:off x="4576545" y="4891131"/>
            <a:ext cx="126098" cy="12609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 name="Head">
            <a:extLst>
              <a:ext uri="{FF2B5EF4-FFF2-40B4-BE49-F238E27FC236}">
                <a16:creationId xmlns:a16="http://schemas.microsoft.com/office/drawing/2014/main" id="{EB7ECD5B-4B61-7C9D-CFFE-2F1C724DD65E}"/>
              </a:ext>
            </a:extLst>
          </p:cNvPr>
          <p:cNvSpPr txBox="1"/>
          <p:nvPr/>
        </p:nvSpPr>
        <p:spPr>
          <a:xfrm>
            <a:off x="603250" y="568835"/>
            <a:ext cx="10979150" cy="369332"/>
          </a:xfrm>
          <a:prstGeom prst="rect">
            <a:avLst/>
          </a:prstGeom>
          <a:noFill/>
        </p:spPr>
        <p:txBody>
          <a:bodyPr wrap="square" lIns="0" tIns="0" rIns="0" bIns="0" anchor="b">
            <a:spAutoFit/>
          </a:bodyPr>
          <a:lstStyle/>
          <a:p>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思考题：光合作用的重要性</a:t>
            </a:r>
          </a:p>
        </p:txBody>
      </p:sp>
      <p:sp>
        <p:nvSpPr>
          <p:cNvPr id="3" name="Text">
            <a:extLst>
              <a:ext uri="{FF2B5EF4-FFF2-40B4-BE49-F238E27FC236}">
                <a16:creationId xmlns:a16="http://schemas.microsoft.com/office/drawing/2014/main" id="{0D2B9F33-CBBF-187E-7901-6FA48C5CD716}"/>
              </a:ext>
            </a:extLst>
          </p:cNvPr>
          <p:cNvSpPr txBox="1"/>
          <p:nvPr/>
        </p:nvSpPr>
        <p:spPr>
          <a:xfrm>
            <a:off x="603250" y="1101872"/>
            <a:ext cx="10979150" cy="217880"/>
          </a:xfrm>
          <a:prstGeom prst="rect">
            <a:avLst/>
          </a:prstGeom>
          <a:noFill/>
        </p:spPr>
        <p:txBody>
          <a:bodyPr wrap="square" lIns="0" tIns="0" rIns="0" bIns="0">
            <a:spAutoFit/>
          </a:bodyPr>
          <a:lstStyle/>
          <a:p>
            <a:pPr>
              <a:lnSpc>
                <a:spcPct val="130000"/>
              </a:lnSpc>
            </a:pPr>
            <a:r>
              <a:rPr lang="zh-CN" altLang="en-US" sz="1200" dirty="0">
                <a:solidFill>
                  <a:schemeClr val="tx1">
                    <a:lumMod val="85000"/>
                    <a:lumOff val="15000"/>
                  </a:schemeClr>
                </a:solidFill>
                <a:latin typeface="+mn-ea"/>
              </a:rPr>
              <a:t/>
            </a:r>
          </a:p>
        </p:txBody>
      </p:sp>
    </p:spTree>
    <p:extLst>
      <p:ext uri="{BB962C8B-B14F-4D97-AF65-F5344CB8AC3E}">
        <p14:creationId xmlns:p14="http://schemas.microsoft.com/office/powerpoint/2010/main" val="17194740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11"/>
</p:tagLst>
</file>

<file path=ppt/tags/tag2.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qéζĥë">
  <a:themeElements>
    <a:clrScheme name="稿定">
      <a:dk1>
        <a:sysClr val="windowText" lastClr="000000"/>
      </a:dk1>
      <a:lt1>
        <a:sysClr val="window" lastClr="FFFFFF"/>
      </a:lt1>
      <a:dk2>
        <a:srgbClr val="44546A"/>
      </a:dk2>
      <a:lt2>
        <a:srgbClr val="E7E6E6"/>
      </a:lt2>
      <a:accent1>
        <a:srgbClr val="2F2FEC"/>
      </a:accent1>
      <a:accent2>
        <a:srgbClr val="6399F4"/>
      </a:accent2>
      <a:accent3>
        <a:srgbClr val="5E60F4"/>
      </a:accent3>
      <a:accent4>
        <a:srgbClr val="8393F7"/>
      </a:accent4>
      <a:accent5>
        <a:srgbClr val="E1E2E9"/>
      </a:accent5>
      <a:accent6>
        <a:srgbClr val="CED6EB"/>
      </a:accent6>
      <a:hlink>
        <a:srgbClr val="0563C1"/>
      </a:hlink>
      <a:folHlink>
        <a:srgbClr val="954F72"/>
      </a:folHlink>
    </a:clrScheme>
    <a:fontScheme name="OPs">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83AE8468-3019-4826-BAFF-4B3339EE6E5C}" vid="{AF7A6298-FA00-48CD-910C-9583E01DC8FB}"/>
    </a:ext>
  </a:extLst>
</a:theme>
</file>

<file path=ppt/theme/theme4.xml><?xml version="1.0" encoding="utf-8"?>
<a:theme xmlns:a="http://schemas.openxmlformats.org/drawingml/2006/main" name="qéζĥë">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歌者PPT</Template>
  <TotalTime>2197</TotalTime>
  <Words>1084</Words>
  <Application>Microsoft Macintosh PowerPoint</Application>
  <PresentationFormat>宽屏</PresentationFormat>
  <Paragraphs>262</Paragraphs>
  <Slides>45</Slides>
  <Notes>9</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微软雅黑</vt:lpstr>
      <vt:lpstr>Arial</vt:lpstr>
      <vt:lpstr>qéζĥë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本年度业绩报告</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彩漩科技</Manager>
  <Company>广东宏观宇宙网络有限公司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做PPT上歌者</dc:title>
  <dc:subject> 歌者PPT</dc:subject>
  <dc:creator>彩漩PPT</dc:creator>
  <cp:keywords> 歌者PPT</cp:keywords>
  <dc:description>gezhe.com</dc:description>
  <cp:lastModifiedBy>阿坦</cp:lastModifiedBy>
  <cp:revision>135</cp:revision>
  <dcterms:created xsi:type="dcterms:W3CDTF">2021-11-21T09:40:59Z</dcterms:created>
  <dcterms:modified xsi:type="dcterms:W3CDTF">2025-03-27T03:03:50Z</dcterms:modified>
  <cp:category> 歌者PPT</cp:category>
  <cp:contentStatus> 歌者PPT</cp:contentStatus>
</cp:coreProperties>
</file>