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Cantata One"/>
      <p:regular r:id="rId23"/>
    </p:embeddedFont>
    <p:embeddedFont>
      <p:font typeface="Nunito"/>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Cantata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212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p:nvPr/>
        </p:nvSpPr>
        <p:spPr>
          <a:xfrm>
            <a:off x="-108520" y="1323344"/>
            <a:ext cx="9361040" cy="11695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Shape 85"/>
          <p:cNvSpPr txBox="1"/>
          <p:nvPr>
            <p:ph type="ctrTitle"/>
          </p:nvPr>
        </p:nvSpPr>
        <p:spPr>
          <a:xfrm>
            <a:off x="539552" y="1173106"/>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652121"/>
              </a:buClr>
              <a:buSzPts val="4400"/>
              <a:buFont typeface="Arial"/>
              <a:buNone/>
            </a:pPr>
            <a:r>
              <a:rPr b="0" i="0" lang="en-US" sz="4400" u="none" cap="none" strike="noStrike">
                <a:solidFill>
                  <a:srgbClr val="652121"/>
                </a:solidFill>
                <a:latin typeface="Arial"/>
                <a:ea typeface="Arial"/>
                <a:cs typeface="Arial"/>
                <a:sym typeface="Arial"/>
              </a:rPr>
              <a:t>Project </a:t>
            </a:r>
            <a:r>
              <a:rPr lang="en-US">
                <a:solidFill>
                  <a:srgbClr val="652121"/>
                </a:solidFill>
                <a:latin typeface="Arial"/>
                <a:ea typeface="Arial"/>
                <a:cs typeface="Arial"/>
                <a:sym typeface="Arial"/>
              </a:rPr>
              <a:t>RPL</a:t>
            </a:r>
            <a:endParaRPr b="0" i="0" sz="4400" u="none" cap="none" strike="noStrike">
              <a:solidFill>
                <a:srgbClr val="652121"/>
              </a:solidFill>
              <a:latin typeface="Arial"/>
              <a:ea typeface="Arial"/>
              <a:cs typeface="Arial"/>
              <a:sym typeface="Arial"/>
            </a:endParaRPr>
          </a:p>
        </p:txBody>
      </p:sp>
      <p:sp>
        <p:nvSpPr>
          <p:cNvPr id="86" name="Shape 86"/>
          <p:cNvSpPr txBox="1"/>
          <p:nvPr>
            <p:ph idx="1" type="subTitle"/>
          </p:nvPr>
        </p:nvSpPr>
        <p:spPr>
          <a:xfrm>
            <a:off x="392321" y="3429000"/>
            <a:ext cx="8359358" cy="29620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Cantata One"/>
                <a:ea typeface="Cantata One"/>
                <a:cs typeface="Cantata One"/>
                <a:sym typeface="Cantata One"/>
              </a:rPr>
              <a:t>Member:</a:t>
            </a:r>
            <a:endParaRPr/>
          </a:p>
          <a:p>
            <a:pPr indent="0" lvl="0" marL="0" marR="0" rtl="0" algn="ctr">
              <a:spcBef>
                <a:spcPts val="0"/>
              </a:spcBef>
              <a:spcAft>
                <a:spcPts val="0"/>
              </a:spcAft>
              <a:buClr>
                <a:schemeClr val="lt1"/>
              </a:buClr>
              <a:buSzPts val="3200"/>
              <a:buFont typeface="Arial"/>
              <a:buNone/>
            </a:pPr>
            <a:r>
              <a:rPr b="1" i="0" lang="en-US" sz="3200" u="none" cap="none" strike="noStrike">
                <a:solidFill>
                  <a:schemeClr val="lt1"/>
                </a:solidFill>
                <a:latin typeface="Nunito"/>
                <a:ea typeface="Nunito"/>
                <a:cs typeface="Nunito"/>
                <a:sym typeface="Nunito"/>
              </a:rPr>
              <a:t>Ali Imron</a:t>
            </a:r>
            <a:endParaRPr b="1" i="0" sz="3200" u="none" cap="none" strike="noStrike">
              <a:solidFill>
                <a:schemeClr val="lt1"/>
              </a:solidFill>
              <a:latin typeface="Nunito"/>
              <a:ea typeface="Nunito"/>
              <a:cs typeface="Nunito"/>
              <a:sym typeface="Nunito"/>
            </a:endParaRPr>
          </a:p>
          <a:p>
            <a:pPr indent="0" lvl="0" marL="0" marR="0" rtl="0" algn="ctr">
              <a:spcBef>
                <a:spcPts val="0"/>
              </a:spcBef>
              <a:spcAft>
                <a:spcPts val="0"/>
              </a:spcAft>
              <a:buClr>
                <a:schemeClr val="lt1"/>
              </a:buClr>
              <a:buSzPts val="3200"/>
              <a:buFont typeface="Arial"/>
              <a:buNone/>
            </a:pPr>
            <a:r>
              <a:rPr b="1" i="0" lang="en-US" sz="3200" u="none" cap="none" strike="noStrike">
                <a:solidFill>
                  <a:schemeClr val="lt1"/>
                </a:solidFill>
                <a:latin typeface="Nunito"/>
                <a:ea typeface="Nunito"/>
                <a:cs typeface="Nunito"/>
                <a:sym typeface="Nunito"/>
              </a:rPr>
              <a:t>Ghalyatama Ikram Fauzi</a:t>
            </a:r>
            <a:endParaRPr b="1" i="0" sz="3200" u="none" cap="none" strike="noStrike">
              <a:solidFill>
                <a:schemeClr val="lt1"/>
              </a:solidFill>
              <a:latin typeface="Nunito"/>
              <a:ea typeface="Nunito"/>
              <a:cs typeface="Nunito"/>
              <a:sym typeface="Nunito"/>
            </a:endParaRPr>
          </a:p>
          <a:p>
            <a:pPr indent="0" lvl="0" marL="0" marR="0" rtl="0" algn="ctr">
              <a:spcBef>
                <a:spcPts val="0"/>
              </a:spcBef>
              <a:spcAft>
                <a:spcPts val="0"/>
              </a:spcAft>
              <a:buClr>
                <a:schemeClr val="lt1"/>
              </a:buClr>
              <a:buSzPts val="3200"/>
              <a:buFont typeface="Arial"/>
              <a:buNone/>
            </a:pPr>
            <a:r>
              <a:rPr b="1" i="0" lang="en-US" sz="3200" u="none" cap="none" strike="noStrike">
                <a:solidFill>
                  <a:schemeClr val="lt1"/>
                </a:solidFill>
                <a:latin typeface="Nunito"/>
                <a:ea typeface="Nunito"/>
                <a:cs typeface="Nunito"/>
                <a:sym typeface="Nunito"/>
              </a:rPr>
              <a:t>Mia Larisa</a:t>
            </a:r>
            <a:endParaRPr b="1" i="0" sz="3200" u="none" cap="none" strike="noStrike">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3396875" y="1789325"/>
            <a:ext cx="2524125" cy="4752975"/>
          </a:xfrm>
          <a:prstGeom prst="rect">
            <a:avLst/>
          </a:prstGeom>
          <a:noFill/>
          <a:ln>
            <a:noFill/>
          </a:ln>
        </p:spPr>
      </p:pic>
      <p:sp>
        <p:nvSpPr>
          <p:cNvPr id="149" name="Shape 149"/>
          <p:cNvSpPr txBox="1"/>
          <p:nvPr>
            <p:ph type="title"/>
          </p:nvPr>
        </p:nvSpPr>
        <p:spPr>
          <a:xfrm>
            <a:off x="384186" y="43505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Buat Akun Baru</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457200" y="1165950"/>
            <a:ext cx="8229600" cy="45261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a:p>
            <a:pPr indent="0" lvl="0" marL="0" algn="ctr">
              <a:spcBef>
                <a:spcPts val="640"/>
              </a:spcBef>
              <a:spcAft>
                <a:spcPts val="0"/>
              </a:spcAft>
              <a:buNone/>
            </a:pPr>
            <a:r>
              <a:t/>
            </a:r>
            <a:endParaRPr/>
          </a:p>
        </p:txBody>
      </p:sp>
      <p:pic>
        <p:nvPicPr>
          <p:cNvPr id="155" name="Shape 155"/>
          <p:cNvPicPr preferRelativeResize="0"/>
          <p:nvPr/>
        </p:nvPicPr>
        <p:blipFill>
          <a:blip r:embed="rId3">
            <a:alphaModFix/>
          </a:blip>
          <a:stretch>
            <a:fillRect/>
          </a:stretch>
        </p:blipFill>
        <p:spPr>
          <a:xfrm>
            <a:off x="502225" y="2039400"/>
            <a:ext cx="8139550" cy="1680025"/>
          </a:xfrm>
          <a:prstGeom prst="rect">
            <a:avLst/>
          </a:prstGeom>
          <a:noFill/>
          <a:ln>
            <a:noFill/>
          </a:ln>
        </p:spPr>
      </p:pic>
      <p:sp>
        <p:nvSpPr>
          <p:cNvPr id="156" name="Shape 156"/>
          <p:cNvSpPr txBox="1"/>
          <p:nvPr>
            <p:ph type="title"/>
          </p:nvPr>
        </p:nvSpPr>
        <p:spPr>
          <a:xfrm>
            <a:off x="384211" y="41237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Buat Kategori</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742277" y="1905550"/>
            <a:ext cx="7659449" cy="3666175"/>
          </a:xfrm>
          <a:prstGeom prst="rect">
            <a:avLst/>
          </a:prstGeom>
          <a:noFill/>
          <a:ln>
            <a:noFill/>
          </a:ln>
        </p:spPr>
      </p:pic>
      <p:sp>
        <p:nvSpPr>
          <p:cNvPr id="162" name="Shape 162"/>
          <p:cNvSpPr txBox="1"/>
          <p:nvPr>
            <p:ph type="title"/>
          </p:nvPr>
        </p:nvSpPr>
        <p:spPr>
          <a:xfrm>
            <a:off x="384186" y="41237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Buat Event</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2600325" y="1929663"/>
            <a:ext cx="3943350" cy="3762375"/>
          </a:xfrm>
          <a:prstGeom prst="rect">
            <a:avLst/>
          </a:prstGeom>
          <a:noFill/>
          <a:ln>
            <a:noFill/>
          </a:ln>
        </p:spPr>
      </p:pic>
      <p:sp>
        <p:nvSpPr>
          <p:cNvPr id="168" name="Shape 168"/>
          <p:cNvSpPr txBox="1"/>
          <p:nvPr>
            <p:ph type="title"/>
          </p:nvPr>
        </p:nvSpPr>
        <p:spPr>
          <a:xfrm>
            <a:off x="406886" y="38972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Upload Poster</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457200" y="791875"/>
            <a:ext cx="8229600" cy="45261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t/>
            </a:r>
            <a:endParaRPr/>
          </a:p>
          <a:p>
            <a:pPr indent="0" lvl="0" marL="0" algn="ctr">
              <a:spcBef>
                <a:spcPts val="640"/>
              </a:spcBef>
              <a:spcAft>
                <a:spcPts val="0"/>
              </a:spcAft>
              <a:buNone/>
            </a:pPr>
            <a:r>
              <a:t/>
            </a:r>
            <a:endParaRPr/>
          </a:p>
        </p:txBody>
      </p:sp>
      <p:pic>
        <p:nvPicPr>
          <p:cNvPr id="174" name="Shape 174"/>
          <p:cNvPicPr preferRelativeResize="0"/>
          <p:nvPr/>
        </p:nvPicPr>
        <p:blipFill>
          <a:blip r:embed="rId3">
            <a:alphaModFix/>
          </a:blip>
          <a:stretch>
            <a:fillRect/>
          </a:stretch>
        </p:blipFill>
        <p:spPr>
          <a:xfrm>
            <a:off x="825875" y="2038950"/>
            <a:ext cx="7492250" cy="2133025"/>
          </a:xfrm>
          <a:prstGeom prst="rect">
            <a:avLst/>
          </a:prstGeom>
          <a:noFill/>
          <a:ln>
            <a:noFill/>
          </a:ln>
        </p:spPr>
      </p:pic>
      <p:sp>
        <p:nvSpPr>
          <p:cNvPr id="175" name="Shape 175"/>
          <p:cNvSpPr txBox="1"/>
          <p:nvPr>
            <p:ph type="title"/>
          </p:nvPr>
        </p:nvSpPr>
        <p:spPr>
          <a:xfrm>
            <a:off x="372861" y="58242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Status Event</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idx="1" type="body"/>
          </p:nvPr>
        </p:nvSpPr>
        <p:spPr>
          <a:xfrm>
            <a:off x="457200" y="1165950"/>
            <a:ext cx="8229600" cy="45261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t/>
            </a:r>
            <a:endParaRPr/>
          </a:p>
          <a:p>
            <a:pPr indent="0" lvl="0" marL="0" algn="ctr">
              <a:spcBef>
                <a:spcPts val="640"/>
              </a:spcBef>
              <a:spcAft>
                <a:spcPts val="0"/>
              </a:spcAft>
              <a:buNone/>
            </a:pPr>
            <a:r>
              <a:t/>
            </a:r>
            <a:endParaRPr/>
          </a:p>
        </p:txBody>
      </p:sp>
      <p:pic>
        <p:nvPicPr>
          <p:cNvPr id="181" name="Shape 181"/>
          <p:cNvPicPr preferRelativeResize="0"/>
          <p:nvPr/>
        </p:nvPicPr>
        <p:blipFill>
          <a:blip r:embed="rId3">
            <a:alphaModFix/>
          </a:blip>
          <a:stretch>
            <a:fillRect/>
          </a:stretch>
        </p:blipFill>
        <p:spPr>
          <a:xfrm>
            <a:off x="457200" y="1822301"/>
            <a:ext cx="8133426" cy="2127425"/>
          </a:xfrm>
          <a:prstGeom prst="rect">
            <a:avLst/>
          </a:prstGeom>
          <a:noFill/>
          <a:ln>
            <a:noFill/>
          </a:ln>
        </p:spPr>
      </p:pic>
      <p:sp>
        <p:nvSpPr>
          <p:cNvPr id="182" name="Shape 182"/>
          <p:cNvSpPr txBox="1"/>
          <p:nvPr>
            <p:ph type="title"/>
          </p:nvPr>
        </p:nvSpPr>
        <p:spPr>
          <a:xfrm>
            <a:off x="409124" y="43507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Daftar Pengguna</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 type="body"/>
          </p:nvPr>
        </p:nvSpPr>
        <p:spPr>
          <a:xfrm>
            <a:off x="729250" y="1381325"/>
            <a:ext cx="8229600" cy="45261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a:p>
            <a:pPr indent="0" lvl="0" marL="0" algn="ctr">
              <a:spcBef>
                <a:spcPts val="640"/>
              </a:spcBef>
              <a:spcAft>
                <a:spcPts val="0"/>
              </a:spcAft>
              <a:buNone/>
            </a:pPr>
            <a:r>
              <a:t/>
            </a:r>
            <a:endParaRPr/>
          </a:p>
        </p:txBody>
      </p:sp>
      <p:pic>
        <p:nvPicPr>
          <p:cNvPr id="188" name="Shape 188"/>
          <p:cNvPicPr preferRelativeResize="0"/>
          <p:nvPr/>
        </p:nvPicPr>
        <p:blipFill>
          <a:blip r:embed="rId3">
            <a:alphaModFix/>
          </a:blip>
          <a:stretch>
            <a:fillRect/>
          </a:stretch>
        </p:blipFill>
        <p:spPr>
          <a:xfrm>
            <a:off x="736137" y="1381325"/>
            <a:ext cx="7671724" cy="3699350"/>
          </a:xfrm>
          <a:prstGeom prst="rect">
            <a:avLst/>
          </a:prstGeom>
          <a:noFill/>
          <a:ln>
            <a:noFill/>
          </a:ln>
        </p:spPr>
      </p:pic>
      <p:sp>
        <p:nvSpPr>
          <p:cNvPr id="189" name="Shape 189"/>
          <p:cNvSpPr txBox="1"/>
          <p:nvPr>
            <p:ph type="title"/>
          </p:nvPr>
        </p:nvSpPr>
        <p:spPr>
          <a:xfrm>
            <a:off x="457211" y="23832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Edit Profile</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11" y="250741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Demo Aplilkasi</a:t>
            </a:r>
            <a:endParaRPr/>
          </a:p>
        </p:txBody>
      </p:sp>
      <p:sp>
        <p:nvSpPr>
          <p:cNvPr id="195" name="Shape 195"/>
          <p:cNvSpPr txBox="1"/>
          <p:nvPr/>
        </p:nvSpPr>
        <p:spPr>
          <a:xfrm>
            <a:off x="4571977" y="3258025"/>
            <a:ext cx="2973600" cy="3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tata One"/>
                <a:ea typeface="Cantata One"/>
                <a:cs typeface="Cantata One"/>
                <a:sym typeface="Cantata One"/>
              </a:rPr>
              <a:t>website ventus</a:t>
            </a:r>
            <a:endParaRPr sz="1800">
              <a:solidFill>
                <a:schemeClr val="lt1"/>
              </a:solidFill>
              <a:latin typeface="Cantata One"/>
              <a:ea typeface="Cantata One"/>
              <a:cs typeface="Cantata One"/>
              <a:sym typeface="Cantat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ctrTitle"/>
          </p:nvPr>
        </p:nvSpPr>
        <p:spPr>
          <a:xfrm>
            <a:off x="683568" y="1556792"/>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Latar Belakang</a:t>
            </a:r>
            <a:endParaRPr b="0" i="0" sz="4400" u="none" cap="none" strike="noStrike">
              <a:solidFill>
                <a:schemeClr val="lt1"/>
              </a:solidFill>
              <a:latin typeface="Arial"/>
              <a:ea typeface="Arial"/>
              <a:cs typeface="Arial"/>
              <a:sym typeface="Arial"/>
            </a:endParaRPr>
          </a:p>
        </p:txBody>
      </p:sp>
      <p:sp>
        <p:nvSpPr>
          <p:cNvPr id="92" name="Shape 92"/>
          <p:cNvSpPr txBox="1"/>
          <p:nvPr>
            <p:ph idx="1" type="subTitle"/>
          </p:nvPr>
        </p:nvSpPr>
        <p:spPr>
          <a:xfrm>
            <a:off x="755576" y="3140968"/>
            <a:ext cx="7632848"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Cantata One"/>
                <a:ea typeface="Cantata One"/>
                <a:cs typeface="Cantata One"/>
                <a:sym typeface="Cantata One"/>
              </a:rPr>
              <a:t>Banyak sekali event yang diselenggarakan di IPB, baik itu event dari Organisasi Mahasiwa ataupun dari Kepanitiaan. Kebanyakan dari event-event tersebut, kurang terpublikasi kepada seluruh civitas IPB. Maka dari itu, kami membuat aplikas berbasis web yang bertemakan Smart Campus yaitu ventusIPB. Tidak hanya memberikan informasi, kami juga melayani pembelian tiket event tersebut. </a:t>
            </a:r>
            <a:endParaRPr/>
          </a:p>
        </p:txBody>
      </p:sp>
      <p:sp>
        <p:nvSpPr>
          <p:cNvPr id="93" name="Shape 93"/>
          <p:cNvSpPr txBox="1"/>
          <p:nvPr/>
        </p:nvSpPr>
        <p:spPr>
          <a:xfrm>
            <a:off x="4572000" y="2488850"/>
            <a:ext cx="3131400" cy="44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ntata One"/>
                <a:ea typeface="Cantata One"/>
                <a:cs typeface="Cantata One"/>
                <a:sym typeface="Cantata One"/>
              </a:rPr>
              <a:t>website ventus</a:t>
            </a:r>
            <a:endParaRPr sz="1800">
              <a:solidFill>
                <a:schemeClr val="lt1"/>
              </a:solidFill>
              <a:latin typeface="Cantata One"/>
              <a:ea typeface="Cantata One"/>
              <a:cs typeface="Cantata One"/>
              <a:sym typeface="Cantat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23528" y="198884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Tujuan</a:t>
            </a:r>
            <a:endParaRPr b="0" i="0" sz="4400" u="none" cap="none" strike="noStrike">
              <a:solidFill>
                <a:schemeClr val="lt1"/>
              </a:solidFill>
              <a:latin typeface="Arial"/>
              <a:ea typeface="Arial"/>
              <a:cs typeface="Arial"/>
              <a:sym typeface="Arial"/>
            </a:endParaRPr>
          </a:p>
        </p:txBody>
      </p:sp>
      <p:sp>
        <p:nvSpPr>
          <p:cNvPr id="99" name="Shape 99"/>
          <p:cNvSpPr txBox="1"/>
          <p:nvPr>
            <p:ph idx="1" type="body"/>
          </p:nvPr>
        </p:nvSpPr>
        <p:spPr>
          <a:xfrm>
            <a:off x="467544" y="3284984"/>
            <a:ext cx="8229600" cy="8206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Cantata One"/>
                <a:ea typeface="Cantata One"/>
                <a:cs typeface="Cantata One"/>
                <a:sym typeface="Cantata One"/>
              </a:rPr>
              <a:t>Tujuan dibuatnya proyek “Ventus” ini adalah untuk memfasilitasi panitia event untuk  mempublikasikan, mempromosikan acaranya serta memperjualbelikan tiket dari event kampus.</a:t>
            </a:r>
            <a:endParaRPr b="0" i="0" sz="1800" u="none" cap="none" strike="noStrike">
              <a:solidFill>
                <a:schemeClr val="lt1"/>
              </a:solidFill>
              <a:latin typeface="Cantata One"/>
              <a:ea typeface="Cantata One"/>
              <a:cs typeface="Cantata One"/>
              <a:sym typeface="Cantata One"/>
            </a:endParaRPr>
          </a:p>
        </p:txBody>
      </p:sp>
      <p:sp>
        <p:nvSpPr>
          <p:cNvPr id="100" name="Shape 100"/>
          <p:cNvSpPr txBox="1"/>
          <p:nvPr/>
        </p:nvSpPr>
        <p:spPr>
          <a:xfrm>
            <a:off x="4341044" y="2726998"/>
            <a:ext cx="2637300" cy="49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tata One"/>
                <a:ea typeface="Cantata One"/>
                <a:cs typeface="Cantata One"/>
                <a:sym typeface="Cantata One"/>
              </a:rPr>
              <a:t>website ventus</a:t>
            </a:r>
            <a:endParaRPr sz="1800">
              <a:solidFill>
                <a:schemeClr val="lt1"/>
              </a:solidFill>
              <a:latin typeface="Cantata One"/>
              <a:ea typeface="Cantata One"/>
              <a:cs typeface="Cantata One"/>
              <a:sym typeface="Cantat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95536" y="227687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Ruang Lingkup</a:t>
            </a:r>
            <a:endParaRPr b="0" i="0" sz="4400" u="none" cap="none" strike="noStrike">
              <a:solidFill>
                <a:schemeClr val="lt1"/>
              </a:solidFill>
              <a:latin typeface="Arial"/>
              <a:ea typeface="Arial"/>
              <a:cs typeface="Arial"/>
              <a:sym typeface="Arial"/>
            </a:endParaRPr>
          </a:p>
        </p:txBody>
      </p:sp>
      <p:sp>
        <p:nvSpPr>
          <p:cNvPr id="106" name="Shape 106"/>
          <p:cNvSpPr txBox="1"/>
          <p:nvPr>
            <p:ph idx="1" type="body"/>
          </p:nvPr>
        </p:nvSpPr>
        <p:spPr>
          <a:xfrm>
            <a:off x="1763688" y="3429000"/>
            <a:ext cx="5770984" cy="532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Arial"/>
              <a:buNone/>
            </a:pPr>
            <a:r>
              <a:t/>
            </a:r>
            <a:endParaRPr sz="1800">
              <a:solidFill>
                <a:schemeClr val="lt1"/>
              </a:solidFill>
              <a:latin typeface="Cantata One"/>
              <a:ea typeface="Cantata One"/>
              <a:cs typeface="Cantata One"/>
              <a:sym typeface="Cantata One"/>
            </a:endParaRPr>
          </a:p>
          <a:p>
            <a:pPr indent="0" lvl="0" marL="0" marR="0" rtl="0" algn="l">
              <a:spcBef>
                <a:spcPts val="0"/>
              </a:spcBef>
              <a:spcAft>
                <a:spcPts val="0"/>
              </a:spcAft>
              <a:buClr>
                <a:schemeClr val="lt1"/>
              </a:buClr>
              <a:buSzPts val="1800"/>
              <a:buFont typeface="Arial"/>
              <a:buNone/>
            </a:pPr>
            <a:r>
              <a:rPr b="0" i="0" lang="en-US" sz="1800" u="none" cap="none" strike="noStrike">
                <a:solidFill>
                  <a:schemeClr val="lt1"/>
                </a:solidFill>
                <a:latin typeface="Cantata One"/>
                <a:ea typeface="Cantata One"/>
                <a:cs typeface="Cantata One"/>
                <a:sym typeface="Cantata One"/>
              </a:rPr>
              <a:t>Aplikasi ini mewadahi semua penyelenggara event di IPB.</a:t>
            </a:r>
            <a:endParaRPr/>
          </a:p>
        </p:txBody>
      </p:sp>
      <p:sp>
        <p:nvSpPr>
          <p:cNvPr id="107" name="Shape 107"/>
          <p:cNvSpPr txBox="1"/>
          <p:nvPr/>
        </p:nvSpPr>
        <p:spPr>
          <a:xfrm>
            <a:off x="4571996" y="3110875"/>
            <a:ext cx="2235000" cy="30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tata One"/>
                <a:ea typeface="Cantata One"/>
                <a:cs typeface="Cantata One"/>
                <a:sym typeface="Cantata One"/>
              </a:rPr>
              <a:t>website ventus</a:t>
            </a:r>
            <a:endParaRPr sz="1800">
              <a:solidFill>
                <a:schemeClr val="lt1"/>
              </a:solidFill>
              <a:latin typeface="Cantata One"/>
              <a:ea typeface="Cantata One"/>
              <a:cs typeface="Cantata One"/>
              <a:sym typeface="Cantat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95536" y="177265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Deskripsi Singkat</a:t>
            </a:r>
            <a:endParaRPr b="0" i="0" sz="4400" u="none" cap="none" strike="noStrike">
              <a:solidFill>
                <a:schemeClr val="lt1"/>
              </a:solidFill>
              <a:latin typeface="Arial"/>
              <a:ea typeface="Arial"/>
              <a:cs typeface="Arial"/>
              <a:sym typeface="Arial"/>
            </a:endParaRPr>
          </a:p>
        </p:txBody>
      </p:sp>
      <p:sp>
        <p:nvSpPr>
          <p:cNvPr id="113" name="Shape 113"/>
          <p:cNvSpPr txBox="1"/>
          <p:nvPr>
            <p:ph idx="1" type="body"/>
          </p:nvPr>
        </p:nvSpPr>
        <p:spPr>
          <a:xfrm>
            <a:off x="564204" y="2996952"/>
            <a:ext cx="8044775" cy="53265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Cantata One"/>
                <a:ea typeface="Cantata One"/>
                <a:cs typeface="Cantata One"/>
                <a:sym typeface="Cantata One"/>
              </a:rPr>
              <a:t>Cara kerja proyek “Ventus!” ini adalah user harus register terlebih dahulu, lalu admin menyetujui user register di web ini, kegunaannya adalah untuk menghindari dua akun dalam satu acara. setelah itu user mendaftarkan acaranya, kemudian admin yang akan mempublish acara tersebut.Tujuannya agar tidak terdapat pengulangan publikasi event di website kami. admin juga dapat mempublish event walaupun tidak diajukan oleh user.</a:t>
            </a:r>
            <a:endParaRPr b="0" i="0" sz="1800" u="none" cap="none" strike="noStrike">
              <a:solidFill>
                <a:schemeClr val="lt1"/>
              </a:solidFill>
              <a:latin typeface="Cantata One"/>
              <a:ea typeface="Cantata One"/>
              <a:cs typeface="Cantata One"/>
              <a:sym typeface="Cantata One"/>
            </a:endParaRPr>
          </a:p>
        </p:txBody>
      </p:sp>
      <p:sp>
        <p:nvSpPr>
          <p:cNvPr id="114" name="Shape 114"/>
          <p:cNvSpPr txBox="1"/>
          <p:nvPr/>
        </p:nvSpPr>
        <p:spPr>
          <a:xfrm>
            <a:off x="4873267" y="2593751"/>
            <a:ext cx="2800800" cy="40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tata One"/>
                <a:ea typeface="Cantata One"/>
                <a:cs typeface="Cantata One"/>
                <a:sym typeface="Cantata One"/>
              </a:rPr>
              <a:t>website ventus</a:t>
            </a:r>
            <a:endParaRPr sz="1800">
              <a:solidFill>
                <a:schemeClr val="lt1"/>
              </a:solidFill>
              <a:latin typeface="Cantata One"/>
              <a:ea typeface="Cantata One"/>
              <a:cs typeface="Cantata One"/>
              <a:sym typeface="Cantat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36" y="98844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Ke</a:t>
            </a:r>
            <a:r>
              <a:rPr lang="en-US">
                <a:solidFill>
                  <a:schemeClr val="lt1"/>
                </a:solidFill>
                <a:latin typeface="Arial"/>
                <a:ea typeface="Arial"/>
                <a:cs typeface="Arial"/>
                <a:sym typeface="Arial"/>
              </a:rPr>
              <a:t>butuhan Sistem</a:t>
            </a:r>
            <a:endParaRPr/>
          </a:p>
        </p:txBody>
      </p:sp>
      <p:sp>
        <p:nvSpPr>
          <p:cNvPr id="120" name="Shape 120"/>
          <p:cNvSpPr txBox="1"/>
          <p:nvPr>
            <p:ph idx="1" type="body"/>
          </p:nvPr>
        </p:nvSpPr>
        <p:spPr>
          <a:xfrm>
            <a:off x="549617" y="2418680"/>
            <a:ext cx="8044800" cy="532800"/>
          </a:xfrm>
          <a:prstGeom prst="rect">
            <a:avLst/>
          </a:prstGeom>
          <a:noFill/>
          <a:ln>
            <a:noFill/>
          </a:ln>
        </p:spPr>
        <p:txBody>
          <a:bodyPr anchorCtr="0" anchor="t" bIns="45700" lIns="91425" spcFirstLastPara="1" rIns="91425" wrap="square" tIns="45700">
            <a:noAutofit/>
          </a:bodyPr>
          <a:lstStyle/>
          <a:p>
            <a:pPr indent="0" lvl="0" marL="0" marR="0" rtl="0">
              <a:spcBef>
                <a:spcPts val="360"/>
              </a:spcBef>
              <a:spcAft>
                <a:spcPts val="0"/>
              </a:spcAft>
              <a:buClr>
                <a:schemeClr val="lt1"/>
              </a:buClr>
              <a:buSzPts val="1800"/>
              <a:buFont typeface="Arial"/>
              <a:buNone/>
            </a:pPr>
            <a:r>
              <a:rPr lang="en-US" sz="1800">
                <a:solidFill>
                  <a:schemeClr val="lt1"/>
                </a:solidFill>
                <a:latin typeface="Cantata One"/>
                <a:ea typeface="Cantata One"/>
                <a:cs typeface="Cantata One"/>
                <a:sym typeface="Cantata One"/>
              </a:rPr>
              <a:t>Functional</a:t>
            </a:r>
            <a:endParaRPr sz="1800">
              <a:solidFill>
                <a:schemeClr val="lt1"/>
              </a:solidFill>
              <a:latin typeface="Cantata One"/>
              <a:ea typeface="Cantata One"/>
              <a:cs typeface="Cantata One"/>
              <a:sym typeface="Cantata One"/>
            </a:endParaRPr>
          </a:p>
          <a:p>
            <a:pPr indent="-342900" lvl="0" marL="457200" marR="0" rtl="0">
              <a:spcBef>
                <a:spcPts val="360"/>
              </a:spcBef>
              <a:spcAft>
                <a:spcPts val="0"/>
              </a:spcAft>
              <a:buClr>
                <a:schemeClr val="lt1"/>
              </a:buClr>
              <a:buSzPts val="1800"/>
              <a:buFont typeface="Cantata One"/>
              <a:buAutoNum type="arabicPeriod"/>
            </a:pPr>
            <a:r>
              <a:rPr lang="en-US" sz="1800">
                <a:solidFill>
                  <a:schemeClr val="lt1"/>
                </a:solidFill>
                <a:latin typeface="Cantata One"/>
                <a:ea typeface="Cantata One"/>
                <a:cs typeface="Cantata One"/>
                <a:sym typeface="Cantata One"/>
              </a:rPr>
              <a:t>sistem dapat membuat event yg diajukan oleh user</a:t>
            </a:r>
            <a:endParaRPr sz="1800">
              <a:solidFill>
                <a:schemeClr val="lt1"/>
              </a:solidFill>
              <a:latin typeface="Cantata One"/>
              <a:ea typeface="Cantata One"/>
              <a:cs typeface="Cantata One"/>
              <a:sym typeface="Cantata One"/>
            </a:endParaRPr>
          </a:p>
          <a:p>
            <a:pPr indent="-342900" lvl="0" marL="457200" marR="0" rtl="0">
              <a:spcBef>
                <a:spcPts val="0"/>
              </a:spcBef>
              <a:spcAft>
                <a:spcPts val="0"/>
              </a:spcAft>
              <a:buClr>
                <a:schemeClr val="lt1"/>
              </a:buClr>
              <a:buSzPts val="1800"/>
              <a:buFont typeface="Cantata One"/>
              <a:buAutoNum type="arabicPeriod"/>
            </a:pPr>
            <a:r>
              <a:rPr lang="en-US" sz="1800">
                <a:solidFill>
                  <a:schemeClr val="lt1"/>
                </a:solidFill>
                <a:latin typeface="Cantata One"/>
                <a:ea typeface="Cantata One"/>
                <a:cs typeface="Cantata One"/>
                <a:sym typeface="Cantata One"/>
              </a:rPr>
              <a:t>sistem dapat menolak event untuk di publish</a:t>
            </a:r>
            <a:endParaRPr sz="1800">
              <a:solidFill>
                <a:schemeClr val="lt1"/>
              </a:solidFill>
              <a:latin typeface="Cantata One"/>
              <a:ea typeface="Cantata One"/>
              <a:cs typeface="Cantata One"/>
              <a:sym typeface="Cantata One"/>
            </a:endParaRPr>
          </a:p>
          <a:p>
            <a:pPr indent="-342900" lvl="0" marL="457200" marR="0" rtl="0">
              <a:spcBef>
                <a:spcPts val="0"/>
              </a:spcBef>
              <a:spcAft>
                <a:spcPts val="0"/>
              </a:spcAft>
              <a:buClr>
                <a:schemeClr val="lt1"/>
              </a:buClr>
              <a:buSzPts val="1800"/>
              <a:buFont typeface="Cantata One"/>
              <a:buAutoNum type="arabicPeriod"/>
            </a:pPr>
            <a:r>
              <a:rPr lang="en-US" sz="1800">
                <a:solidFill>
                  <a:schemeClr val="lt1"/>
                </a:solidFill>
                <a:latin typeface="Cantata One"/>
                <a:ea typeface="Cantata One"/>
                <a:cs typeface="Cantata One"/>
                <a:sym typeface="Cantata One"/>
              </a:rPr>
              <a:t>sistem dapat menolak user agar tidak terjadi redudansi</a:t>
            </a:r>
            <a:endParaRPr sz="1800">
              <a:solidFill>
                <a:schemeClr val="lt1"/>
              </a:solidFill>
              <a:latin typeface="Cantata One"/>
              <a:ea typeface="Cantata One"/>
              <a:cs typeface="Cantata One"/>
              <a:sym typeface="Cantata One"/>
            </a:endParaRPr>
          </a:p>
          <a:p>
            <a:pPr indent="-342900" lvl="0" marL="457200" marR="0" rtl="0">
              <a:spcBef>
                <a:spcPts val="0"/>
              </a:spcBef>
              <a:spcAft>
                <a:spcPts val="0"/>
              </a:spcAft>
              <a:buClr>
                <a:schemeClr val="lt1"/>
              </a:buClr>
              <a:buSzPts val="1800"/>
              <a:buFont typeface="Cantata One"/>
              <a:buAutoNum type="arabicPeriod"/>
            </a:pPr>
            <a:r>
              <a:rPr lang="en-US" sz="1800">
                <a:solidFill>
                  <a:schemeClr val="lt1"/>
                </a:solidFill>
                <a:latin typeface="Cantata One"/>
                <a:ea typeface="Cantata One"/>
                <a:cs typeface="Cantata One"/>
                <a:sym typeface="Cantata One"/>
              </a:rPr>
              <a:t>sistem dapat mengelompokkan event bedasarkan tag atau kategori</a:t>
            </a:r>
            <a:endParaRPr sz="1800">
              <a:solidFill>
                <a:schemeClr val="lt1"/>
              </a:solidFill>
              <a:latin typeface="Cantata One"/>
              <a:ea typeface="Cantata One"/>
              <a:cs typeface="Cantata One"/>
              <a:sym typeface="Cantata One"/>
            </a:endParaRPr>
          </a:p>
        </p:txBody>
      </p:sp>
      <p:sp>
        <p:nvSpPr>
          <p:cNvPr id="121" name="Shape 121"/>
          <p:cNvSpPr txBox="1"/>
          <p:nvPr/>
        </p:nvSpPr>
        <p:spPr>
          <a:xfrm>
            <a:off x="5174052" y="1739050"/>
            <a:ext cx="2973600" cy="3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tata One"/>
                <a:ea typeface="Cantata One"/>
                <a:cs typeface="Cantata One"/>
                <a:sym typeface="Cantata One"/>
              </a:rPr>
              <a:t>website ventus</a:t>
            </a:r>
            <a:endParaRPr sz="1800">
              <a:solidFill>
                <a:schemeClr val="lt1"/>
              </a:solidFill>
              <a:latin typeface="Cantata One"/>
              <a:ea typeface="Cantata One"/>
              <a:cs typeface="Cantata One"/>
              <a:sym typeface="Cantat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291300" y="926163"/>
            <a:ext cx="8561401" cy="5615275"/>
          </a:xfrm>
          <a:prstGeom prst="rect">
            <a:avLst/>
          </a:prstGeom>
          <a:noFill/>
          <a:ln>
            <a:noFill/>
          </a:ln>
        </p:spPr>
      </p:pic>
      <p:sp>
        <p:nvSpPr>
          <p:cNvPr id="127" name="Shape 127"/>
          <p:cNvSpPr txBox="1"/>
          <p:nvPr/>
        </p:nvSpPr>
        <p:spPr>
          <a:xfrm>
            <a:off x="1795050" y="307875"/>
            <a:ext cx="5553900" cy="414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2400">
                <a:solidFill>
                  <a:srgbClr val="FFFFFF"/>
                </a:solidFill>
              </a:rPr>
              <a:t>DIAGRAM USE CASE</a:t>
            </a:r>
            <a:endParaRPr b="1" sz="2400">
              <a:solidFill>
                <a:srgbClr val="FFFFFF"/>
              </a:solidFill>
            </a:endParaRPr>
          </a:p>
        </p:txBody>
      </p:sp>
      <p:cxnSp>
        <p:nvCxnSpPr>
          <p:cNvPr id="128" name="Shape 128"/>
          <p:cNvCxnSpPr/>
          <p:nvPr/>
        </p:nvCxnSpPr>
        <p:spPr>
          <a:xfrm>
            <a:off x="3276025" y="1292775"/>
            <a:ext cx="11400" cy="4840200"/>
          </a:xfrm>
          <a:prstGeom prst="straightConnector1">
            <a:avLst/>
          </a:prstGeom>
          <a:noFill/>
          <a:ln cap="flat" cmpd="sng" w="9525">
            <a:solidFill>
              <a:schemeClr val="dk1"/>
            </a:solidFill>
            <a:prstDash val="solid"/>
            <a:round/>
            <a:headEnd len="med" w="med" type="none"/>
            <a:tailEnd len="med" w="med" type="none"/>
          </a:ln>
        </p:spPr>
      </p:cxnSp>
      <p:cxnSp>
        <p:nvCxnSpPr>
          <p:cNvPr id="129" name="Shape 129"/>
          <p:cNvCxnSpPr/>
          <p:nvPr/>
        </p:nvCxnSpPr>
        <p:spPr>
          <a:xfrm>
            <a:off x="3276025" y="1281450"/>
            <a:ext cx="3298500" cy="11400"/>
          </a:xfrm>
          <a:prstGeom prst="straightConnector1">
            <a:avLst/>
          </a:prstGeom>
          <a:noFill/>
          <a:ln cap="flat" cmpd="sng" w="9525">
            <a:solidFill>
              <a:schemeClr val="dk1"/>
            </a:solidFill>
            <a:prstDash val="solid"/>
            <a:round/>
            <a:headEnd len="med" w="med" type="none"/>
            <a:tailEnd len="med" w="med" type="none"/>
          </a:ln>
        </p:spPr>
      </p:cxnSp>
      <p:cxnSp>
        <p:nvCxnSpPr>
          <p:cNvPr id="130" name="Shape 130"/>
          <p:cNvCxnSpPr/>
          <p:nvPr/>
        </p:nvCxnSpPr>
        <p:spPr>
          <a:xfrm>
            <a:off x="6574650" y="1292775"/>
            <a:ext cx="11700" cy="4863000"/>
          </a:xfrm>
          <a:prstGeom prst="straightConnector1">
            <a:avLst/>
          </a:prstGeom>
          <a:noFill/>
          <a:ln cap="flat" cmpd="sng" w="9525">
            <a:solidFill>
              <a:schemeClr val="dk1"/>
            </a:solidFill>
            <a:prstDash val="solid"/>
            <a:round/>
            <a:headEnd len="med" w="med" type="none"/>
            <a:tailEnd len="med" w="med" type="none"/>
          </a:ln>
        </p:spPr>
      </p:cxnSp>
      <p:cxnSp>
        <p:nvCxnSpPr>
          <p:cNvPr id="131" name="Shape 131"/>
          <p:cNvCxnSpPr/>
          <p:nvPr/>
        </p:nvCxnSpPr>
        <p:spPr>
          <a:xfrm>
            <a:off x="3298675" y="6121725"/>
            <a:ext cx="3287400" cy="33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622313" y="1875150"/>
            <a:ext cx="5899375" cy="3107700"/>
          </a:xfrm>
          <a:prstGeom prst="rect">
            <a:avLst/>
          </a:prstGeom>
          <a:noFill/>
          <a:ln>
            <a:noFill/>
          </a:ln>
        </p:spPr>
      </p:pic>
      <p:sp>
        <p:nvSpPr>
          <p:cNvPr id="137" name="Shape 137"/>
          <p:cNvSpPr txBox="1"/>
          <p:nvPr>
            <p:ph type="title"/>
          </p:nvPr>
        </p:nvSpPr>
        <p:spPr>
          <a:xfrm>
            <a:off x="361536" y="44640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Homepage</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2786050" y="2079578"/>
            <a:ext cx="3571875" cy="3698600"/>
          </a:xfrm>
          <a:prstGeom prst="rect">
            <a:avLst/>
          </a:prstGeom>
          <a:noFill/>
          <a:ln>
            <a:noFill/>
          </a:ln>
        </p:spPr>
      </p:pic>
      <p:sp>
        <p:nvSpPr>
          <p:cNvPr id="143" name="Shape 143"/>
          <p:cNvSpPr txBox="1"/>
          <p:nvPr>
            <p:ph type="title"/>
          </p:nvPr>
        </p:nvSpPr>
        <p:spPr>
          <a:xfrm>
            <a:off x="372861" y="50305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Sign In</a:t>
            </a:r>
            <a:endParaRPr b="0" i="0" sz="4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