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86" r:id="rId5"/>
    <p:sldId id="260" r:id="rId6"/>
    <p:sldId id="277" r:id="rId7"/>
    <p:sldId id="278" r:id="rId8"/>
    <p:sldId id="279" r:id="rId9"/>
    <p:sldId id="281" r:id="rId10"/>
    <p:sldId id="287" r:id="rId11"/>
    <p:sldId id="282" r:id="rId12"/>
    <p:sldId id="284" r:id="rId13"/>
    <p:sldId id="285" r:id="rId14"/>
    <p:sldId id="288" r:id="rId15"/>
    <p:sldId id="27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291" autoAdjust="0"/>
  </p:normalViewPr>
  <p:slideViewPr>
    <p:cSldViewPr snapToGrid="0">
      <p:cViewPr>
        <p:scale>
          <a:sx n="70" d="100"/>
          <a:sy n="70" d="100"/>
        </p:scale>
        <p:origin x="536" y="-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2528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ari Kinyanjui" userId="6ca9e23a2eee78dd" providerId="LiveId" clId="{9FCB2F18-E182-4B91-8B61-75BA90FA328F}"/>
    <pc:docChg chg="custSel modSld">
      <pc:chgData name="Karari Kinyanjui" userId="6ca9e23a2eee78dd" providerId="LiveId" clId="{9FCB2F18-E182-4B91-8B61-75BA90FA328F}" dt="2024-05-23T16:16:30.760" v="22" actId="20577"/>
      <pc:docMkLst>
        <pc:docMk/>
      </pc:docMkLst>
      <pc:sldChg chg="modNotes">
        <pc:chgData name="Karari Kinyanjui" userId="6ca9e23a2eee78dd" providerId="LiveId" clId="{9FCB2F18-E182-4B91-8B61-75BA90FA328F}" dt="2024-05-23T16:16:30.760" v="22" actId="20577"/>
        <pc:sldMkLst>
          <pc:docMk/>
          <pc:sldMk cId="4250897153" sldId="274"/>
        </pc:sldMkLst>
      </pc:sldChg>
    </pc:docChg>
  </pc:docChgLst>
  <pc:docChgLst>
    <pc:chgData name="Karari Kinyanjui" userId="6ca9e23a2eee78dd" providerId="LiveId" clId="{FBEAE72E-624D-4C21-8757-D79B5FB4A9D3}"/>
    <pc:docChg chg="custSel modSld">
      <pc:chgData name="Karari Kinyanjui" userId="6ca9e23a2eee78dd" providerId="LiveId" clId="{FBEAE72E-624D-4C21-8757-D79B5FB4A9D3}" dt="2024-05-04T19:18:52.420" v="192" actId="313"/>
      <pc:docMkLst>
        <pc:docMk/>
      </pc:docMkLst>
      <pc:sldChg chg="modSp">
        <pc:chgData name="Karari Kinyanjui" userId="6ca9e23a2eee78dd" providerId="LiveId" clId="{FBEAE72E-624D-4C21-8757-D79B5FB4A9D3}" dt="2024-05-04T19:13:13.137" v="12" actId="20577"/>
        <pc:sldMkLst>
          <pc:docMk/>
          <pc:sldMk cId="1241433705" sldId="256"/>
        </pc:sldMkLst>
        <pc:spChg chg="mod">
          <ac:chgData name="Karari Kinyanjui" userId="6ca9e23a2eee78dd" providerId="LiveId" clId="{FBEAE72E-624D-4C21-8757-D79B5FB4A9D3}" dt="2024-05-04T19:13:13.137" v="12" actId="20577"/>
          <ac:spMkLst>
            <pc:docMk/>
            <pc:sldMk cId="1241433705" sldId="256"/>
            <ac:spMk id="3" creationId="{DF9DFCDC-2FB9-E448-9503-EDD09F0A83BC}"/>
          </ac:spMkLst>
        </pc:spChg>
      </pc:sldChg>
      <pc:sldChg chg="modSp">
        <pc:chgData name="Karari Kinyanjui" userId="6ca9e23a2eee78dd" providerId="LiveId" clId="{FBEAE72E-624D-4C21-8757-D79B5FB4A9D3}" dt="2024-05-04T19:16:14.640" v="99" actId="20577"/>
        <pc:sldMkLst>
          <pc:docMk/>
          <pc:sldMk cId="1904453591" sldId="273"/>
        </pc:sldMkLst>
        <pc:spChg chg="mod">
          <ac:chgData name="Karari Kinyanjui" userId="6ca9e23a2eee78dd" providerId="LiveId" clId="{FBEAE72E-624D-4C21-8757-D79B5FB4A9D3}" dt="2024-05-04T19:16:14.640" v="99" actId="20577"/>
          <ac:spMkLst>
            <pc:docMk/>
            <pc:sldMk cId="1904453591" sldId="273"/>
            <ac:spMk id="3" creationId="{DAACF835-A000-6753-5694-805F0218F77D}"/>
          </ac:spMkLst>
        </pc:spChg>
      </pc:sldChg>
      <pc:sldChg chg="modSp">
        <pc:chgData name="Karari Kinyanjui" userId="6ca9e23a2eee78dd" providerId="LiveId" clId="{FBEAE72E-624D-4C21-8757-D79B5FB4A9D3}" dt="2024-05-04T19:18:52.420" v="192" actId="313"/>
        <pc:sldMkLst>
          <pc:docMk/>
          <pc:sldMk cId="4250897153" sldId="274"/>
        </pc:sldMkLst>
        <pc:spChg chg="mod">
          <ac:chgData name="Karari Kinyanjui" userId="6ca9e23a2eee78dd" providerId="LiveId" clId="{FBEAE72E-624D-4C21-8757-D79B5FB4A9D3}" dt="2024-05-04T19:18:52.420" v="192" actId="313"/>
          <ac:spMkLst>
            <pc:docMk/>
            <pc:sldMk cId="4250897153" sldId="274"/>
            <ac:spMk id="3" creationId="{9BAB46F0-4E3A-8946-15FD-942C7257B88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D577-E711-4F0A-A597-79D8320811BD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92BAA-BC19-467C-9F73-1B5F5504B87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925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6436B-3FC8-32F2-6B94-5C95B51DA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4151A3-EB05-88A4-18A2-383B180C3B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8C3AAD-513F-D820-C94D-B1350987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5C8F45-5EF6-4BA4-9EF9-21873DFB871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240F56-94A7-6372-934E-707CE008A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C4F193-852F-1A93-3A00-1B1E7D257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7" name="image1.png">
            <a:extLst>
              <a:ext uri="{FF2B5EF4-FFF2-40B4-BE49-F238E27FC236}">
                <a16:creationId xmlns:a16="http://schemas.microsoft.com/office/drawing/2014/main" id="{B4C709A1-2348-5C30-222D-23256444FCBA}"/>
              </a:ext>
            </a:extLst>
          </p:cNvPr>
          <p:cNvPicPr/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5125915" y="136525"/>
            <a:ext cx="1940170" cy="1695095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416856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758DA-B57D-799C-DB27-14321ADF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93769-9910-2175-1888-C76869038C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3E145-E8EC-5162-297D-66F2C4C0C8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74967-9816-499C-AB4B-C0FC2F66720D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258059-EBF4-256A-D104-5D9ACE0F6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707881-770B-77BF-19EF-E5D484732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30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AF53FE-B2BD-B33C-6F52-DBA89647E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E07BA-934E-E937-DE3C-E73F72F1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F9403C-EDEF-1D0F-FDDA-CA9755E05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B7465-797B-46B6-A7BA-BAD3E6FC9E30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DD69-2934-6097-7D20-840F139F7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62490-E669-BFC8-7AD6-34C3517A7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4445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E3C9A-88CB-CC5C-38D6-901142384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2E1FA-8ECB-9A27-2BE1-799FC56A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7B7499-FA34-F075-6513-AE32CE2C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B7FDD-3513-F371-0F81-1BB7E33E8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75C94-D2FD-41E9-A528-4214075EE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2365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741BB-566F-5ECE-F144-8782593FA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6D9D9-5BE2-A49A-332C-913A418A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DCC39-8FF5-3A17-5275-B71D83CC2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082F0-F3F7-42FF-8D5D-2D21C8A34A49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7230D-89AB-73B5-C339-0675819E9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33C43-3457-EE55-0086-57499D1A6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089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465FA-EA51-9B56-ABD8-341A075B1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74066-163E-A51C-43E9-A1BF7E02CE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6A5E00-A851-74A7-3478-CAC640A6BC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116690-5915-5A3E-825F-4AD3F514D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C5A97-EE2C-465D-B14B-7475B8678DA8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5621F4-F3B2-00E9-D549-2CE0A754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95BEF-ACB1-4FA6-2C4A-780A27558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343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E45AF-8E7A-CEA0-1891-7B808E78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4E998-7B2E-8537-549B-1231A07A99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6CF0F-6344-1DB8-3319-D9040939BE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179781-88FB-682E-1641-04FCB199C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A0ED85-2148-8E2D-F70B-A73547E39B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8FD2EF-AE8D-6899-799E-A80DF555F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956A2-A6E8-4C44-AA9E-4F5628D6BBB5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8915BF-2BA7-A3C3-9727-BF2C6E68B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82580-1EDA-F274-C9E7-52573D0AD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637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52BB6-C343-3EB6-9C53-14781D09B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20E5D4-D8D3-7E25-26FF-9882C27F3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A082-D35D-4107-A4BF-8A78C47DC0CE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8B0D74-6CC6-69CE-248B-CF6FDEC79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A8C218-FAB3-49A9-B6CC-B3609B135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599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450FF8-3E6C-1CE0-F867-0B536440E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2DCC7-3996-4C97-914E-B079D5E3DF8C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546D47-F585-E8CB-50C8-6B0F5213D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12523A-F471-0D7C-9F71-404E17536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43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1037B-2B30-C7D5-B00D-F0C04EFA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3E4EC-9355-45EB-F00A-3DFF484D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6C68E6-B85C-4815-44E8-87E4CBC1EB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FF1BB-48C8-4786-8582-B0B5DE0F7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3FA11-8A1B-4F35-9FC3-A508EA8A0333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DBEC1-486E-220B-C268-D71A9D77D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E87761-091C-4895-1610-A03584DD8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863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1B292-556E-FEA4-3829-0E809DDD8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B30BB-083E-81C2-2D7A-DFD6E88A5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D1C74-B8A7-6BC7-4783-FAEC001B3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5DDA90-7C72-5D89-84F6-6477D3034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420C4-E89B-4AE2-9C9C-F402479D59A1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FF8504-AAE2-8A98-C590-E3A060525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FF37F-F1A8-4F2E-44D3-9A0CE0C84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19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EC47D2-4BA7-7318-A1A8-E4AFA3B3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A65D27-D049-DBC0-5AD7-795F8B3729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DFD8D-F6E5-6972-C4D3-7899A997FD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4FB30-3BE4-4C21-89AF-A0EA3257E411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A7B9F-6C95-26AC-5A75-D3BF23023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B91BD-395C-29FB-FEE3-30ABC9E89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1C4E3-6544-488F-8BBE-2E6A0588B5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608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EADC-91F3-6B62-89DB-0502A9F7BA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9514" y="1800665"/>
            <a:ext cx="10592972" cy="2180491"/>
          </a:xfrm>
        </p:spPr>
        <p:txBody>
          <a:bodyPr>
            <a:normAutofit/>
          </a:bodyPr>
          <a:lstStyle/>
          <a:p>
            <a:r>
              <a:rPr lang="en-US" b="1" dirty="0" smtClean="0"/>
              <a:t>KENYA DIGITAL ID MANAGEMENT SYSTEM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9DFCDC-2FB9-E448-9503-EDD09F0A8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2196" y="4202723"/>
            <a:ext cx="10592971" cy="187452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200" dirty="0"/>
              <a:t>SCI 400 : Research Project Final Report </a:t>
            </a:r>
          </a:p>
          <a:p>
            <a:pPr>
              <a:lnSpc>
                <a:spcPct val="100000"/>
              </a:lnSpc>
            </a:pPr>
            <a:r>
              <a:rPr lang="en-US" sz="3200" dirty="0"/>
              <a:t>Name : </a:t>
            </a:r>
            <a:r>
              <a:rPr lang="en-US" sz="3200" dirty="0" smtClean="0"/>
              <a:t>Kelvin Alianda</a:t>
            </a:r>
            <a:r>
              <a:rPr lang="en-US" sz="3200" dirty="0" smtClean="0"/>
              <a:t>| </a:t>
            </a:r>
            <a:r>
              <a:rPr lang="en-US" sz="3200" dirty="0"/>
              <a:t>REG. Num: </a:t>
            </a:r>
            <a:r>
              <a:rPr lang="en-US" sz="3200" dirty="0" smtClean="0"/>
              <a:t>1046089</a:t>
            </a:r>
            <a:endParaRPr lang="en-US" sz="3200" dirty="0"/>
          </a:p>
          <a:p>
            <a:pPr>
              <a:lnSpc>
                <a:spcPct val="100000"/>
              </a:lnSpc>
            </a:pPr>
            <a:r>
              <a:rPr lang="en-US" sz="3200" dirty="0"/>
              <a:t>Supervisor: </a:t>
            </a:r>
            <a:r>
              <a:rPr lang="en-US" sz="3200" dirty="0" smtClean="0"/>
              <a:t>Mr. Isaac Tonui</a:t>
            </a:r>
            <a:endParaRPr lang="en-US" sz="3200" dirty="0"/>
          </a:p>
          <a:p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12414337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814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Components Cont’d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71016"/>
            <a:ext cx="10515600" cy="490594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System Output/Reports</a:t>
            </a:r>
          </a:p>
          <a:p>
            <a:r>
              <a:rPr lang="en-US" b="1" dirty="0"/>
              <a:t>Application Status Reports</a:t>
            </a:r>
            <a:r>
              <a:rPr lang="en-US" dirty="0"/>
              <a:t>: Current status and processing stage.</a:t>
            </a:r>
          </a:p>
          <a:p>
            <a:r>
              <a:rPr lang="en-US" b="1" dirty="0"/>
              <a:t>Administrative Dashboard</a:t>
            </a:r>
            <a:r>
              <a:rPr lang="en-US" dirty="0"/>
              <a:t>: System statistics and </a:t>
            </a:r>
            <a:r>
              <a:rPr lang="en-US" dirty="0" smtClean="0"/>
              <a:t>metrics.</a:t>
            </a:r>
          </a:p>
          <a:p>
            <a:r>
              <a:rPr lang="en-US" b="1" dirty="0" smtClean="0"/>
              <a:t>ID </a:t>
            </a:r>
            <a:r>
              <a:rPr lang="en-US" b="1" dirty="0"/>
              <a:t>Generation Reports</a:t>
            </a:r>
            <a:r>
              <a:rPr lang="en-US" dirty="0"/>
              <a:t>: Completed applications and issued </a:t>
            </a:r>
            <a:r>
              <a:rPr lang="en-US" dirty="0" smtClean="0"/>
              <a:t>IDs.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System Entities</a:t>
            </a:r>
          </a:p>
          <a:p>
            <a:r>
              <a:rPr lang="en-US" b="1" dirty="0"/>
              <a:t>Application</a:t>
            </a:r>
            <a:r>
              <a:rPr lang="en-US" dirty="0"/>
              <a:t>: ID application </a:t>
            </a:r>
            <a:r>
              <a:rPr lang="en-US" dirty="0" smtClean="0"/>
              <a:t>records.</a:t>
            </a:r>
          </a:p>
          <a:p>
            <a:r>
              <a:rPr lang="en-US" b="1" dirty="0" smtClean="0"/>
              <a:t>User</a:t>
            </a:r>
            <a:r>
              <a:rPr lang="en-US" dirty="0"/>
              <a:t>: System users (citizens, officers, </a:t>
            </a:r>
            <a:r>
              <a:rPr lang="en-US" dirty="0" smtClean="0"/>
              <a:t>admins).</a:t>
            </a:r>
          </a:p>
          <a:p>
            <a:r>
              <a:rPr lang="en-US" b="1" dirty="0" smtClean="0"/>
              <a:t>Officer</a:t>
            </a:r>
            <a:r>
              <a:rPr lang="en-US" dirty="0"/>
              <a:t>: Registration officer </a:t>
            </a:r>
            <a:r>
              <a:rPr lang="en-US" dirty="0" smtClean="0"/>
              <a:t>details.</a:t>
            </a:r>
          </a:p>
          <a:p>
            <a:r>
              <a:rPr lang="en-US" b="1" dirty="0" smtClean="0"/>
              <a:t>Payment</a:t>
            </a:r>
            <a:r>
              <a:rPr lang="en-US" dirty="0"/>
              <a:t>: Transaction </a:t>
            </a:r>
            <a:r>
              <a:rPr lang="en-US" dirty="0" smtClean="0"/>
              <a:t>records.</a:t>
            </a:r>
          </a:p>
          <a:p>
            <a:r>
              <a:rPr lang="en-US" b="1" dirty="0" smtClean="0"/>
              <a:t>Document</a:t>
            </a:r>
            <a:r>
              <a:rPr lang="en-US" dirty="0"/>
              <a:t>: Uploaded application </a:t>
            </a:r>
            <a:r>
              <a:rPr lang="en-US" dirty="0" smtClean="0"/>
              <a:t>documents.</a:t>
            </a:r>
          </a:p>
          <a:p>
            <a:r>
              <a:rPr lang="en-US" b="1" dirty="0" smtClean="0"/>
              <a:t>Status</a:t>
            </a:r>
            <a:r>
              <a:rPr lang="en-US" dirty="0"/>
              <a:t>: Application status </a:t>
            </a:r>
            <a:r>
              <a:rPr lang="en-US" dirty="0" smtClean="0"/>
              <a:t>tracking.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CUEA | Department of Computer &amp; Information Science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28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6642E-6994-8620-0A1C-F2BE8AEB2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00240"/>
          </a:xfrm>
        </p:spPr>
        <p:txBody>
          <a:bodyPr/>
          <a:lstStyle/>
          <a:p>
            <a:r>
              <a:rPr lang="nn-NO" spc="-40" dirty="0" smtClean="0"/>
              <a:t>Database</a:t>
            </a:r>
            <a:r>
              <a:rPr lang="nn-NO" spc="-65" dirty="0" smtClean="0"/>
              <a:t> </a:t>
            </a:r>
            <a:r>
              <a:rPr lang="nn-NO" spc="-35" dirty="0"/>
              <a:t>Design</a:t>
            </a:r>
            <a:r>
              <a:rPr lang="nn-NO" spc="-70" dirty="0"/>
              <a:t> </a:t>
            </a:r>
            <a:r>
              <a:rPr lang="nn-NO" spc="-10" dirty="0"/>
              <a:t>(ERD)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14F56-BAFE-B7A8-33A8-5CBEF4900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8760"/>
            <a:ext cx="10515600" cy="4668203"/>
          </a:xfrm>
        </p:spPr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066993-DB10-64AC-3256-DADD30A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49BD0B-2B3B-D72C-12CD-169761E55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783D4-54E8-F5D3-FD79-8D75E29B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 descr="C:\Users\KELVIN ALIANDA\Pictures\Screenshots\Screenshot (187).png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096" y="1444752"/>
            <a:ext cx="10585704" cy="47322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101264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24670-8F27-01BC-EE3E-301F3B221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77291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Sample Test Data</a:t>
            </a:r>
            <a:endParaRPr lang="en-GB" b="1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042416"/>
            <a:ext cx="10308336" cy="5134547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EBDA1D-BDF9-C092-B037-99EDB436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5F22A-3AC6-4339-8492-9055B605575F}" type="datetime1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1BD0-E607-0ACA-F904-EC17C7BD0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CUEA | Department of Computer &amp; Information Science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49FEE-9696-BD01-ABCE-FE0312362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424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5DAAB-7ECD-349E-5A01-49A474B24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5891"/>
          </a:xfrm>
        </p:spPr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E0410-E526-2B41-F15D-788C06FAA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Technology Stack &amp; </a:t>
            </a:r>
            <a:r>
              <a:rPr lang="en-US" dirty="0" smtClean="0"/>
              <a:t>Implementation</a:t>
            </a:r>
          </a:p>
          <a:p>
            <a:r>
              <a:rPr lang="en-US" b="1" dirty="0" smtClean="0"/>
              <a:t>Frontend </a:t>
            </a:r>
            <a:r>
              <a:rPr lang="en-US" b="1" dirty="0"/>
              <a:t>Development: </a:t>
            </a:r>
            <a:r>
              <a:rPr lang="en-US" dirty="0"/>
              <a:t>HTML, CSS, and </a:t>
            </a:r>
            <a:r>
              <a:rPr lang="en-US" dirty="0" smtClean="0"/>
              <a:t>JavaScript,Built </a:t>
            </a:r>
            <a:r>
              <a:rPr lang="en-US" dirty="0"/>
              <a:t>responsive web interface using React with </a:t>
            </a:r>
            <a:r>
              <a:rPr lang="en-US" dirty="0" smtClean="0"/>
              <a:t>TypeScript.</a:t>
            </a:r>
          </a:p>
          <a:p>
            <a:r>
              <a:rPr lang="en-US" b="1" dirty="0"/>
              <a:t>Backend Development: </a:t>
            </a:r>
            <a:r>
              <a:rPr lang="en-US" dirty="0"/>
              <a:t>Python (Flask</a:t>
            </a:r>
            <a:r>
              <a:rPr lang="en-US" dirty="0" smtClean="0"/>
              <a:t>).</a:t>
            </a:r>
          </a:p>
          <a:p>
            <a:r>
              <a:rPr lang="en-US" b="1" dirty="0"/>
              <a:t>Database Implementation: </a:t>
            </a:r>
            <a:r>
              <a:rPr lang="en-US" dirty="0"/>
              <a:t>MySQL </a:t>
            </a:r>
            <a:r>
              <a:rPr lang="en-US" dirty="0" smtClean="0"/>
              <a:t>Database.</a:t>
            </a:r>
          </a:p>
          <a:p>
            <a:r>
              <a:rPr lang="en-US" b="1" dirty="0"/>
              <a:t>User Authentication</a:t>
            </a:r>
            <a:r>
              <a:rPr lang="en-US" dirty="0"/>
              <a:t>: Implemented Secure Login System with Role-Based Access </a:t>
            </a:r>
            <a:r>
              <a:rPr lang="en-US" dirty="0" smtClean="0"/>
              <a:t>Control.</a:t>
            </a:r>
            <a:endParaRPr lang="en-US" dirty="0"/>
          </a:p>
          <a:p>
            <a:pPr lvl="0"/>
            <a:r>
              <a:rPr lang="en-KE" altLang="en-KE" b="1" dirty="0"/>
              <a:t>Form Validation:</a:t>
            </a:r>
            <a:r>
              <a:rPr lang="en-KE" altLang="en-KE" dirty="0"/>
              <a:t> Added client-side and server-side validation for data integrity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18F7D-550F-26F9-1934-DE07C281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981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3595"/>
          </a:xfrm>
        </p:spPr>
        <p:txBody>
          <a:bodyPr/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8720"/>
            <a:ext cx="10515600" cy="498824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The Kenya Digital ID Management System successfully addresses the identified challenges in the current ID management process by providing:</a:t>
            </a:r>
          </a:p>
          <a:p>
            <a:r>
              <a:rPr lang="en-US" b="1" dirty="0" smtClean="0"/>
              <a:t>Efficient </a:t>
            </a:r>
            <a:r>
              <a:rPr lang="en-US" b="1" dirty="0"/>
              <a:t>Digital Workflows</a:t>
            </a:r>
            <a:r>
              <a:rPr lang="en-US" dirty="0"/>
              <a:t> reducing processing time from weeks to </a:t>
            </a:r>
            <a:r>
              <a:rPr lang="en-US" dirty="0" smtClean="0"/>
              <a:t>days.</a:t>
            </a:r>
          </a:p>
          <a:p>
            <a:r>
              <a:rPr lang="en-US" b="1" dirty="0" smtClean="0"/>
              <a:t>Real-time </a:t>
            </a:r>
            <a:r>
              <a:rPr lang="en-US" b="1" dirty="0"/>
              <a:t>Transparency</a:t>
            </a:r>
            <a:r>
              <a:rPr lang="en-US" dirty="0"/>
              <a:t> allowing citizens to track applications </a:t>
            </a:r>
            <a:r>
              <a:rPr lang="en-US" dirty="0" smtClean="0"/>
              <a:t>instantly</a:t>
            </a: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Enhanced </a:t>
            </a:r>
            <a:r>
              <a:rPr lang="en-US" b="1" dirty="0"/>
              <a:t>Security</a:t>
            </a:r>
            <a:r>
              <a:rPr lang="en-US" dirty="0"/>
              <a:t> through role-based access and data </a:t>
            </a:r>
            <a:r>
              <a:rPr lang="en-US" dirty="0" smtClean="0"/>
              <a:t>encryption.</a:t>
            </a:r>
          </a:p>
          <a:p>
            <a:r>
              <a:rPr lang="en-US" b="1" dirty="0" smtClean="0"/>
              <a:t>Improved </a:t>
            </a:r>
            <a:r>
              <a:rPr lang="en-US" b="1" dirty="0"/>
              <a:t>Accessibility</a:t>
            </a:r>
            <a:r>
              <a:rPr lang="en-US" dirty="0"/>
              <a:t> via responsive web-based </a:t>
            </a:r>
            <a:r>
              <a:rPr lang="en-US" dirty="0" smtClean="0"/>
              <a:t>interface.</a:t>
            </a:r>
          </a:p>
          <a:p>
            <a:r>
              <a:rPr lang="en-US" b="1" dirty="0" smtClean="0"/>
              <a:t>Comprehensive </a:t>
            </a:r>
            <a:r>
              <a:rPr lang="en-US" b="1" dirty="0"/>
              <a:t>Administration</a:t>
            </a:r>
            <a:r>
              <a:rPr lang="en-US" dirty="0"/>
              <a:t> with detailed reporting and officer </a:t>
            </a:r>
            <a:r>
              <a:rPr lang="en-US" dirty="0" smtClean="0"/>
              <a:t>management.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system demonstrates significant improvements in efficiency, security, and user experience while maintaining compliance with government standards and regulations.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8398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32E45-4AB7-BD9D-C545-EF903A70D5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24327"/>
            <a:ext cx="9144000" cy="88563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THE END</a:t>
            </a:r>
            <a:endParaRPr lang="en-US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ACF835-A000-6753-5694-805F0218F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768794"/>
          </a:xfrm>
        </p:spPr>
        <p:txBody>
          <a:bodyPr/>
          <a:lstStyle/>
          <a:p>
            <a:r>
              <a:rPr lang="en-US" dirty="0"/>
              <a:t>Thank you for your attention. I welcome any questions about the Kenya Digital ID Management System.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445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9EAB1-6F90-F2DC-29B8-2C999D4EF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02CCC-73FA-885E-5A4F-A57C31DF2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Background of the Research</a:t>
            </a:r>
          </a:p>
          <a:p>
            <a:r>
              <a:rPr lang="en-US" dirty="0"/>
              <a:t>Problem Statement</a:t>
            </a:r>
          </a:p>
          <a:p>
            <a:r>
              <a:rPr lang="en-US" dirty="0"/>
              <a:t>Main &amp; Specific Objectives</a:t>
            </a:r>
          </a:p>
          <a:p>
            <a:r>
              <a:rPr lang="en-US" dirty="0"/>
              <a:t>Analysis</a:t>
            </a:r>
          </a:p>
          <a:p>
            <a:r>
              <a:rPr lang="en-US" dirty="0"/>
              <a:t>Design</a:t>
            </a:r>
          </a:p>
          <a:p>
            <a:r>
              <a:rPr lang="en-US" dirty="0"/>
              <a:t>Implementation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A9A41E-6091-DA20-0FB5-4A1E1CFF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796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4A01-7AD1-A87C-C007-70C158887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Background of the </a:t>
            </a:r>
            <a:r>
              <a:rPr lang="en-US" b="1" dirty="0" smtClean="0"/>
              <a:t>Research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A4990-0FF6-1ED4-49A9-C8EE073769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Digital </a:t>
            </a:r>
            <a:r>
              <a:rPr lang="en-US" b="1" dirty="0"/>
              <a:t>Identity Management in Kenya</a:t>
            </a:r>
            <a:endParaRPr lang="en-US" dirty="0"/>
          </a:p>
          <a:p>
            <a:r>
              <a:rPr lang="en-US" dirty="0"/>
              <a:t>Kenya's transition from manual to digital ID systems</a:t>
            </a:r>
          </a:p>
          <a:p>
            <a:r>
              <a:rPr lang="en-US" dirty="0"/>
              <a:t>Need for efficient, secure, and accessible ID management</a:t>
            </a:r>
          </a:p>
          <a:p>
            <a:r>
              <a:rPr lang="en-US" dirty="0"/>
              <a:t>Government initiatives towards digital transformation</a:t>
            </a:r>
          </a:p>
          <a:p>
            <a:pPr marL="0" indent="0">
              <a:buNone/>
            </a:pPr>
            <a:r>
              <a:rPr lang="en-US" b="1" dirty="0" smtClean="0"/>
              <a:t>Current </a:t>
            </a:r>
            <a:r>
              <a:rPr lang="en-US" b="1" dirty="0"/>
              <a:t>ID Management Challenges</a:t>
            </a:r>
            <a:endParaRPr lang="en-US" dirty="0"/>
          </a:p>
          <a:p>
            <a:r>
              <a:rPr lang="en-US" dirty="0"/>
              <a:t>Long processing times for ID applications</a:t>
            </a:r>
          </a:p>
          <a:p>
            <a:r>
              <a:rPr lang="en-US" dirty="0"/>
              <a:t>Lack of real-time tracking capabilities</a:t>
            </a:r>
          </a:p>
          <a:p>
            <a:r>
              <a:rPr lang="en-US" dirty="0"/>
              <a:t>Manual verification processes prone to errors</a:t>
            </a:r>
          </a:p>
          <a:p>
            <a:r>
              <a:rPr lang="en-US" dirty="0"/>
              <a:t>Limited accessibility for citizens in remote areas</a:t>
            </a:r>
          </a:p>
          <a:p>
            <a:r>
              <a:rPr lang="en-US" dirty="0"/>
              <a:t>Security vulnerabilities in traditional systems</a:t>
            </a:r>
          </a:p>
          <a:p>
            <a:pPr marL="0" indent="0">
              <a:buNone/>
            </a:pPr>
            <a:r>
              <a:rPr lang="en-US" b="1" dirty="0" smtClean="0"/>
              <a:t>Technological </a:t>
            </a:r>
            <a:r>
              <a:rPr lang="en-US" b="1" dirty="0"/>
              <a:t>Context</a:t>
            </a:r>
            <a:endParaRPr lang="en-US" dirty="0"/>
          </a:p>
          <a:p>
            <a:r>
              <a:rPr lang="en-US" dirty="0"/>
              <a:t>Rise of web-based government services</a:t>
            </a:r>
          </a:p>
          <a:p>
            <a:r>
              <a:rPr lang="en-US" dirty="0"/>
              <a:t>Increasing smartphone and internet penetration in Kenya</a:t>
            </a:r>
          </a:p>
          <a:p>
            <a:r>
              <a:rPr lang="en-US" dirty="0"/>
              <a:t>Digital-first approach to public service delivery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362E-998C-4523-8DE8-25B2FF8BA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038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57275"/>
          </a:xfrm>
        </p:spPr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0480"/>
            <a:ext cx="10515600" cy="487648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The current Kenya ID management system faces significant challenges including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• </a:t>
            </a:r>
            <a:r>
              <a:rPr lang="en-US" b="1" dirty="0"/>
              <a:t>Inefficient Processing</a:t>
            </a:r>
            <a:r>
              <a:rPr lang="en-US" dirty="0"/>
              <a:t>: Manual application processing leads to delays of weeks or months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 </a:t>
            </a:r>
            <a:r>
              <a:rPr lang="en-US" b="1" dirty="0"/>
              <a:t>Poor Transparency</a:t>
            </a:r>
            <a:r>
              <a:rPr lang="en-US" dirty="0"/>
              <a:t>: Citizens cannot track their application status in real-time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 </a:t>
            </a:r>
            <a:r>
              <a:rPr lang="en-US" b="1" dirty="0"/>
              <a:t>Security Concerns</a:t>
            </a:r>
            <a:r>
              <a:rPr lang="en-US" dirty="0"/>
              <a:t>: Paper-based systems vulnerable to fraud and data breaches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 </a:t>
            </a:r>
            <a:r>
              <a:rPr lang="en-US" b="1" dirty="0"/>
              <a:t>Limited Accessibility</a:t>
            </a:r>
            <a:r>
              <a:rPr lang="en-US" dirty="0"/>
              <a:t>: Physical presence required at registration centers • </a:t>
            </a:r>
            <a:r>
              <a:rPr lang="en-US" b="1" dirty="0"/>
              <a:t>Administrative Burden</a:t>
            </a:r>
            <a:r>
              <a:rPr lang="en-US" dirty="0"/>
              <a:t>: High workload on government officers with manual processes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•</a:t>
            </a:r>
            <a:r>
              <a:rPr lang="en-US" dirty="0"/>
              <a:t> </a:t>
            </a:r>
            <a:r>
              <a:rPr lang="en-US" b="1" dirty="0"/>
              <a:t>Poor Record Management</a:t>
            </a:r>
            <a:r>
              <a:rPr lang="en-US" dirty="0"/>
              <a:t>: Difficulty in maintaining accurate, up-to-date records</a:t>
            </a:r>
          </a:p>
          <a:p>
            <a:r>
              <a:rPr lang="en-US" b="1" dirty="0"/>
              <a:t>Research Question</a:t>
            </a:r>
            <a:r>
              <a:rPr lang="en-US" dirty="0"/>
              <a:t>: How can a digital web-based system improve the efficiency, transparency, and security of Kenya's ID management process?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448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6968A-4256-592C-90E6-BD9D120FC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Main &amp; Specific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119CEB-A598-CB8E-B78C-30CDAD81A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/>
              <a:t>Main Objective</a:t>
            </a:r>
          </a:p>
          <a:p>
            <a:r>
              <a:rPr lang="en-US" dirty="0"/>
              <a:t>To design and develop a comprehensive digital ID management system that streamlines the ID application, processing, and tracking processes for Kenya.</a:t>
            </a:r>
          </a:p>
          <a:p>
            <a:pPr marL="0" indent="0">
              <a:buNone/>
            </a:pPr>
            <a:r>
              <a:rPr lang="en-US" b="1" dirty="0" smtClean="0"/>
              <a:t>Specific </a:t>
            </a:r>
            <a:r>
              <a:rPr lang="en-US" b="1" dirty="0"/>
              <a:t>Objectives</a:t>
            </a:r>
          </a:p>
          <a:p>
            <a:r>
              <a:rPr lang="en-US" b="1" dirty="0"/>
              <a:t>Develop a multi-portal system</a:t>
            </a:r>
            <a:r>
              <a:rPr lang="en-US" dirty="0"/>
              <a:t> supporting different user types (Citizens, Officers, Administrators)</a:t>
            </a:r>
          </a:p>
          <a:p>
            <a:r>
              <a:rPr lang="en-US" b="1" dirty="0"/>
              <a:t>Implement real-time application tracking</a:t>
            </a:r>
            <a:r>
              <a:rPr lang="en-US" dirty="0"/>
              <a:t> allowing citizens to monitor their ID status</a:t>
            </a:r>
          </a:p>
          <a:p>
            <a:r>
              <a:rPr lang="en-US" b="1" dirty="0"/>
              <a:t>Create secure authentication mechanisms</a:t>
            </a:r>
            <a:r>
              <a:rPr lang="en-US" dirty="0"/>
              <a:t> for officers and administrators</a:t>
            </a:r>
          </a:p>
          <a:p>
            <a:r>
              <a:rPr lang="en-US" b="1" dirty="0"/>
              <a:t>Design an efficient workflow system</a:t>
            </a:r>
            <a:r>
              <a:rPr lang="en-US" dirty="0"/>
              <a:t> for ID application processing</a:t>
            </a:r>
          </a:p>
          <a:p>
            <a:r>
              <a:rPr lang="en-US" b="1" dirty="0"/>
              <a:t>Integrate payment processing</a:t>
            </a:r>
            <a:r>
              <a:rPr lang="en-US" dirty="0"/>
              <a:t> for ID-related services</a:t>
            </a:r>
          </a:p>
          <a:p>
            <a:r>
              <a:rPr lang="en-US" b="1" dirty="0"/>
              <a:t>Establish comprehensive reporting capabilities</a:t>
            </a:r>
            <a:r>
              <a:rPr lang="en-US" dirty="0"/>
              <a:t> for administrative oversight</a:t>
            </a:r>
          </a:p>
          <a:p>
            <a:r>
              <a:rPr lang="en-US" b="1" dirty="0"/>
              <a:t>Ensure responsive design</a:t>
            </a:r>
            <a:r>
              <a:rPr lang="en-US" dirty="0"/>
              <a:t> for accessibility across different devices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0CD73-2FDA-0804-4269-EEF12AF27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9329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9761E-C157-1CDF-556B-A50FA15C7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b="1" dirty="0" smtClean="0"/>
              <a:t>Requirements </a:t>
            </a:r>
            <a:r>
              <a:rPr lang="en-US" b="1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23580-1756-B799-317E-DD71E5821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57763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b="1" dirty="0"/>
              <a:t>Functional Requirements</a:t>
            </a:r>
          </a:p>
          <a:p>
            <a:r>
              <a:rPr lang="en-US" b="1" dirty="0" smtClean="0"/>
              <a:t>User Authentication</a:t>
            </a:r>
            <a:r>
              <a:rPr lang="en-US" dirty="0" smtClean="0"/>
              <a:t>: Secure login for officers and administrators </a:t>
            </a:r>
          </a:p>
          <a:p>
            <a:r>
              <a:rPr lang="en-US" b="1" dirty="0" smtClean="0"/>
              <a:t>Application Management</a:t>
            </a:r>
            <a:r>
              <a:rPr lang="en-US" dirty="0" smtClean="0"/>
              <a:t>: Create, update, and process ID applications </a:t>
            </a:r>
          </a:p>
          <a:p>
            <a:r>
              <a:rPr lang="en-US" b="1" dirty="0" smtClean="0"/>
              <a:t>Status Tracking</a:t>
            </a:r>
            <a:r>
              <a:rPr lang="en-US" dirty="0" smtClean="0"/>
              <a:t>: Real-time application status updates </a:t>
            </a:r>
          </a:p>
          <a:p>
            <a:r>
              <a:rPr lang="en-US" b="1" dirty="0" smtClean="0"/>
              <a:t>Payment Processing</a:t>
            </a:r>
            <a:r>
              <a:rPr lang="en-US" dirty="0" smtClean="0"/>
              <a:t>: Handle fees for ID services </a:t>
            </a:r>
          </a:p>
          <a:p>
            <a:r>
              <a:rPr lang="en-US" b="1" dirty="0" smtClean="0"/>
              <a:t>Document Management</a:t>
            </a:r>
            <a:r>
              <a:rPr lang="en-US" dirty="0" smtClean="0"/>
              <a:t>: Upload and manage application documents</a:t>
            </a:r>
          </a:p>
          <a:p>
            <a:r>
              <a:rPr lang="en-US" b="1" dirty="0" smtClean="0"/>
              <a:t>Reporting</a:t>
            </a:r>
            <a:r>
              <a:rPr lang="en-US" dirty="0" smtClean="0"/>
              <a:t>: Generate reports on applications and system usage </a:t>
            </a:r>
          </a:p>
          <a:p>
            <a:r>
              <a:rPr lang="en-US" b="1" dirty="0" smtClean="0"/>
              <a:t>Lost ID Replacement</a:t>
            </a:r>
            <a:r>
              <a:rPr lang="en-US" dirty="0" smtClean="0"/>
              <a:t>: Manage lost/damaged ID replacement process </a:t>
            </a:r>
          </a:p>
          <a:p>
            <a:r>
              <a:rPr lang="en-US" b="1" dirty="0" smtClean="0"/>
              <a:t>Multi-role Support</a:t>
            </a:r>
            <a:r>
              <a:rPr lang="en-US" dirty="0" smtClean="0"/>
              <a:t>: Different interfaces for different user types</a:t>
            </a:r>
          </a:p>
          <a:p>
            <a:pPr marL="0" indent="0">
              <a:buNone/>
            </a:pPr>
            <a:r>
              <a:rPr lang="en-US" b="1" dirty="0" smtClean="0"/>
              <a:t>Non-functional Requirements</a:t>
            </a:r>
          </a:p>
          <a:p>
            <a:r>
              <a:rPr lang="en-US" b="1" dirty="0" smtClean="0"/>
              <a:t>Security</a:t>
            </a:r>
            <a:r>
              <a:rPr lang="en-US" dirty="0"/>
              <a:t>: Data encryption, secure authentication, role-based </a:t>
            </a:r>
            <a:r>
              <a:rPr lang="en-US" dirty="0" smtClean="0"/>
              <a:t>access.</a:t>
            </a:r>
          </a:p>
          <a:p>
            <a:r>
              <a:rPr lang="en-US" b="1" dirty="0" smtClean="0"/>
              <a:t>Performance</a:t>
            </a:r>
            <a:r>
              <a:rPr lang="en-US" dirty="0"/>
              <a:t>: Fast response times, efficient database </a:t>
            </a:r>
            <a:r>
              <a:rPr lang="en-US" dirty="0" smtClean="0"/>
              <a:t>queries.</a:t>
            </a:r>
          </a:p>
          <a:p>
            <a:r>
              <a:rPr lang="en-US" b="1" dirty="0" smtClean="0"/>
              <a:t>Scalability</a:t>
            </a:r>
            <a:r>
              <a:rPr lang="en-US" dirty="0"/>
              <a:t>: Handle increasing number of users and </a:t>
            </a:r>
            <a:r>
              <a:rPr lang="en-US" dirty="0" smtClean="0"/>
              <a:t>applications.</a:t>
            </a:r>
          </a:p>
          <a:p>
            <a:r>
              <a:rPr lang="en-US" b="1" dirty="0" smtClean="0"/>
              <a:t>Usability</a:t>
            </a:r>
            <a:r>
              <a:rPr lang="en-US" dirty="0"/>
              <a:t>: Intuitive user interface, responsive </a:t>
            </a:r>
            <a:r>
              <a:rPr lang="en-US" dirty="0" smtClean="0"/>
              <a:t>design.</a:t>
            </a:r>
          </a:p>
          <a:p>
            <a:r>
              <a:rPr lang="en-US" b="1" dirty="0" smtClean="0"/>
              <a:t>Reliability</a:t>
            </a:r>
            <a:r>
              <a:rPr lang="en-US" dirty="0"/>
              <a:t>: 99% uptime, data backup and </a:t>
            </a:r>
            <a:r>
              <a:rPr lang="en-US" dirty="0" smtClean="0"/>
              <a:t>recovery.</a:t>
            </a:r>
          </a:p>
          <a:p>
            <a:r>
              <a:rPr lang="en-US" b="1" dirty="0" smtClean="0"/>
              <a:t>Compliance</a:t>
            </a:r>
            <a:r>
              <a:rPr lang="en-US" dirty="0"/>
              <a:t>: Adherence to Kenya's data protection regulations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B7B2C-7F3D-4EFF-AC4A-C0ED4C90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09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C63A2-0CCD-7A85-71E9-4FC2D1CD1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System </a:t>
            </a:r>
            <a:r>
              <a:rPr lang="en-US" b="1" dirty="0"/>
              <a:t>Analysis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93172"/>
            <a:ext cx="10515600" cy="4016244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69D87-C507-7A30-C961-3C6FFCEDB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426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3E6D5-0F13-0E51-537C-9368A5494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Data</a:t>
            </a:r>
            <a:r>
              <a:rPr lang="en-US" b="1" spc="-70" dirty="0" smtClean="0"/>
              <a:t> </a:t>
            </a:r>
            <a:r>
              <a:rPr lang="en-US" b="1" dirty="0"/>
              <a:t>Flow</a:t>
            </a:r>
            <a:r>
              <a:rPr lang="en-US" b="1" spc="-70" dirty="0"/>
              <a:t> </a:t>
            </a:r>
            <a:r>
              <a:rPr lang="en-US" b="1" spc="-25" dirty="0"/>
              <a:t>Diagram</a:t>
            </a:r>
            <a:r>
              <a:rPr lang="en-US" b="1" spc="-70" dirty="0"/>
              <a:t> </a:t>
            </a:r>
            <a:r>
              <a:rPr lang="en-US" b="1" spc="-20" dirty="0"/>
              <a:t>(Level</a:t>
            </a:r>
            <a:r>
              <a:rPr lang="en-US" b="1" spc="-65" dirty="0"/>
              <a:t> 1</a:t>
            </a:r>
            <a:r>
              <a:rPr lang="en-US" b="1" spc="-25" dirty="0"/>
              <a:t>)</a:t>
            </a:r>
            <a:endParaRPr lang="en-GB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AC3BE-ED68-A2D0-8F16-C588B8654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87AF9-1BC0-07A6-303F-2FE743D8A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10515600" cy="437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8485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E01B8-22D1-8D8E-224B-EA993A96B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2635"/>
          </a:xfrm>
        </p:spPr>
        <p:txBody>
          <a:bodyPr/>
          <a:lstStyle/>
          <a:p>
            <a:r>
              <a:rPr lang="en-US" b="1" dirty="0"/>
              <a:t>System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1C0B-8C80-A402-B47F-2A557742A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60"/>
            <a:ext cx="10515600" cy="522859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/>
              <a:t>System </a:t>
            </a:r>
            <a:r>
              <a:rPr lang="en-US" b="1" dirty="0" smtClean="0"/>
              <a:t>Users/Actors:</a:t>
            </a:r>
            <a:endParaRPr lang="en-US" b="1" dirty="0"/>
          </a:p>
          <a:p>
            <a:r>
              <a:rPr lang="en-US" b="1" dirty="0" smtClean="0"/>
              <a:t>Citizens</a:t>
            </a:r>
            <a:r>
              <a:rPr lang="en-US" dirty="0"/>
              <a:t>: Apply for IDs, track applications, make </a:t>
            </a:r>
            <a:r>
              <a:rPr lang="en-US" dirty="0" smtClean="0"/>
              <a:t>payments.</a:t>
            </a:r>
          </a:p>
          <a:p>
            <a:r>
              <a:rPr lang="en-US" b="1" dirty="0" smtClean="0"/>
              <a:t>Registration </a:t>
            </a:r>
            <a:r>
              <a:rPr lang="en-US" b="1" dirty="0"/>
              <a:t>Officers</a:t>
            </a:r>
            <a:r>
              <a:rPr lang="en-US" dirty="0"/>
              <a:t>: Process applications, verify documents, update </a:t>
            </a:r>
            <a:r>
              <a:rPr lang="en-US" dirty="0" smtClean="0"/>
              <a:t>status.</a:t>
            </a:r>
            <a:r>
              <a:rPr lang="en-US" dirty="0"/>
              <a:t> </a:t>
            </a:r>
            <a:endParaRPr lang="en-US" dirty="0" smtClean="0"/>
          </a:p>
          <a:p>
            <a:r>
              <a:rPr lang="en-US" b="1" dirty="0" smtClean="0"/>
              <a:t>System </a:t>
            </a:r>
            <a:r>
              <a:rPr lang="en-US" b="1" dirty="0"/>
              <a:t>Administrators</a:t>
            </a:r>
            <a:r>
              <a:rPr lang="en-US" dirty="0"/>
              <a:t>: Manage officers, generate reports, system </a:t>
            </a:r>
            <a:r>
              <a:rPr lang="en-US" dirty="0" smtClean="0"/>
              <a:t>oversight.</a:t>
            </a:r>
          </a:p>
          <a:p>
            <a:r>
              <a:rPr lang="en-US" b="1" dirty="0" smtClean="0"/>
              <a:t>Payment </a:t>
            </a:r>
            <a:r>
              <a:rPr lang="en-US" b="1" dirty="0"/>
              <a:t>Gateway</a:t>
            </a:r>
            <a:r>
              <a:rPr lang="en-US" dirty="0"/>
              <a:t>: Process payments for ID </a:t>
            </a:r>
            <a:r>
              <a:rPr lang="en-US" dirty="0" smtClean="0"/>
              <a:t>services.</a:t>
            </a:r>
            <a:endParaRPr lang="en-US" dirty="0"/>
          </a:p>
          <a:p>
            <a:pPr marL="0" indent="0">
              <a:buNone/>
            </a:pPr>
            <a:r>
              <a:rPr lang="en-US" b="1" dirty="0"/>
              <a:t>System Input/Input Forms</a:t>
            </a:r>
          </a:p>
          <a:p>
            <a:r>
              <a:rPr lang="en-US" b="1" dirty="0" smtClean="0"/>
              <a:t>New </a:t>
            </a:r>
            <a:r>
              <a:rPr lang="en-US" b="1" dirty="0"/>
              <a:t>ID Application Form</a:t>
            </a:r>
            <a:r>
              <a:rPr lang="en-US" dirty="0"/>
              <a:t>: Personal details, documents, </a:t>
            </a:r>
            <a:r>
              <a:rPr lang="en-US" dirty="0" smtClean="0"/>
              <a:t>photos.</a:t>
            </a:r>
          </a:p>
          <a:p>
            <a:r>
              <a:rPr lang="en-US" b="1" dirty="0" smtClean="0"/>
              <a:t>Officer </a:t>
            </a:r>
            <a:r>
              <a:rPr lang="en-US" b="1" dirty="0"/>
              <a:t>Login Form</a:t>
            </a:r>
            <a:r>
              <a:rPr lang="en-US" dirty="0"/>
              <a:t>: Authentication </a:t>
            </a:r>
            <a:r>
              <a:rPr lang="en-US" dirty="0" smtClean="0"/>
              <a:t>credentials.</a:t>
            </a:r>
          </a:p>
          <a:p>
            <a:r>
              <a:rPr lang="en-US" b="1" dirty="0" smtClean="0"/>
              <a:t>Admin </a:t>
            </a:r>
            <a:r>
              <a:rPr lang="en-US" b="1" dirty="0"/>
              <a:t>Login Form</a:t>
            </a:r>
            <a:r>
              <a:rPr lang="en-US" dirty="0"/>
              <a:t>: Administrative </a:t>
            </a:r>
            <a:r>
              <a:rPr lang="en-US" dirty="0" smtClean="0"/>
              <a:t>credentials.</a:t>
            </a:r>
          </a:p>
          <a:p>
            <a:r>
              <a:rPr lang="en-US" b="1" dirty="0" smtClean="0"/>
              <a:t>Lost </a:t>
            </a:r>
            <a:r>
              <a:rPr lang="en-US" b="1" dirty="0"/>
              <a:t>ID Replacement Form</a:t>
            </a:r>
            <a:r>
              <a:rPr lang="en-US" dirty="0"/>
              <a:t>: Personal verification, reason for </a:t>
            </a:r>
            <a:r>
              <a:rPr lang="en-US" dirty="0" smtClean="0"/>
              <a:t>replacement.</a:t>
            </a:r>
          </a:p>
          <a:p>
            <a:r>
              <a:rPr lang="en-US" b="1" dirty="0" smtClean="0"/>
              <a:t>Payment </a:t>
            </a:r>
            <a:r>
              <a:rPr lang="en-US" b="1" dirty="0"/>
              <a:t>Form</a:t>
            </a:r>
            <a:r>
              <a:rPr lang="en-US" dirty="0"/>
              <a:t>: Payment details and </a:t>
            </a:r>
            <a:r>
              <a:rPr lang="en-US" dirty="0" smtClean="0"/>
              <a:t>processing.</a:t>
            </a:r>
          </a:p>
          <a:p>
            <a:r>
              <a:rPr lang="en-US" b="1" dirty="0" smtClean="0"/>
              <a:t>Application </a:t>
            </a:r>
            <a:r>
              <a:rPr lang="en-US" b="1" dirty="0"/>
              <a:t>Tracking Form</a:t>
            </a:r>
            <a:r>
              <a:rPr lang="en-US" dirty="0"/>
              <a:t>: Application reference number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EB2EF-B850-721D-6A77-A761E0C4A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D1C4E3-6544-488F-8BBE-2E6A0588B5A3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459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575</Words>
  <Application>Microsoft Office PowerPoint</Application>
  <PresentationFormat>Widescreen</PresentationFormat>
  <Paragraphs>128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KENYA DIGITAL ID MANAGEMENT SYSTEM</vt:lpstr>
      <vt:lpstr>Content</vt:lpstr>
      <vt:lpstr>Background of the Research</vt:lpstr>
      <vt:lpstr>Problem Statement</vt:lpstr>
      <vt:lpstr>Main &amp; Specific Objectives</vt:lpstr>
      <vt:lpstr>Requirements Analysis</vt:lpstr>
      <vt:lpstr>System Analysis</vt:lpstr>
      <vt:lpstr>Data Flow Diagram (Level 1)</vt:lpstr>
      <vt:lpstr>System Components</vt:lpstr>
      <vt:lpstr>System Components Cont’d</vt:lpstr>
      <vt:lpstr>Database Design (ERD)</vt:lpstr>
      <vt:lpstr>Sample Test Data</vt:lpstr>
      <vt:lpstr>Implementation</vt:lpstr>
      <vt:lpstr>Conclusions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RESEARCH PROJECT TITLE</dc:title>
  <dc:creator>KELVIN ALIANDA</dc:creator>
  <cp:lastModifiedBy>KELVIN ALIANDA</cp:lastModifiedBy>
  <cp:revision>25</cp:revision>
  <dcterms:created xsi:type="dcterms:W3CDTF">2023-10-15T14:50:21Z</dcterms:created>
  <dcterms:modified xsi:type="dcterms:W3CDTF">2025-08-29T04:40:23Z</dcterms:modified>
</cp:coreProperties>
</file>