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9" r:id="rId2"/>
    <p:sldId id="260" r:id="rId3"/>
    <p:sldId id="261" r:id="rId4"/>
    <p:sldId id="264" r:id="rId5"/>
    <p:sldId id="265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85" autoAdjust="0"/>
    <p:restoredTop sz="94660"/>
  </p:normalViewPr>
  <p:slideViewPr>
    <p:cSldViewPr>
      <p:cViewPr>
        <p:scale>
          <a:sx n="86" d="100"/>
          <a:sy n="86" d="100"/>
        </p:scale>
        <p:origin x="-2856" y="-606"/>
      </p:cViewPr>
      <p:guideLst>
        <p:guide orient="horz" pos="2160"/>
        <p:guide pos="11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BDAC-EBCE-4C6E-B5CA-32BBE1BBB114}" type="datetimeFigureOut">
              <a:rPr lang="ru-RU" smtClean="0"/>
              <a:pPr/>
              <a:t>25.09.2019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7F92-5430-44C7-BA05-6BF7F059F1F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BDAC-EBCE-4C6E-B5CA-32BBE1BBB114}" type="datetimeFigureOut">
              <a:rPr lang="ru-RU" smtClean="0"/>
              <a:pPr/>
              <a:t>25.09.2019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7F92-5430-44C7-BA05-6BF7F059F1F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BDAC-EBCE-4C6E-B5CA-32BBE1BBB114}" type="datetimeFigureOut">
              <a:rPr lang="ru-RU" smtClean="0"/>
              <a:pPr/>
              <a:t>25.09.2019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7F92-5430-44C7-BA05-6BF7F059F1F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BDAC-EBCE-4C6E-B5CA-32BBE1BBB114}" type="datetimeFigureOut">
              <a:rPr lang="ru-RU" smtClean="0"/>
              <a:pPr/>
              <a:t>25.09.2019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7F92-5430-44C7-BA05-6BF7F059F1F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BDAC-EBCE-4C6E-B5CA-32BBE1BBB114}" type="datetimeFigureOut">
              <a:rPr lang="ru-RU" smtClean="0"/>
              <a:pPr/>
              <a:t>25.09.2019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7F92-5430-44C7-BA05-6BF7F059F1F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BDAC-EBCE-4C6E-B5CA-32BBE1BBB114}" type="datetimeFigureOut">
              <a:rPr lang="ru-RU" smtClean="0"/>
              <a:pPr/>
              <a:t>25.09.2019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7F92-5430-44C7-BA05-6BF7F059F1F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BDAC-EBCE-4C6E-B5CA-32BBE1BBB114}" type="datetimeFigureOut">
              <a:rPr lang="ru-RU" smtClean="0"/>
              <a:pPr/>
              <a:t>25.09.2019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7F92-5430-44C7-BA05-6BF7F059F1F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BDAC-EBCE-4C6E-B5CA-32BBE1BBB114}" type="datetimeFigureOut">
              <a:rPr lang="ru-RU" smtClean="0"/>
              <a:pPr/>
              <a:t>25.09.2019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7F92-5430-44C7-BA05-6BF7F059F1F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BDAC-EBCE-4C6E-B5CA-32BBE1BBB114}" type="datetimeFigureOut">
              <a:rPr lang="ru-RU" smtClean="0"/>
              <a:pPr/>
              <a:t>25.09.2019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7F92-5430-44C7-BA05-6BF7F059F1F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BDAC-EBCE-4C6E-B5CA-32BBE1BBB114}" type="datetimeFigureOut">
              <a:rPr lang="ru-RU" smtClean="0"/>
              <a:pPr/>
              <a:t>25.09.2019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7F92-5430-44C7-BA05-6BF7F059F1F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BDAC-EBCE-4C6E-B5CA-32BBE1BBB114}" type="datetimeFigureOut">
              <a:rPr lang="ru-RU" smtClean="0"/>
              <a:pPr/>
              <a:t>25.09.2019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7F92-5430-44C7-BA05-6BF7F059F1F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2BDAC-EBCE-4C6E-B5CA-32BBE1BBB114}" type="datetimeFigureOut">
              <a:rPr lang="ru-RU" smtClean="0"/>
              <a:pPr/>
              <a:t>25.09.2019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B7F92-5430-44C7-BA05-6BF7F059F1F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09234" y="807703"/>
            <a:ext cx="1508746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4F6228"/>
                </a:solidFill>
                <a:effectLst/>
                <a:ea typeface="Calibri" pitchFamily="34" charset="0"/>
                <a:cs typeface="Times New Roman" pitchFamily="18" charset="0"/>
              </a:rPr>
              <a:t>МНПЦМРВСМ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ea typeface="Calibri" pitchFamily="34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accent6"/>
                </a:solidFill>
                <a:effectLst/>
                <a:ea typeface="Calibri" pitchFamily="34" charset="0"/>
                <a:cs typeface="Times New Roman" pitchFamily="18" charset="0"/>
              </a:rPr>
              <a:t>Renascentem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ea typeface="Calibri" pitchFamily="34" charset="0"/>
                <a:cs typeface="Times New Roman" pitchFamily="18" charset="0"/>
              </a:rPr>
              <a:t> ad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accent6"/>
                </a:solidFill>
                <a:effectLst/>
                <a:ea typeface="Calibri" pitchFamily="34" charset="0"/>
                <a:cs typeface="Times New Roman" pitchFamily="18" charset="0"/>
              </a:rPr>
              <a:t>vitam</a:t>
            </a:r>
            <a:r>
              <a:rPr kumimoji="0" lang="ru-RU" sz="700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cs typeface="Arial" pitchFamily="34" charset="0"/>
              </a:rPr>
              <a:t> 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accent6"/>
              </a:solidFill>
              <a:effectLst/>
              <a:cs typeface="Arial" pitchFamily="34" charset="0"/>
            </a:endParaRPr>
          </a:p>
        </p:txBody>
      </p:sp>
      <p:pic>
        <p:nvPicPr>
          <p:cNvPr id="3" name="Shape 9"/>
          <p:cNvPicPr/>
          <p:nvPr/>
        </p:nvPicPr>
        <p:blipFill>
          <a:blip r:embed="rId2" cstate="print"/>
          <a:stretch/>
        </p:blipFill>
        <p:spPr>
          <a:xfrm>
            <a:off x="436204" y="44624"/>
            <a:ext cx="926775" cy="813627"/>
          </a:xfrm>
          <a:prstGeom prst="rect">
            <a:avLst/>
          </a:prstGeom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195736" y="44624"/>
            <a:ext cx="604867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200" b="1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cs typeface="Arial" pitchFamily="34" charset="0"/>
              </a:rPr>
              <a:t>Памятка</a:t>
            </a:r>
            <a:r>
              <a:rPr kumimoji="0" lang="ru-RU" sz="3200" b="1" i="0" u="none" strike="noStrike" cap="none" normalizeH="0" dirty="0" smtClean="0">
                <a:ln>
                  <a:noFill/>
                </a:ln>
                <a:solidFill>
                  <a:schemeClr val="accent6"/>
                </a:solidFill>
                <a:effectLst/>
                <a:cs typeface="Arial" pitchFamily="34" charset="0"/>
              </a:rPr>
              <a:t> для родственников больных, перенесших инсульт</a:t>
            </a:r>
            <a:endParaRPr kumimoji="0" lang="ru-RU" sz="3200" b="1" i="0" u="none" strike="noStrike" cap="none" normalizeH="0" baseline="0" dirty="0" smtClean="0">
              <a:ln>
                <a:noFill/>
              </a:ln>
              <a:solidFill>
                <a:schemeClr val="accent6"/>
              </a:solidFill>
              <a:effectLst/>
              <a:cs typeface="Arial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259632" y="1301859"/>
            <a:ext cx="683816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ea typeface="Calibri" pitchFamily="34" charset="0"/>
                <a:cs typeface="Times New Roman" pitchFamily="18" charset="0"/>
              </a:rPr>
              <a:t>ЧТО САМОЕ ГЛАВНОЕ ДЛЯ ВЫЗДОРОВЛЕНИЯ?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ea typeface="Calibri" pitchFamily="34" charset="0"/>
                <a:cs typeface="Times New Roman" pitchFamily="18" charset="0"/>
              </a:rPr>
              <a:t>ВЕРА В ГЛАЗАХ, ДОСТАТОЧНАЯ ДЛЯ ИСЦЕЛЕНИЯ!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cs typeface="Arial" pitchFamily="34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2192084"/>
            <a:ext cx="4283968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ea typeface="Calibri" pitchFamily="34" charset="0"/>
                <a:cs typeface="Times New Roman" pitchFamily="18" charset="0"/>
              </a:rPr>
              <a:t>ИНСУЛЬТ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Times New Roman" pitchFamily="18" charset="0"/>
              </a:rPr>
              <a:t> – острая сосудистая катастрофа, возникающая вследствие сосудистых заболеваний или аномалий сосудов головного мозга. До 80% перенесших инсульт людей имеют стойкие неврологические нарушения, обуславливающие инвалидность. Около четверти из этих случаев составляет глубокая инвалидность с потерей возможности самообслуживания.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pic>
        <p:nvPicPr>
          <p:cNvPr id="9" name="Shape 11"/>
          <p:cNvPicPr/>
          <p:nvPr/>
        </p:nvPicPr>
        <p:blipFill>
          <a:blip r:embed="rId3" cstate="print"/>
          <a:stretch/>
        </p:blipFill>
        <p:spPr>
          <a:xfrm>
            <a:off x="4283968" y="2420888"/>
            <a:ext cx="4752528" cy="2448272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0" y="4987042"/>
            <a:ext cx="9144000" cy="175432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Times New Roman" pitchFamily="18" charset="0"/>
              </a:rPr>
              <a:t>Наиболее часто инсульт проявляется внезапной односторонней слабостью в руке и ноге (справа или слева), асимметрией лица, расстройством сознания, нарушением речи и зрения, головокружением, нарушением координации. Если Вы заметили у близкого Вам человека признаки возникновения инсульта, немедленно вызывайте </a:t>
            </a:r>
            <a:r>
              <a:rPr lang="ru-RU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«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Times New Roman" pitchFamily="18" charset="0"/>
              </a:rPr>
              <a:t>Скорую помощь</a:t>
            </a:r>
            <a:r>
              <a:rPr lang="ru-RU" dirty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»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Times New Roman" pitchFamily="18" charset="0"/>
              </a:rPr>
              <a:t>. Своевременное оказание адекватной экстренной медицинской помощи при инсульте и полноценная реабилитация помогут ему избежать глубокой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Times New Roman" pitchFamily="18" charset="0"/>
              </a:rPr>
              <a:t>инвалидизации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Times New Roman" pitchFamily="18" charset="0"/>
              </a:rPr>
              <a:t>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0" y="0"/>
            <a:ext cx="9144000" cy="3501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200" b="1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ea typeface="Calibri" pitchFamily="34" charset="0"/>
                <a:cs typeface="Times New Roman" pitchFamily="18" charset="0"/>
              </a:rPr>
              <a:t>ПЕРИОДЫ ТЕЧЕНИЯ ИНСУЛЬТА</a:t>
            </a:r>
            <a:endParaRPr kumimoji="0" lang="ru-RU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4F6228"/>
                </a:solidFill>
                <a:effectLst/>
                <a:ea typeface="Calibri" pitchFamily="34" charset="0"/>
                <a:cs typeface="Times New Roman" pitchFamily="18" charset="0"/>
              </a:rPr>
              <a:t>■  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Times New Roman" pitchFamily="18" charset="0"/>
              </a:rPr>
              <a:t>Первые трое суток (острейший период) - лечение в условиях реанимации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4F6228"/>
                </a:solidFill>
                <a:effectLst/>
                <a:ea typeface="Calibri" pitchFamily="34" charset="0"/>
                <a:cs typeface="Times New Roman" pitchFamily="18" charset="0"/>
              </a:rPr>
              <a:t>■  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Times New Roman" pitchFamily="18" charset="0"/>
              </a:rPr>
              <a:t>До 21-х суток (острый период) - наблюдение лечащего врача, неврологический стационар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4F6228"/>
                </a:solidFill>
                <a:effectLst/>
                <a:ea typeface="Calibri" pitchFamily="34" charset="0"/>
                <a:cs typeface="Times New Roman" pitchFamily="18" charset="0"/>
              </a:rPr>
              <a:t>■  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Times New Roman" pitchFamily="18" charset="0"/>
              </a:rPr>
              <a:t>21-е сутки - 6 месяцев (ранний восстановительный период)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4F6228"/>
                </a:solidFill>
                <a:effectLst/>
                <a:ea typeface="Calibri" pitchFamily="34" charset="0"/>
                <a:cs typeface="Times New Roman" pitchFamily="18" charset="0"/>
              </a:rPr>
              <a:t>■  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Times New Roman" pitchFamily="18" charset="0"/>
              </a:rPr>
              <a:t>6 месяцев — 2 года (поздний восстановительный период)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Times New Roman" pitchFamily="18" charset="0"/>
              </a:rPr>
            </a:b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4F6228"/>
                </a:solidFill>
                <a:effectLst/>
                <a:ea typeface="Calibri" pitchFamily="34" charset="0"/>
                <a:cs typeface="Times New Roman" pitchFamily="18" charset="0"/>
              </a:rPr>
              <a:t>В течение восстановительного периода необходимо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4F6228"/>
                </a:solidFill>
                <a:effectLst/>
                <a:ea typeface="Calibri" pitchFamily="34" charset="0"/>
                <a:cs typeface="Times New Roman" pitchFamily="18" charset="0"/>
              </a:rPr>
              <a:t>■  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Times New Roman" pitchFamily="18" charset="0"/>
              </a:rPr>
              <a:t>активное участие родных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4F6228"/>
                </a:solidFill>
                <a:effectLst/>
                <a:ea typeface="Calibri" pitchFamily="34" charset="0"/>
                <a:cs typeface="Times New Roman" pitchFamily="18" charset="0"/>
              </a:rPr>
              <a:t>■  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Times New Roman" pitchFamily="18" charset="0"/>
              </a:rPr>
              <a:t>лечение в домашних условиях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4F6228"/>
                </a:solidFill>
                <a:effectLst/>
                <a:ea typeface="Calibri" pitchFamily="34" charset="0"/>
                <a:cs typeface="Times New Roman" pitchFamily="18" charset="0"/>
              </a:rPr>
              <a:t>■  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Times New Roman" pitchFamily="18" charset="0"/>
              </a:rPr>
              <a:t>консультация специалистов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4F6228"/>
                </a:solidFill>
                <a:effectLst/>
                <a:ea typeface="Calibri" pitchFamily="34" charset="0"/>
                <a:cs typeface="Times New Roman" pitchFamily="18" charset="0"/>
              </a:rPr>
              <a:t>■  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Times New Roman" pitchFamily="18" charset="0"/>
              </a:rPr>
              <a:t>проведение грамотных реабилитационных мероприятий (как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Times New Roman" pitchFamily="18" charset="0"/>
              </a:rPr>
              <a:t>амбулаторно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Times New Roman" pitchFamily="18" charset="0"/>
              </a:rPr>
              <a:t>, так и в дневных стационарах, санаториях, реабилитационных клиниках).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3407509"/>
            <a:ext cx="9144000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200" b="1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ea typeface="Calibri" pitchFamily="34" charset="0"/>
                <a:cs typeface="Times New Roman" pitchFamily="18" charset="0"/>
              </a:rPr>
              <a:t>С ЧЕМ ВАМ ПРИДЕТСЯ СТОЛКНУТЬСЯ</a:t>
            </a:r>
            <a:endParaRPr kumimoji="0" lang="ru-RU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4F6228"/>
                </a:solidFill>
                <a:effectLst/>
                <a:ea typeface="Calibri" pitchFamily="34" charset="0"/>
                <a:cs typeface="Times New Roman" pitchFamily="18" charset="0"/>
              </a:rPr>
              <a:t>■   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4F6228"/>
                </a:solidFill>
                <a:effectLst/>
                <a:ea typeface="Calibri" pitchFamily="34" charset="0"/>
                <a:cs typeface="Times New Roman" pitchFamily="18" charset="0"/>
              </a:rPr>
              <a:t>Страхи больного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Times New Roman" pitchFamily="18" charset="0"/>
              </a:rPr>
              <a:t> (повторения инсульта,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Times New Roman" pitchFamily="18" charset="0"/>
              </a:rPr>
              <a:t>инвалидизации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Times New Roman" pitchFamily="18" charset="0"/>
              </a:rPr>
              <a:t>, потери любви и уважения близких и друзей, страх умереть в больничных стенах).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Times New Roman" pitchFamily="18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Times New Roman" pitchFamily="18" charset="0"/>
              </a:rPr>
              <a:t>Поговорите с больным, выразите понимание, сочувствие, поддержку, при необходимости обратитесь к помощи специалиста (психолога, психотерапевта, психиатра).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4F6228"/>
                </a:solidFill>
                <a:effectLst/>
                <a:ea typeface="Calibri" pitchFamily="34" charset="0"/>
                <a:cs typeface="Times New Roman" pitchFamily="18" charset="0"/>
              </a:rPr>
              <a:t>■   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4F6228"/>
                </a:solidFill>
                <a:effectLst/>
                <a:ea typeface="Calibri" pitchFamily="34" charset="0"/>
                <a:cs typeface="Times New Roman" pitchFamily="18" charset="0"/>
              </a:rPr>
              <a:t>Поведение больного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Times New Roman" pitchFamily="18" charset="0"/>
              </a:rPr>
              <a:t> часто напоминает поведение ребенка (капризность, постоянное привлечение внимания). Будьте терпимы.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4F6228"/>
                </a:solidFill>
                <a:effectLst/>
                <a:ea typeface="Calibri" pitchFamily="34" charset="0"/>
                <a:cs typeface="Times New Roman" pitchFamily="18" charset="0"/>
              </a:rPr>
              <a:t>■   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4F6228"/>
                </a:solidFill>
                <a:effectLst/>
                <a:ea typeface="Calibri" pitchFamily="34" charset="0"/>
                <a:cs typeface="Times New Roman" pitchFamily="18" charset="0"/>
              </a:rPr>
              <a:t>Отказ продолжать реабилитационные мероприятия.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Times New Roman" pitchFamily="18" charset="0"/>
              </a:rPr>
              <a:t/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Times New Roman" pitchFamily="18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Times New Roman" pitchFamily="18" charset="0"/>
              </a:rPr>
              <a:t>Попытайтесь выяснить причины, поговорите с лечащим врачом, а также с психологом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Times New Roman" pitchFamily="18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4F6228"/>
                </a:solidFill>
                <a:effectLst/>
                <a:ea typeface="Calibri" pitchFamily="34" charset="0"/>
                <a:cs typeface="Times New Roman" pitchFamily="18" charset="0"/>
              </a:rPr>
              <a:t>■   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4F6228"/>
                </a:solidFill>
                <a:effectLst/>
                <a:ea typeface="Calibri" pitchFamily="34" charset="0"/>
                <a:cs typeface="Times New Roman" pitchFamily="18" charset="0"/>
              </a:rPr>
              <a:t>Внезапные или избыточные негативные эмоции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4F6228"/>
                </a:solidFill>
                <a:effectLst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Times New Roman" pitchFamily="18" charset="0"/>
              </a:rPr>
              <a:t>(после инсульта часто возникают печаль, апатия, депрессия).</a:t>
            </a:r>
            <a:b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Times New Roman" pitchFamily="18" charset="0"/>
              </a:rPr>
            </a:b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Times New Roman" pitchFamily="18" charset="0"/>
              </a:rPr>
              <a:t>Обратитесь к помощи специалиста (психолога, психотерапевта, психиатра)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937751"/>
            <a:ext cx="4860032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4F6228"/>
                </a:solidFill>
                <a:effectLst/>
                <a:ea typeface="Calibri" pitchFamily="34" charset="0"/>
                <a:cs typeface="Times New Roman" pitchFamily="18" charset="0"/>
              </a:rPr>
              <a:t>■   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4F6228"/>
                </a:solidFill>
                <a:effectLst/>
                <a:ea typeface="Calibri" pitchFamily="34" charset="0"/>
                <a:cs typeface="Times New Roman" pitchFamily="18" charset="0"/>
              </a:rPr>
              <a:t>НАГЛЯДНОСТЬ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Times New Roman" pitchFamily="18" charset="0"/>
              </a:rPr>
              <a:t> в остром периоде с больными рекомендуется общаться, как с детьми в возрасте от 3-5 лет (объяснять и одновременно наглядно показывать)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4F6228"/>
                </a:solidFill>
                <a:effectLst/>
                <a:ea typeface="Calibri" pitchFamily="34" charset="0"/>
                <a:cs typeface="Times New Roman" pitchFamily="18" charset="0"/>
              </a:rPr>
              <a:t>■   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4F6228"/>
                </a:solidFill>
                <a:effectLst/>
                <a:ea typeface="Calibri" pitchFamily="34" charset="0"/>
                <a:cs typeface="Times New Roman" pitchFamily="18" charset="0"/>
              </a:rPr>
              <a:t>АКТИВНОСТЬ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Times New Roman" pitchFamily="18" charset="0"/>
              </a:rPr>
              <a:t> поддерживайте больного в активном состоянии, играйте с ним в настольные игры, вместе смотрите телевизионные передачи или слушайте музыку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4F6228"/>
                </a:solidFill>
                <a:effectLst/>
                <a:ea typeface="Calibri" pitchFamily="34" charset="0"/>
                <a:cs typeface="Times New Roman" pitchFamily="18" charset="0"/>
              </a:rPr>
              <a:t>■   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4F6228"/>
                </a:solidFill>
                <a:effectLst/>
                <a:ea typeface="Calibri" pitchFamily="34" charset="0"/>
                <a:cs typeface="Times New Roman" pitchFamily="18" charset="0"/>
              </a:rPr>
              <a:t>РЕГУЛЯРНОСТЬ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Times New Roman" pitchFamily="18" charset="0"/>
              </a:rPr>
              <a:t> старайтесь активизировать пациента с первых дней, если для этого нет противопоказаний.</a:t>
            </a:r>
          </a:p>
        </p:txBody>
      </p:sp>
      <p:pic>
        <p:nvPicPr>
          <p:cNvPr id="18433" name="Shape 3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24536" y="1124744"/>
            <a:ext cx="4211960" cy="2664296"/>
          </a:xfrm>
          <a:prstGeom prst="rect">
            <a:avLst/>
          </a:prstGeom>
          <a:noFill/>
        </p:spPr>
      </p:pic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0" y="-631522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907704" y="67271"/>
            <a:ext cx="54006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2200" b="1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ea typeface="Calibri" pitchFamily="34" charset="0"/>
                <a:cs typeface="Times New Roman" pitchFamily="18" charset="0"/>
              </a:rPr>
              <a:t>ПРИНЦИПЫ ЖИЗНИ В СЕМЬЕ С БОЛЬНЫМ,</a:t>
            </a:r>
            <a:br>
              <a:rPr kumimoji="0" lang="ru-RU" sz="2200" b="1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ea typeface="Calibri" pitchFamily="34" charset="0"/>
                <a:cs typeface="Times New Roman" pitchFamily="18" charset="0"/>
              </a:rPr>
            </a:br>
            <a:r>
              <a:rPr kumimoji="0" lang="ru-RU" sz="2200" b="1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ea typeface="Calibri" pitchFamily="34" charset="0"/>
                <a:cs typeface="Times New Roman" pitchFamily="18" charset="0"/>
              </a:rPr>
              <a:t>ПЕРЕНЕСШИМ ИНСУЛЬТ</a:t>
            </a:r>
            <a:endParaRPr kumimoji="0" lang="ru-RU" sz="2200" b="0" i="0" u="none" strike="noStrike" cap="none" normalizeH="0" baseline="0" dirty="0" smtClean="0">
              <a:ln>
                <a:noFill/>
              </a:ln>
              <a:solidFill>
                <a:schemeClr val="accent6"/>
              </a:solidFill>
              <a:effectLst/>
              <a:cs typeface="Arial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3934797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Times New Roman" pitchFamily="18" charset="0"/>
              </a:rPr>
              <a:t>Не всё зависит от медикаментов и лечащего врача, стоит заниматься восстановлением движений, развитием памяти, внимания, речи каждый день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0" y="4549676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dirty="0" smtClean="0">
                <a:solidFill>
                  <a:srgbClr val="4F6228"/>
                </a:solidFill>
                <a:ea typeface="Calibri" pitchFamily="34" charset="0"/>
                <a:cs typeface="Times New Roman" pitchFamily="18" charset="0"/>
              </a:rPr>
              <a:t>■   </a:t>
            </a:r>
            <a:r>
              <a:rPr lang="ru-RU" b="1" dirty="0" smtClean="0">
                <a:solidFill>
                  <a:srgbClr val="4F6228"/>
                </a:solidFill>
                <a:ea typeface="Calibri" pitchFamily="34" charset="0"/>
                <a:cs typeface="Times New Roman" pitchFamily="18" charset="0"/>
              </a:rPr>
              <a:t>ПЕРЕНОСИМОСТЬ НАГРУЗКИ:</a:t>
            </a:r>
            <a:r>
              <a:rPr lang="ru-RU" dirty="0" smtClean="0">
                <a:solidFill>
                  <a:srgbClr val="4F6228"/>
                </a:solidFill>
                <a:ea typeface="Calibri" pitchFamily="34" charset="0"/>
                <a:cs typeface="Times New Roman" pitchFamily="18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ориентируйтесь на состояние больного, дозируйте тренировочную нагрузку по переносимости. Перегрузить больного порой даже опаснее, чем недогрузить ввиду истощаемости психофизических ресурсов (особенно на ранних сроках)</a:t>
            </a:r>
            <a:endParaRPr lang="ru-RU" dirty="0" smtClean="0"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dirty="0" smtClean="0">
                <a:solidFill>
                  <a:srgbClr val="4F6228"/>
                </a:solidFill>
                <a:ea typeface="Calibri" pitchFamily="34" charset="0"/>
                <a:cs typeface="Times New Roman" pitchFamily="18" charset="0"/>
              </a:rPr>
              <a:t>■   </a:t>
            </a:r>
            <a:r>
              <a:rPr lang="ru-RU" b="1" dirty="0" smtClean="0">
                <a:solidFill>
                  <a:srgbClr val="4F6228"/>
                </a:solidFill>
                <a:ea typeface="Calibri" pitchFamily="34" charset="0"/>
                <a:cs typeface="Times New Roman" pitchFamily="18" charset="0"/>
              </a:rPr>
              <a:t>САМОСТОЯТЕЛЬНОСТЬ</a:t>
            </a:r>
            <a:r>
              <a:rPr lang="ru-RU" dirty="0" smtClean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 не </a:t>
            </a:r>
            <a:r>
              <a:rPr lang="ru-RU" dirty="0" err="1" smtClean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инвалидизируйте</a:t>
            </a:r>
            <a:r>
              <a:rPr lang="ru-RU" dirty="0" smtClean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 больного, старайтесь давать ему самостоятельно действовать в различных ситуациях. Не становитесь нянькой. Делайте не «ВМЕСТО», а «ВМЕСТЕ» с больным</a:t>
            </a:r>
            <a:endParaRPr lang="ru-RU" dirty="0" smtClean="0">
              <a:cs typeface="Arial" pitchFamily="34" charset="0"/>
            </a:endParaRP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9144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dirty="0" smtClean="0">
                <a:solidFill>
                  <a:srgbClr val="4F6228"/>
                </a:solidFill>
                <a:ea typeface="Calibri" pitchFamily="34" charset="0"/>
                <a:cs typeface="Times New Roman" pitchFamily="18" charset="0"/>
              </a:rPr>
              <a:t>■   </a:t>
            </a:r>
            <a:r>
              <a:rPr lang="ru-RU" b="1" dirty="0" smtClean="0">
                <a:solidFill>
                  <a:srgbClr val="4F6228"/>
                </a:solidFill>
                <a:ea typeface="Calibri" pitchFamily="34" charset="0"/>
                <a:cs typeface="Times New Roman" pitchFamily="18" charset="0"/>
              </a:rPr>
              <a:t>ПООЩРЕНИЕ</a:t>
            </a:r>
            <a:r>
              <a:rPr lang="ru-RU" dirty="0" smtClean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 старайтесь поощрять больного даже за незначительные изменения. Никогда не сравнивайте его теперешнее состояние с состоянием до заболевания. Внедрите принцип «СЕГОДНЯ У ТЕБЯ ПОЛУЧИЛОСЬ ЛУЧШЕ, ЧЕМ ВЧЕРА!»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rgbClr val="4F6228"/>
              </a:solidFill>
              <a:effectLst/>
              <a:ea typeface="Calibri" pitchFamily="34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4F6228"/>
                </a:solidFill>
                <a:effectLst/>
                <a:ea typeface="Calibri" pitchFamily="34" charset="0"/>
                <a:cs typeface="Times New Roman" pitchFamily="18" charset="0"/>
              </a:rPr>
              <a:t>■   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4F6228"/>
                </a:solidFill>
                <a:effectLst/>
                <a:ea typeface="Calibri" pitchFamily="34" charset="0"/>
                <a:cs typeface="Times New Roman" pitchFamily="18" charset="0"/>
              </a:rPr>
              <a:t>ОПТИМИЗМ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Times New Roman" pitchFamily="18" charset="0"/>
              </a:rPr>
              <a:t> больному жизненно необходимо ощущать Ваш оптимистичный настрой и быть уверенным в Вашей поддержке. У Вас должна быть уверенность в том, что с течением времени в процессе реабилитации состояние близкого Вам человека начнет улучшаться и постепенно произойдет частичное или практически полное восстановление утраченных функций и навыков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4F6228"/>
                </a:solidFill>
                <a:effectLst/>
                <a:ea typeface="Calibri" pitchFamily="34" charset="0"/>
                <a:cs typeface="Times New Roman" pitchFamily="18" charset="0"/>
              </a:rPr>
              <a:t>■   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4F6228"/>
                </a:solidFill>
                <a:effectLst/>
                <a:ea typeface="Calibri" pitchFamily="34" charset="0"/>
                <a:cs typeface="Times New Roman" pitchFamily="18" charset="0"/>
              </a:rPr>
              <a:t>РАЗГОВАРИВАЙТЕ С БОЛЬНЫМ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4F6228"/>
                </a:solidFill>
                <a:effectLst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Times New Roman" pitchFamily="18" charset="0"/>
              </a:rPr>
              <a:t>это необходимо для восстановления навыков речи и контроля над голосом. Старайтесь говорить четко, внятно, не торопясь, простыми предложениями; задавайте вопросы, на которые можно ответить «да» или «нет»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4F6228"/>
                </a:solidFill>
                <a:effectLst/>
                <a:ea typeface="Calibri" pitchFamily="34" charset="0"/>
                <a:cs typeface="Times New Roman" pitchFamily="18" charset="0"/>
              </a:rPr>
              <a:t>■   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4F6228"/>
                </a:solidFill>
                <a:effectLst/>
                <a:ea typeface="Calibri" pitchFamily="34" charset="0"/>
                <a:cs typeface="Times New Roman" pitchFamily="18" charset="0"/>
              </a:rPr>
              <a:t>НЕ ТОРОПИТЕ БОЛЬНОГО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4F6228"/>
                </a:solidFill>
                <a:effectLst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Times New Roman" pitchFamily="18" charset="0"/>
              </a:rPr>
              <a:t>дайте ему время для того, чтобы понять вопрос и отреагировать на него словом или действием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3573016"/>
            <a:ext cx="9144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4F6228"/>
                </a:solidFill>
                <a:effectLst/>
                <a:ea typeface="Calibri" pitchFamily="34" charset="0"/>
                <a:cs typeface="Times New Roman" pitchFamily="18" charset="0"/>
              </a:rPr>
              <a:t>■   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4F6228"/>
                </a:solidFill>
                <a:effectLst/>
                <a:ea typeface="Calibri" pitchFamily="34" charset="0"/>
                <a:cs typeface="Times New Roman" pitchFamily="18" charset="0"/>
              </a:rPr>
              <a:t>СОЦИАЛИЗАЦИЯ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Times New Roman" pitchFamily="18" charset="0"/>
              </a:rPr>
              <a:t> допустимо попросить друзей посетить больного, если он пожелает их видеть, при этом ограничив количество посещающих переносимым числом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Times New Roman" pitchFamily="18" charset="0"/>
              </a:rPr>
              <a:t>(по состоянию). Держите его в курсе Ваших дел и пытайтесь привлечь к ним внимание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pic>
        <p:nvPicPr>
          <p:cNvPr id="5" name="Shape 67"/>
          <p:cNvPicPr/>
          <p:nvPr/>
        </p:nvPicPr>
        <p:blipFill>
          <a:blip r:embed="rId2" cstate="print"/>
          <a:stretch/>
        </p:blipFill>
        <p:spPr>
          <a:xfrm>
            <a:off x="4067944" y="4532216"/>
            <a:ext cx="4752528" cy="2065136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0" y="4437112"/>
            <a:ext cx="39239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dirty="0" smtClean="0">
                <a:solidFill>
                  <a:srgbClr val="4F6228"/>
                </a:solidFill>
                <a:ea typeface="Calibri" pitchFamily="34" charset="0"/>
                <a:cs typeface="Times New Roman" pitchFamily="18" charset="0"/>
              </a:rPr>
              <a:t>■   </a:t>
            </a:r>
            <a:r>
              <a:rPr lang="ru-RU" b="1" dirty="0" smtClean="0">
                <a:solidFill>
                  <a:srgbClr val="4F6228"/>
                </a:solidFill>
                <a:ea typeface="Calibri" pitchFamily="34" charset="0"/>
                <a:cs typeface="Times New Roman" pitchFamily="18" charset="0"/>
              </a:rPr>
              <a:t>РАЗДЕЛЕНИЕ ОТВЕТСТВЕННОСТИ</a:t>
            </a:r>
            <a:r>
              <a:rPr lang="ru-RU" dirty="0" smtClean="0">
                <a:solidFill>
                  <a:srgbClr val="4F6228"/>
                </a:solidFill>
                <a:ea typeface="Calibri" pitchFamily="34" charset="0"/>
                <a:cs typeface="Times New Roman" pitchFamily="18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не рекомендуется брать всю нагрузку по уходу за больным только на одного родственника. Подумайте, с кем бы Вы могли разделить нагрузку. Можно обратиться в органы социальной защиты за дополнительной помощью</a:t>
            </a:r>
            <a:endParaRPr lang="ru-RU" dirty="0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dirty="0" smtClean="0">
                <a:solidFill>
                  <a:srgbClr val="4F6228"/>
                </a:solidFill>
                <a:ea typeface="Calibri" pitchFamily="34" charset="0"/>
                <a:cs typeface="Times New Roman" pitchFamily="18" charset="0"/>
              </a:rPr>
              <a:t>■   </a:t>
            </a:r>
            <a:r>
              <a:rPr lang="ru-RU" b="1" dirty="0" smtClean="0">
                <a:solidFill>
                  <a:srgbClr val="4F6228"/>
                </a:solidFill>
                <a:ea typeface="Calibri" pitchFamily="34" charset="0"/>
                <a:cs typeface="Times New Roman" pitchFamily="18" charset="0"/>
              </a:rPr>
              <a:t>НЕ ЗАБЫВАЙТЕ О СЕБЕ</a:t>
            </a:r>
            <a:r>
              <a:rPr lang="ru-RU" dirty="0" smtClean="0">
                <a:solidFill>
                  <a:srgbClr val="4F6228"/>
                </a:solidFill>
                <a:ea typeface="Calibri" pitchFamily="34" charset="0"/>
                <a:cs typeface="Times New Roman" pitchFamily="18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уделяйте достаточное внимание своим потребностям. Помните, что сейчас, как никогда, Вам необходимо бережно относиться к своему здоровью и разумно организовать режим труда и отдыха. Только тогда Вы сможете полноценно и действенно помочь близкому для Вас человеку!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632</Words>
  <Application>Microsoft Office PowerPoint</Application>
  <PresentationFormat>Экран (4:3)</PresentationFormat>
  <Paragraphs>35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Слайд 1</vt:lpstr>
      <vt:lpstr>Слайд 2</vt:lpstr>
      <vt:lpstr>Слайд 3</vt:lpstr>
      <vt:lpstr>Слайд 4</vt:lpstr>
      <vt:lpstr>Слайд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AnosovaOU</dc:creator>
  <cp:lastModifiedBy>AUP8</cp:lastModifiedBy>
  <cp:revision>31</cp:revision>
  <dcterms:created xsi:type="dcterms:W3CDTF">2019-09-19T09:07:09Z</dcterms:created>
  <dcterms:modified xsi:type="dcterms:W3CDTF">2019-09-25T09:40:40Z</dcterms:modified>
</cp:coreProperties>
</file>