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8" autoAdjust="0"/>
    <p:restoredTop sz="94660"/>
  </p:normalViewPr>
  <p:slideViewPr>
    <p:cSldViewPr>
      <p:cViewPr>
        <p:scale>
          <a:sx n="90" d="100"/>
          <a:sy n="90" d="100"/>
        </p:scale>
        <p:origin x="-2598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25.09.2019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09234" y="807703"/>
            <a:ext cx="1508746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rgbClr val="4F6228"/>
                </a:solidFill>
                <a:effectLst/>
                <a:ea typeface="Calibri" pitchFamily="34" charset="0"/>
                <a:cs typeface="Times New Roman" pitchFamily="18" charset="0"/>
              </a:rPr>
              <a:t>МНПЦМРВСМ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ea typeface="Calibri" pitchFamily="34" charset="0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ea typeface="Calibri" pitchFamily="34" charset="0"/>
                <a:cs typeface="Times New Roman" pitchFamily="18" charset="0"/>
              </a:rPr>
              <a:t>Renascentem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ea typeface="Calibri" pitchFamily="34" charset="0"/>
                <a:cs typeface="Times New Roman" pitchFamily="18" charset="0"/>
              </a:rPr>
              <a:t> ad </a:t>
            </a:r>
            <a:r>
              <a:rPr kumimoji="0" lang="en-US" sz="1100" b="0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ea typeface="Calibri" pitchFamily="34" charset="0"/>
                <a:cs typeface="Times New Roman" pitchFamily="18" charset="0"/>
              </a:rPr>
              <a:t>vitam</a:t>
            </a:r>
            <a:r>
              <a:rPr kumimoji="0" lang="ru-RU" sz="700" b="0" i="0" u="none" strike="noStrike" cap="none" normalizeH="0" baseline="0" dirty="0" smtClean="0">
                <a:ln>
                  <a:noFill/>
                </a:ln>
                <a:solidFill>
                  <a:schemeClr val="accent6"/>
                </a:solidFill>
                <a:effectLst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cs typeface="Arial" pitchFamily="34" charset="0"/>
            </a:endParaRPr>
          </a:p>
        </p:txBody>
      </p:sp>
      <p:pic>
        <p:nvPicPr>
          <p:cNvPr id="3" name="Shape 9"/>
          <p:cNvPicPr/>
          <p:nvPr/>
        </p:nvPicPr>
        <p:blipFill>
          <a:blip r:embed="rId2" cstate="print"/>
          <a:stretch/>
        </p:blipFill>
        <p:spPr>
          <a:xfrm>
            <a:off x="436204" y="44624"/>
            <a:ext cx="926775" cy="813627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835696" y="332656"/>
            <a:ext cx="60486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200" b="1" i="0" u="none" strike="noStrike" cap="none" normalizeH="0" baseline="0" dirty="0" err="1" smtClean="0">
                <a:ln>
                  <a:noFill/>
                </a:ln>
                <a:solidFill>
                  <a:schemeClr val="accent6"/>
                </a:solidFill>
                <a:effectLst/>
                <a:cs typeface="Arial" pitchFamily="34" charset="0"/>
              </a:rPr>
              <a:t>Остеоартроз</a:t>
            </a:r>
            <a:endParaRPr kumimoji="0" lang="ru-RU" sz="3200" b="1" i="0" u="none" strike="noStrike" cap="none" normalizeH="0" baseline="0" dirty="0" smtClean="0">
              <a:ln>
                <a:noFill/>
              </a:ln>
              <a:solidFill>
                <a:schemeClr val="accent6"/>
              </a:solidFill>
              <a:effectLst/>
              <a:cs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187624" y="1311151"/>
            <a:ext cx="68381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400" b="1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cs typeface="Arial" pitchFamily="34" charset="0"/>
              </a:rPr>
              <a:t>РЕКОМЕНДАЦИИ</a:t>
            </a:r>
            <a:r>
              <a:rPr kumimoji="0" lang="ru-RU" sz="2400" b="1" i="0" u="none" strike="noStrike" cap="none" normalizeH="0" dirty="0" smtClean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cs typeface="Arial" pitchFamily="34" charset="0"/>
              </a:rPr>
              <a:t> ДЛЯ ПАЦИЕНТОВ</a:t>
            </a:r>
            <a:endParaRPr kumimoji="0" lang="ru-RU" sz="2400" b="1" i="0" u="none" strike="noStrike" cap="none" normalizeH="0" baseline="0" dirty="0" smtClean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cs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1700808"/>
            <a:ext cx="9180512" cy="150810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2000" b="1" dirty="0" err="1">
                <a:solidFill>
                  <a:schemeClr val="accent6"/>
                </a:solidFill>
              </a:rPr>
              <a:t>Остеоартроз</a:t>
            </a:r>
            <a:r>
              <a:rPr lang="ru-RU" b="1" dirty="0"/>
              <a:t> - </a:t>
            </a:r>
            <a:r>
              <a:rPr lang="ru-RU" dirty="0"/>
              <a:t>хроническое прогрессирующее заболевание суставов, в основе которого лежит поражение хряща с последующими изменениями суставных поверхностей.</a:t>
            </a:r>
          </a:p>
          <a:p>
            <a:r>
              <a:rPr lang="ru-RU" dirty="0"/>
              <a:t>Здоровый суставной хрящ обеспечивает скольжение суставных поверхностей при движении и обеспечивает снижение нагрузки на суставные поверхности при воздействии механических факторов.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-25160" y="3147353"/>
            <a:ext cx="9169160" cy="240065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sz="2000" b="1" dirty="0">
                <a:solidFill>
                  <a:schemeClr val="accent3">
                    <a:lumMod val="50000"/>
                  </a:schemeClr>
                </a:solidFill>
              </a:rPr>
              <a:t>Основными причинами, </a:t>
            </a:r>
            <a:r>
              <a:rPr lang="ru-RU" dirty="0"/>
              <a:t>способствующими развитию </a:t>
            </a:r>
            <a:r>
              <a:rPr lang="ru-RU" dirty="0" err="1"/>
              <a:t>остеоартроза</a:t>
            </a:r>
            <a:r>
              <a:rPr lang="ru-RU" dirty="0"/>
              <a:t>, являются</a:t>
            </a:r>
            <a:r>
              <a:rPr lang="ru-RU" dirty="0" smtClean="0"/>
              <a:t>:</a:t>
            </a:r>
          </a:p>
          <a:p>
            <a:endParaRPr lang="ru-RU" sz="500" dirty="0"/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</a:t>
            </a:r>
            <a:r>
              <a:rPr lang="ru-RU" dirty="0">
                <a:solidFill>
                  <a:srgbClr val="4F6228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rgbClr val="4F6228"/>
                </a:solidFill>
                <a:ea typeface="Calibri" pitchFamily="34" charset="0"/>
                <a:cs typeface="Times New Roman" pitchFamily="18" charset="0"/>
              </a:rPr>
              <a:t>  </a:t>
            </a:r>
            <a:r>
              <a:rPr lang="ru-RU" dirty="0" smtClean="0"/>
              <a:t>Повышенная </a:t>
            </a:r>
            <a:r>
              <a:rPr lang="ru-RU" dirty="0"/>
              <a:t>нагрузка на сустав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</a:t>
            </a:r>
            <a:r>
              <a:rPr lang="ru-RU" dirty="0">
                <a:solidFill>
                  <a:srgbClr val="4F6228"/>
                </a:solidFill>
                <a:ea typeface="Calibri" pitchFamily="34" charset="0"/>
                <a:cs typeface="Times New Roman" pitchFamily="18" charset="0"/>
              </a:rPr>
              <a:t> </a:t>
            </a:r>
            <a:r>
              <a:rPr lang="ru-RU" dirty="0" smtClean="0">
                <a:solidFill>
                  <a:srgbClr val="4F6228"/>
                </a:solidFill>
                <a:ea typeface="Calibri" pitchFamily="34" charset="0"/>
                <a:cs typeface="Times New Roman" pitchFamily="18" charset="0"/>
              </a:rPr>
              <a:t>  </a:t>
            </a:r>
            <a:r>
              <a:rPr lang="ru-RU" dirty="0" err="1" smtClean="0"/>
              <a:t>Травматизация</a:t>
            </a:r>
            <a:r>
              <a:rPr lang="ru-RU" dirty="0" smtClean="0"/>
              <a:t> </a:t>
            </a:r>
            <a:r>
              <a:rPr lang="ru-RU" dirty="0"/>
              <a:t>сустава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  </a:t>
            </a:r>
            <a:r>
              <a:rPr lang="ru-RU" dirty="0" smtClean="0"/>
              <a:t>Избыточный </a:t>
            </a:r>
            <a:r>
              <a:rPr lang="ru-RU" dirty="0"/>
              <a:t>вес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  </a:t>
            </a:r>
            <a:r>
              <a:rPr lang="ru-RU" dirty="0" smtClean="0"/>
              <a:t>Гормональные </a:t>
            </a:r>
            <a:r>
              <a:rPr lang="ru-RU" dirty="0"/>
              <a:t>нарушения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  </a:t>
            </a:r>
            <a:r>
              <a:rPr lang="ru-RU" dirty="0" smtClean="0"/>
              <a:t>Обменные </a:t>
            </a:r>
            <a:r>
              <a:rPr lang="ru-RU" dirty="0"/>
              <a:t>нарушения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  </a:t>
            </a:r>
            <a:r>
              <a:rPr lang="ru-RU" dirty="0" smtClean="0"/>
              <a:t>Возраст</a:t>
            </a:r>
            <a:endParaRPr lang="ru-RU" dirty="0"/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  </a:t>
            </a:r>
            <a:r>
              <a:rPr lang="ru-RU" dirty="0" smtClean="0"/>
              <a:t>Генетическая </a:t>
            </a:r>
            <a:r>
              <a:rPr lang="ru-RU" dirty="0"/>
              <a:t>предрасположенность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12580" y="5734997"/>
            <a:ext cx="915658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dirty="0"/>
              <a:t>Наиболее часто </a:t>
            </a:r>
            <a:r>
              <a:rPr lang="ru-RU" dirty="0" err="1"/>
              <a:t>остеоартроз</a:t>
            </a:r>
            <a:r>
              <a:rPr lang="ru-RU" dirty="0"/>
              <a:t> поражает тазобедренный, коленный, плечевой суставы, суставы позвоночника, мелкие суставы кисти и стопы.</a:t>
            </a:r>
          </a:p>
        </p:txBody>
      </p:sp>
      <p:pic>
        <p:nvPicPr>
          <p:cNvPr id="12" name="Shape 21"/>
          <p:cNvPicPr/>
          <p:nvPr/>
        </p:nvPicPr>
        <p:blipFill>
          <a:blip r:embed="rId3" cstate="print"/>
          <a:stretch/>
        </p:blipFill>
        <p:spPr>
          <a:xfrm>
            <a:off x="4716016" y="3573016"/>
            <a:ext cx="3816424" cy="20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13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4624"/>
            <a:ext cx="9144000" cy="264687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ru-RU" sz="2000" b="1" dirty="0">
                <a:solidFill>
                  <a:schemeClr val="accent6"/>
                </a:solidFill>
              </a:rPr>
              <a:t>ПРИЗНАКИ </a:t>
            </a:r>
            <a:r>
              <a:rPr lang="ru-RU" sz="2000" b="1" dirty="0" smtClean="0">
                <a:solidFill>
                  <a:schemeClr val="accent6"/>
                </a:solidFill>
              </a:rPr>
              <a:t>ОСТЕОАРТРОЗА</a:t>
            </a:r>
          </a:p>
          <a:p>
            <a:pPr algn="ctr"/>
            <a:endParaRPr lang="ru-RU" sz="2000" b="1" dirty="0">
              <a:solidFill>
                <a:schemeClr val="accent6"/>
              </a:solidFill>
            </a:endParaRP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  </a:t>
            </a:r>
            <a:r>
              <a:rPr lang="ru-RU" dirty="0" smtClean="0"/>
              <a:t>Боль </a:t>
            </a:r>
            <a:r>
              <a:rPr lang="ru-RU" dirty="0"/>
              <a:t>в суставе, усиливающаяся при физической нагрузке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  </a:t>
            </a:r>
            <a:r>
              <a:rPr lang="ru-RU" dirty="0" smtClean="0"/>
              <a:t>Утренняя </a:t>
            </a:r>
            <a:r>
              <a:rPr lang="ru-RU" dirty="0"/>
              <a:t>скованность или скованность после долгого пребывания в </a:t>
            </a:r>
            <a:r>
              <a:rPr lang="ru-RU" dirty="0" smtClean="0"/>
              <a:t>покое, сохраняющаяся </a:t>
            </a:r>
            <a:r>
              <a:rPr lang="ru-RU" dirty="0"/>
              <a:t>до 30 минут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  </a:t>
            </a:r>
            <a:r>
              <a:rPr lang="ru-RU" dirty="0" smtClean="0"/>
              <a:t>Ощущение </a:t>
            </a:r>
            <a:r>
              <a:rPr lang="ru-RU" dirty="0"/>
              <a:t>щёлканья в суставе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  </a:t>
            </a:r>
            <a:r>
              <a:rPr lang="ru-RU" dirty="0" smtClean="0"/>
              <a:t>Ограничение </a:t>
            </a:r>
            <a:r>
              <a:rPr lang="ru-RU" dirty="0"/>
              <a:t>подвижности в суставе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  </a:t>
            </a:r>
            <a:r>
              <a:rPr lang="ru-RU" dirty="0" smtClean="0"/>
              <a:t>Нестабильность </a:t>
            </a:r>
            <a:r>
              <a:rPr lang="ru-RU" dirty="0"/>
              <a:t>в суставе</a:t>
            </a:r>
          </a:p>
          <a:p>
            <a:r>
              <a:rPr lang="ru-RU" dirty="0">
                <a:ea typeface="Calibri" pitchFamily="34" charset="0"/>
                <a:cs typeface="Times New Roman" pitchFamily="18" charset="0"/>
              </a:rPr>
              <a:t>■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  </a:t>
            </a:r>
            <a:r>
              <a:rPr lang="ru-RU" dirty="0" smtClean="0"/>
              <a:t>Отек </a:t>
            </a:r>
            <a:r>
              <a:rPr lang="ru-RU" dirty="0"/>
              <a:t>в области сустава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2924944"/>
            <a:ext cx="9144000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dirty="0"/>
              <a:t>Если Вы обнаружили у себя признаки заболевания, не спешите в аптеку за обезболивающими препаратами. Безрецептурные лекарства могут помочь облегчить </a:t>
            </a:r>
            <a:r>
              <a:rPr lang="ru-RU" dirty="0" smtClean="0"/>
              <a:t>боль</a:t>
            </a:r>
            <a:endParaRPr lang="ru-RU" dirty="0"/>
          </a:p>
        </p:txBody>
      </p:sp>
      <p:pic>
        <p:nvPicPr>
          <p:cNvPr id="4" name="Shape 35"/>
          <p:cNvPicPr/>
          <p:nvPr/>
        </p:nvPicPr>
        <p:blipFill>
          <a:blip r:embed="rId2" cstate="print"/>
          <a:stretch/>
        </p:blipFill>
        <p:spPr>
          <a:xfrm>
            <a:off x="3995936" y="3565556"/>
            <a:ext cx="4782696" cy="308604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3478447"/>
            <a:ext cx="3923928" cy="175432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ru-RU" dirty="0"/>
              <a:t>при </a:t>
            </a:r>
            <a:r>
              <a:rPr lang="ru-RU" dirty="0" err="1"/>
              <a:t>остеоартрозе</a:t>
            </a:r>
            <a:r>
              <a:rPr lang="ru-RU" dirty="0"/>
              <a:t>, но не повлияют на течение заболевания, а при длительном приеме могут вызвать ряд побочных эффектов, в том числе проблемы с желудочно-кишечным трактом и </a:t>
            </a:r>
            <a:r>
              <a:rPr lang="ru-RU" dirty="0" smtClean="0"/>
              <a:t>печенью.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6856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4624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Для предупреждения прогрессирования болезни, развития инвалидности и необходимости хирургического вмешательства рекомендуем Вам обратиться к врачу, который поможет Вам:</a:t>
            </a:r>
          </a:p>
        </p:txBody>
      </p:sp>
      <p:pic>
        <p:nvPicPr>
          <p:cNvPr id="6" name="Shape 45"/>
          <p:cNvPicPr/>
          <p:nvPr/>
        </p:nvPicPr>
        <p:blipFill>
          <a:blip r:embed="rId2" cstate="print"/>
          <a:stretch/>
        </p:blipFill>
        <p:spPr>
          <a:xfrm>
            <a:off x="3995936" y="3625046"/>
            <a:ext cx="5010785" cy="282829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755" y="908720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3">
                    <a:lumMod val="50000"/>
                  </a:schemeClr>
                </a:solidFill>
              </a:rPr>
              <a:t>Держать боль под контролем</a:t>
            </a:r>
          </a:p>
          <a:p>
            <a:r>
              <a:rPr lang="ru-RU" dirty="0"/>
              <a:t>Специалист подберет Вам лекарственные препараты для устранения симптомов заболевания, для торможения разрушения суставного хряща и восстановления функций пораженного сустава с учетом Ваших индивидуальных особенностей.</a:t>
            </a:r>
          </a:p>
          <a:p>
            <a:r>
              <a:rPr lang="ru-RU" sz="2000" b="1" dirty="0">
                <a:solidFill>
                  <a:schemeClr val="accent3">
                    <a:lumMod val="50000"/>
                  </a:schemeClr>
                </a:solidFill>
              </a:rPr>
              <a:t>Предупредить прогрессирование заболевания</a:t>
            </a:r>
          </a:p>
          <a:p>
            <a:r>
              <a:rPr lang="ru-RU" dirty="0"/>
              <a:t>Специалист может рекомендовать Вам курс лечения с применением современных методов физиотерапии, рефлексотерапии, лечебной физкультуры, мануальной терапии, который поможет облегчить боль в суставах и улучшить их функцию.</a:t>
            </a:r>
          </a:p>
          <a:p>
            <a:r>
              <a:rPr lang="ru-RU" sz="2000" b="1" dirty="0">
                <a:solidFill>
                  <a:schemeClr val="accent3">
                    <a:lumMod val="50000"/>
                  </a:schemeClr>
                </a:solidFill>
              </a:rPr>
              <a:t>Облегчить повседневные физические </a:t>
            </a:r>
            <a:r>
              <a:rPr lang="ru-RU" sz="2000" b="1" dirty="0" smtClean="0">
                <a:solidFill>
                  <a:schemeClr val="accent3">
                    <a:lumMod val="50000"/>
                  </a:schemeClr>
                </a:solidFill>
              </a:rPr>
              <a:t>нагрузки</a:t>
            </a:r>
            <a:endParaRPr lang="ru-RU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374" y="3446998"/>
            <a:ext cx="41005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Специалист даст Вам рекомендации по использованию устройств, поддерживающих и разгружающих пораженные </a:t>
            </a:r>
            <a:r>
              <a:rPr lang="ru-RU" dirty="0" err="1"/>
              <a:t>остеоартрозом</a:t>
            </a:r>
            <a:r>
              <a:rPr lang="ru-RU" dirty="0"/>
              <a:t> суставы, таких как </a:t>
            </a:r>
            <a:r>
              <a:rPr lang="ru-RU" dirty="0" err="1"/>
              <a:t>ортезы</a:t>
            </a:r>
            <a:r>
              <a:rPr lang="ru-RU" dirty="0"/>
              <a:t> и трости. Эти устройства помогут Вам уменьшить дискомфорт и предотвратить травмы. Такие устройства как электрическая открывалка банки и душевой стул также могут помочь сделать повседневную жизнь проще.</a:t>
            </a:r>
          </a:p>
        </p:txBody>
      </p:sp>
    </p:spTree>
    <p:extLst>
      <p:ext uri="{BB962C8B-B14F-4D97-AF65-F5344CB8AC3E}">
        <p14:creationId xmlns:p14="http://schemas.microsoft.com/office/powerpoint/2010/main" xmlns="" val="26165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44624"/>
            <a:ext cx="9144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chemeClr val="accent6"/>
                </a:solidFill>
              </a:rPr>
              <a:t>ЧТО ВЫ МОЖЕТЕ СДЕЛАТЬ ДЛЯ СЕБЯ САМИ</a:t>
            </a:r>
            <a:r>
              <a:rPr lang="ru-RU" sz="2000" b="1" dirty="0" smtClean="0">
                <a:solidFill>
                  <a:schemeClr val="accent6"/>
                </a:solidFill>
              </a:rPr>
              <a:t>:</a:t>
            </a:r>
          </a:p>
          <a:p>
            <a:pPr algn="ctr"/>
            <a:endParaRPr lang="ru-RU" sz="2000" dirty="0">
              <a:solidFill>
                <a:schemeClr val="accent6"/>
              </a:solidFill>
            </a:endParaRPr>
          </a:p>
          <a:p>
            <a:r>
              <a:rPr lang="ru-RU" b="1" dirty="0">
                <a:solidFill>
                  <a:schemeClr val="accent3">
                    <a:lumMod val="50000"/>
                  </a:schemeClr>
                </a:solidFill>
              </a:rPr>
              <a:t>Измените сложившиеся двигательные стереотипы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  </a:t>
            </a:r>
            <a:r>
              <a:rPr lang="ru-RU" dirty="0" smtClean="0"/>
              <a:t>Ограничьте </a:t>
            </a:r>
            <a:r>
              <a:rPr lang="ru-RU" dirty="0"/>
              <a:t>движения, связанные с повышенной нагрузкой на суставной хрящ.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  </a:t>
            </a:r>
            <a:r>
              <a:rPr lang="ru-RU" dirty="0" smtClean="0"/>
              <a:t>Избегайте </a:t>
            </a:r>
            <a:r>
              <a:rPr lang="ru-RU" dirty="0"/>
              <a:t>фиксированных поз, уменьшающих приток крови к больным суставам.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  </a:t>
            </a:r>
            <a:r>
              <a:rPr lang="ru-RU" dirty="0" smtClean="0"/>
              <a:t>Чередуйте </a:t>
            </a:r>
            <a:r>
              <a:rPr lang="ru-RU" dirty="0"/>
              <a:t>периоды двигательной активности с периодами покоя.</a:t>
            </a:r>
          </a:p>
          <a:p>
            <a:pPr lvl="0"/>
            <a:r>
              <a:rPr lang="ru-RU" dirty="0">
                <a:ea typeface="Calibri" pitchFamily="34" charset="0"/>
                <a:cs typeface="Times New Roman" pitchFamily="18" charset="0"/>
              </a:rPr>
              <a:t>■ </a:t>
            </a:r>
            <a:r>
              <a:rPr lang="ru-RU" dirty="0" smtClean="0">
                <a:ea typeface="Calibri" pitchFamily="34" charset="0"/>
                <a:cs typeface="Times New Roman" pitchFamily="18" charset="0"/>
              </a:rPr>
              <a:t>  </a:t>
            </a:r>
            <a:r>
              <a:rPr lang="ru-RU" dirty="0" smtClean="0"/>
              <a:t>Разгружайте </a:t>
            </a:r>
            <a:r>
              <a:rPr lang="ru-RU" dirty="0"/>
              <a:t>суставы ног в положении лежа или сидя, выполняя движения.</a:t>
            </a:r>
          </a:p>
        </p:txBody>
      </p:sp>
      <p:pic>
        <p:nvPicPr>
          <p:cNvPr id="3" name="Shape 59"/>
          <p:cNvPicPr/>
          <p:nvPr/>
        </p:nvPicPr>
        <p:blipFill>
          <a:blip r:embed="rId2" cstate="print"/>
          <a:stretch/>
        </p:blipFill>
        <p:spPr>
          <a:xfrm>
            <a:off x="3635896" y="2564904"/>
            <a:ext cx="5256584" cy="396044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2434350"/>
            <a:ext cx="363589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3">
                    <a:lumMod val="50000"/>
                  </a:schemeClr>
                </a:solidFill>
              </a:rPr>
              <a:t>Будьте активны</a:t>
            </a:r>
          </a:p>
          <a:p>
            <a:r>
              <a:rPr lang="ru-RU" dirty="0"/>
              <a:t>Ведите активный образ жизни: ежедневно выполняйте упражнения, которые оказывают минимальную нагрузку на суставной хрящ, а в большей степени на мышцы, окружающие сустав. Ходите по ровной местности в умеренном темпе.</a:t>
            </a:r>
          </a:p>
        </p:txBody>
      </p:sp>
    </p:spTree>
    <p:extLst>
      <p:ext uri="{BB962C8B-B14F-4D97-AF65-F5344CB8AC3E}">
        <p14:creationId xmlns:p14="http://schemas.microsoft.com/office/powerpoint/2010/main" xmlns="" val="309328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67"/>
          <p:cNvPicPr/>
          <p:nvPr/>
        </p:nvPicPr>
        <p:blipFill>
          <a:blip r:embed="rId2" cstate="print"/>
          <a:stretch/>
        </p:blipFill>
        <p:spPr>
          <a:xfrm>
            <a:off x="3707904" y="3314015"/>
            <a:ext cx="5328592" cy="342735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3">
                    <a:lumMod val="50000"/>
                  </a:schemeClr>
                </a:solidFill>
              </a:rPr>
              <a:t>Посещайте бассейн</a:t>
            </a:r>
          </a:p>
          <a:p>
            <a:r>
              <a:rPr lang="ru-RU" dirty="0"/>
              <a:t>Все это поможет сжечь калории и похудеть. Поддержание здорового веса уменьшит нагрузку на больные суставы. Но помните, важно не проявлять чрезмерную активность в период обострения заболевания.</a:t>
            </a:r>
          </a:p>
          <a:p>
            <a:r>
              <a:rPr lang="ru-RU" sz="2000" b="1" dirty="0">
                <a:solidFill>
                  <a:schemeClr val="accent3">
                    <a:lumMod val="50000"/>
                  </a:schemeClr>
                </a:solidFill>
              </a:rPr>
              <a:t>Питайтесь правильно</a:t>
            </a:r>
          </a:p>
          <a:p>
            <a:r>
              <a:rPr lang="ru-RU" dirty="0"/>
              <a:t>Здоровое и разнообразное питание может помочь облегчить симптомы </a:t>
            </a:r>
            <a:r>
              <a:rPr lang="ru-RU" dirty="0" err="1"/>
              <a:t>остеоартроза</a:t>
            </a:r>
            <a:r>
              <a:rPr lang="ru-RU" dirty="0"/>
              <a:t>. Убедитесь, что ваше меню включает в себя большое количество фруктов и овощей, цельного зерна, нежирные молочные продукты, рыбу и постное мясо, например, индейки. Продукты, богатые витамином С, особенно фрукты и овощи, омега-3 жирные кислоты, содержащиеся в морской рыбе и рыбьем жире, могут помочь облегчить боль. Выбирайте здоровые жиры, такие как орехи и авокадо, и здоровое масло, в том числе оливковое и рапсовое</a:t>
            </a:r>
            <a:r>
              <a:rPr lang="ru-RU" dirty="0" smtClean="0"/>
              <a:t>.</a:t>
            </a:r>
          </a:p>
          <a:p>
            <a:r>
              <a:rPr lang="ru-RU" sz="2000" b="1" dirty="0">
                <a:solidFill>
                  <a:schemeClr val="accent3">
                    <a:lumMod val="50000"/>
                  </a:schemeClr>
                </a:solidFill>
              </a:rPr>
              <a:t>Снижайте массу </a:t>
            </a:r>
            <a:r>
              <a:rPr lang="ru-RU" sz="2000" b="1" dirty="0" smtClean="0">
                <a:solidFill>
                  <a:schemeClr val="accent3">
                    <a:lumMod val="50000"/>
                  </a:schemeClr>
                </a:solidFill>
              </a:rPr>
              <a:t>тела</a:t>
            </a:r>
            <a:endParaRPr lang="ru-RU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3645024"/>
            <a:ext cx="38519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Избыточный вес оказывает чрезмерную нагрузку на опорные суставы: коленные, тазобедренные, голеностопные и позвоночник. Снижение веса может облегчить симптомы </a:t>
            </a:r>
            <a:r>
              <a:rPr lang="ru-RU" dirty="0" err="1"/>
              <a:t>остеоартроза</a:t>
            </a:r>
            <a:r>
              <a:rPr lang="ru-RU" dirty="0"/>
              <a:t>, но удержаться в новом весе не так просто. Меняйте свой образ жизни каждый день понемногу: ешьте меньшими порциями и сжигайте больше калорий.</a:t>
            </a:r>
          </a:p>
        </p:txBody>
      </p:sp>
    </p:spTree>
    <p:extLst>
      <p:ext uri="{BB962C8B-B14F-4D97-AF65-F5344CB8AC3E}">
        <p14:creationId xmlns:p14="http://schemas.microsoft.com/office/powerpoint/2010/main" xmlns="" val="9959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75"/>
          <p:cNvPicPr/>
          <p:nvPr/>
        </p:nvPicPr>
        <p:blipFill>
          <a:blip r:embed="rId2" cstate="print"/>
          <a:stretch/>
        </p:blipFill>
        <p:spPr>
          <a:xfrm>
            <a:off x="2555776" y="3573016"/>
            <a:ext cx="4958209" cy="305003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23713"/>
            <a:ext cx="91440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accent3">
                    <a:lumMod val="50000"/>
                  </a:schemeClr>
                </a:solidFill>
              </a:rPr>
              <a:t>Высыпайтесь</a:t>
            </a:r>
            <a:endParaRPr lang="ru-RU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ru-RU" dirty="0"/>
              <a:t>Хороший ночной сон поможет справиться с болью и стрессом, связанными с </a:t>
            </a:r>
            <a:r>
              <a:rPr lang="ru-RU" dirty="0" err="1"/>
              <a:t>остеоартрозом</a:t>
            </a:r>
            <a:r>
              <a:rPr lang="ru-RU" dirty="0"/>
              <a:t>. Попробуйте ложиться спать в одно и то же время каждую ночь, чтобы улучшить сон. Уберите телевизор, компьютер и гаджеты из спальни, чтобы не отвлекаться на них. Если не получается удобно разместиться в постели из-за </a:t>
            </a:r>
            <a:r>
              <a:rPr lang="ru-RU" dirty="0" err="1"/>
              <a:t>остеоартроза</a:t>
            </a:r>
            <a:r>
              <a:rPr lang="ru-RU" dirty="0"/>
              <a:t>, попробуйте использовать подушки, чтобы снять давление с болезненных суставов. Если испытываете постоянные проблемы со сном, обязательно поговорите со своим врачом.</a:t>
            </a:r>
          </a:p>
          <a:p>
            <a:r>
              <a:rPr lang="ru-RU" sz="2000" b="1" dirty="0">
                <a:solidFill>
                  <a:schemeClr val="accent3">
                    <a:lumMod val="50000"/>
                  </a:schemeClr>
                </a:solidFill>
              </a:rPr>
              <a:t>Будьте позитивны</a:t>
            </a:r>
            <a:endParaRPr lang="ru-RU" sz="20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ru-RU" dirty="0"/>
              <a:t>Ваше отношение к жизни имеет большое влияние на то, как вы себя чувствуете. Старайтесь каждый день пробовать делать вещи, от которых получаете удовольствие. Проводите время с друзьями. Выберите хобби, которому не мешает </a:t>
            </a:r>
            <a:r>
              <a:rPr lang="ru-RU" dirty="0" err="1"/>
              <a:t>остеоартроз</a:t>
            </a:r>
            <a:r>
              <a:rPr lang="ru-RU" dirty="0"/>
              <a:t>. Сосредоточьтесь на том, что можете делать, а не на ограничениях, связанных с заболеванием.</a:t>
            </a:r>
          </a:p>
        </p:txBody>
      </p:sp>
    </p:spTree>
    <p:extLst>
      <p:ext uri="{BB962C8B-B14F-4D97-AF65-F5344CB8AC3E}">
        <p14:creationId xmlns:p14="http://schemas.microsoft.com/office/powerpoint/2010/main" xmlns="" val="21115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742</Words>
  <Application>Microsoft Office PowerPoint</Application>
  <PresentationFormat>Экран (4:3)</PresentationFormat>
  <Paragraphs>52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AUP8</cp:lastModifiedBy>
  <cp:revision>3</cp:revision>
  <dcterms:created xsi:type="dcterms:W3CDTF">2019-09-24T18:25:44Z</dcterms:created>
  <dcterms:modified xsi:type="dcterms:W3CDTF">2019-09-25T09:41:20Z</dcterms:modified>
</cp:coreProperties>
</file>