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" autoAdjust="0"/>
    <p:restoredTop sz="94660"/>
  </p:normalViewPr>
  <p:slideViewPr>
    <p:cSldViewPr>
      <p:cViewPr varScale="1">
        <p:scale>
          <a:sx n="110" d="100"/>
          <a:sy n="110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9234" y="807703"/>
            <a:ext cx="150874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МНПЦМРВСМ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Renascentem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 ad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vitam</a:t>
            </a:r>
            <a:r>
              <a:rPr kumimoji="0" lang="ru-RU" sz="7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pic>
        <p:nvPicPr>
          <p:cNvPr id="3" name="Shape 9"/>
          <p:cNvPicPr/>
          <p:nvPr/>
        </p:nvPicPr>
        <p:blipFill>
          <a:blip r:embed="rId2" cstate="print"/>
          <a:stretch/>
        </p:blipFill>
        <p:spPr>
          <a:xfrm>
            <a:off x="436204" y="44624"/>
            <a:ext cx="926775" cy="81362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07704" y="395953"/>
            <a:ext cx="684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dirty="0" smtClean="0">
                <a:solidFill>
                  <a:schemeClr val="accent6"/>
                </a:solidFill>
                <a:cs typeface="Arial" pitchFamily="34" charset="0"/>
              </a:rPr>
              <a:t>Вторичная профилактика инсульта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59632" y="1268760"/>
            <a:ext cx="6838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РЕКОМЕНДАЦИИ ДЛЯ ПАЦИЕНТОВ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  <p:pic>
        <p:nvPicPr>
          <p:cNvPr id="11" name="Shape 15"/>
          <p:cNvPicPr/>
          <p:nvPr/>
        </p:nvPicPr>
        <p:blipFill>
          <a:blip r:embed="rId3" cstate="print"/>
          <a:stretch/>
        </p:blipFill>
        <p:spPr>
          <a:xfrm>
            <a:off x="5017235" y="3356992"/>
            <a:ext cx="4091269" cy="293595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-10892" y="1940639"/>
            <a:ext cx="9154892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/>
              <a:t>Пути вторичной профилактики инсульта всегда индивидуальны и </a:t>
            </a:r>
            <a:r>
              <a:rPr lang="ru-RU" dirty="0" smtClean="0"/>
              <a:t>основаны</a:t>
            </a:r>
          </a:p>
          <a:p>
            <a:r>
              <a:rPr lang="ru-RU" dirty="0" smtClean="0"/>
              <a:t>на </a:t>
            </a:r>
            <a:r>
              <a:rPr lang="ru-RU" dirty="0"/>
              <a:t>купировании причин (факторов риска) уже </a:t>
            </a:r>
            <a:r>
              <a:rPr lang="ru-RU" dirty="0" err="1"/>
              <a:t>развившегося</a:t>
            </a:r>
            <a:r>
              <a:rPr lang="ru-RU" dirty="0"/>
              <a:t> заболевания. Обязательным компонентом </a:t>
            </a:r>
            <a:r>
              <a:rPr lang="ru-RU" dirty="0" smtClean="0"/>
              <a:t>любой </a:t>
            </a:r>
            <a:r>
              <a:rPr lang="ru-RU" dirty="0"/>
              <a:t>вторичной профилактики является медикаментозная терапия хронических заболеваний сердечно-сосудистой системы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3212976"/>
            <a:ext cx="5076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Имеется также ряд общих мер, которые снижают риск повторного инсульта.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К таким мерам относятся: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266962"/>
            <a:ext cx="55436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dirty="0">
                <a:ea typeface="Calibri" pitchFamily="34" charset="0"/>
                <a:cs typeface="Times New Roman" pitchFamily="18" charset="0"/>
              </a:rPr>
              <a:t>Р</a:t>
            </a:r>
            <a:r>
              <a:rPr lang="ru-RU" dirty="0" smtClean="0"/>
              <a:t>егулярная </a:t>
            </a:r>
            <a:r>
              <a:rPr lang="ru-RU" dirty="0"/>
              <a:t>физическая </a:t>
            </a:r>
            <a:r>
              <a:rPr lang="ru-RU" dirty="0" smtClean="0"/>
              <a:t>активность</a:t>
            </a:r>
            <a:endParaRPr kumimoji="0" lang="ru-RU" i="0" u="none" strike="noStrike" cap="none" normalizeH="0" baseline="0" dirty="0" smtClean="0">
              <a:ln>
                <a:noFill/>
              </a:ln>
              <a:effectLst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Р</a:t>
            </a:r>
            <a:r>
              <a:rPr lang="ru-RU" dirty="0" smtClean="0"/>
              <a:t>ациональное питание</a:t>
            </a:r>
            <a:endParaRPr kumimoji="0" lang="ru-RU" i="0" u="none" strike="noStrike" cap="none" normalizeH="0" baseline="0" dirty="0" smtClean="0">
              <a:ln>
                <a:noFill/>
              </a:ln>
              <a:effectLst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kumimoji="0" lang="ru-RU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dirty="0">
                <a:ea typeface="Calibri" pitchFamily="34" charset="0"/>
                <a:cs typeface="Times New Roman" pitchFamily="18" charset="0"/>
              </a:rPr>
              <a:t>С</a:t>
            </a:r>
            <a:r>
              <a:rPr lang="ru-RU" dirty="0" smtClean="0"/>
              <a:t>нижение </a:t>
            </a:r>
            <a:r>
              <a:rPr lang="ru-RU" dirty="0"/>
              <a:t>избыточной массы </a:t>
            </a:r>
            <a:r>
              <a:rPr lang="ru-RU" dirty="0" smtClean="0"/>
              <a:t>тела и </a:t>
            </a:r>
            <a:r>
              <a:rPr lang="ru-RU" dirty="0"/>
              <a:t>лечение </a:t>
            </a:r>
            <a:r>
              <a:rPr lang="ru-RU" dirty="0" smtClean="0"/>
              <a:t>ожирения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И</a:t>
            </a:r>
            <a:r>
              <a:rPr lang="ru-RU" dirty="0" smtClean="0"/>
              <a:t>збавление </a:t>
            </a:r>
            <a:r>
              <a:rPr lang="ru-RU" dirty="0"/>
              <a:t>от вредных </a:t>
            </a:r>
            <a:r>
              <a:rPr lang="ru-RU" dirty="0" smtClean="0"/>
              <a:t>привычек: отказ </a:t>
            </a:r>
            <a:r>
              <a:rPr lang="ru-RU" dirty="0"/>
              <a:t>от курения и употребления </a:t>
            </a:r>
            <a:r>
              <a:rPr lang="ru-RU" dirty="0" smtClean="0"/>
              <a:t>алкоголь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903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96" y="332656"/>
            <a:ext cx="907300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ФИЗИЧЕСКАЯ </a:t>
            </a:r>
            <a:r>
              <a:rPr lang="ru-RU" sz="2000" b="1" dirty="0" smtClean="0">
                <a:solidFill>
                  <a:schemeClr val="accent6"/>
                </a:solidFill>
              </a:rPr>
              <a:t>АКТИВНОСТЬ</a:t>
            </a:r>
          </a:p>
          <a:p>
            <a:pPr algn="ctr"/>
            <a:endParaRPr lang="ru-RU" b="1" dirty="0"/>
          </a:p>
          <a:p>
            <a:r>
              <a:rPr lang="ru-RU" dirty="0"/>
              <a:t>Ежедневное выполнение комплекса упражнений лечебной физкультуры не только поддерживает необходимую силу мышц конечностей, но и тренирует сердечно-сосудистую систему, лёгкие, повышает адаптационные возможности организма.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96" y="2843644"/>
            <a:ext cx="417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Диета</a:t>
            </a:r>
            <a:r>
              <a:rPr lang="ru-RU" dirty="0"/>
              <a:t>, направленная на снижение массы тела, предполагает уменьшение потребления следующих продуктов: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Жирные </a:t>
            </a:r>
            <a:r>
              <a:rPr lang="ru-RU" dirty="0"/>
              <a:t>сорта мяса и животные жиры (сливочное масло, сало, субпродукты)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Яйца</a:t>
            </a:r>
            <a:endParaRPr lang="ru-RU" dirty="0"/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Маргарин</a:t>
            </a:r>
            <a:r>
              <a:rPr lang="ru-RU" dirty="0"/>
              <a:t>, майонез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Печень </a:t>
            </a:r>
            <a:r>
              <a:rPr lang="ru-RU" dirty="0"/>
              <a:t>трески, кальмары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Пальмовое </a:t>
            </a:r>
            <a:r>
              <a:rPr lang="ru-RU" dirty="0"/>
              <a:t>и кокосовое растительные </a:t>
            </a:r>
            <a:r>
              <a:rPr lang="ru-RU" dirty="0" smtClean="0"/>
              <a:t>масла</a:t>
            </a:r>
            <a:endParaRPr lang="ru-RU" dirty="0"/>
          </a:p>
        </p:txBody>
      </p:sp>
      <p:pic>
        <p:nvPicPr>
          <p:cNvPr id="8" name="Shape 65"/>
          <p:cNvPicPr/>
          <p:nvPr/>
        </p:nvPicPr>
        <p:blipFill>
          <a:blip r:embed="rId2" cstate="print"/>
          <a:stretch/>
        </p:blipFill>
        <p:spPr>
          <a:xfrm>
            <a:off x="3995936" y="2843644"/>
            <a:ext cx="5005070" cy="30238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861243" y="2340054"/>
            <a:ext cx="3421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ПРАВИЛА ЗДОРОВОЙ ДИЕТЫ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5496" y="5867980"/>
            <a:ext cx="910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a typeface="Calibri" pitchFamily="34" charset="0"/>
                <a:cs typeface="Times New Roman" pitchFamily="18" charset="0"/>
              </a:rPr>
              <a:t>    </a:t>
            </a:r>
            <a:r>
              <a:rPr lang="ru-RU" dirty="0"/>
              <a:t>Быстроусвояемые углеводы: сахар, крахмалистые (картофель, белый хлеб) продукты</a:t>
            </a:r>
          </a:p>
        </p:txBody>
      </p:sp>
    </p:spTree>
    <p:extLst>
      <p:ext uri="{BB962C8B-B14F-4D97-AF65-F5344CB8AC3E}">
        <p14:creationId xmlns:p14="http://schemas.microsoft.com/office/powerpoint/2010/main" xmlns="" val="21174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36912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/>
                </a:solidFill>
              </a:rPr>
              <a:t>КОРРЕКЦИЯ </a:t>
            </a:r>
            <a:r>
              <a:rPr lang="ru-RU" sz="2000" b="1" dirty="0">
                <a:solidFill>
                  <a:schemeClr val="accent6"/>
                </a:solidFill>
              </a:rPr>
              <a:t>ВЕСА И РАЦИОНАЛЬНОЕ </a:t>
            </a:r>
            <a:r>
              <a:rPr lang="ru-RU" sz="2000" b="1" dirty="0" smtClean="0">
                <a:solidFill>
                  <a:schemeClr val="accent6"/>
                </a:solidFill>
              </a:rPr>
              <a:t>ПИТАНИЕ</a:t>
            </a:r>
          </a:p>
          <a:p>
            <a:pPr algn="ctr"/>
            <a:endParaRPr lang="ru-RU" sz="1200" b="1" dirty="0">
              <a:solidFill>
                <a:schemeClr val="accent6"/>
              </a:solidFill>
            </a:endParaRPr>
          </a:p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Избыточная масса тела </a:t>
            </a:r>
            <a:r>
              <a:rPr lang="ru-RU" dirty="0"/>
              <a:t>является не просто лишним «грузом», который нам приходится носить. Повышенный вес всегда сопряжён с: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повышением </a:t>
            </a:r>
            <a:r>
              <a:rPr lang="ru-RU" dirty="0"/>
              <a:t>уровня холестерина крови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атеросклерозом </a:t>
            </a:r>
            <a:r>
              <a:rPr lang="ru-RU" dirty="0"/>
              <a:t>сосудов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артериальной </a:t>
            </a:r>
            <a:r>
              <a:rPr lang="ru-RU" dirty="0"/>
              <a:t>гипертонией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повышенным </a:t>
            </a:r>
            <a:r>
              <a:rPr lang="ru-RU" dirty="0"/>
              <a:t>риском сахарного диабета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 </a:t>
            </a:r>
            <a:r>
              <a:rPr lang="ru-RU" dirty="0" smtClean="0"/>
              <a:t>развитием </a:t>
            </a:r>
            <a:r>
              <a:rPr lang="ru-RU" dirty="0"/>
              <a:t>дегенеративно-дистрофических заболеваний опорно-двигательного аппарата (</a:t>
            </a:r>
            <a:r>
              <a:rPr lang="ru-RU" dirty="0" err="1"/>
              <a:t>остеоартроз</a:t>
            </a:r>
            <a:r>
              <a:rPr lang="ru-RU" dirty="0"/>
              <a:t>, остеохондроз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067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Необходимо включить в свой </a:t>
            </a:r>
            <a:r>
              <a:rPr lang="ru-RU" sz="2000" b="1" dirty="0" smtClean="0">
                <a:solidFill>
                  <a:schemeClr val="accent6"/>
                </a:solidFill>
              </a:rPr>
              <a:t>рацион</a:t>
            </a:r>
          </a:p>
          <a:p>
            <a:pPr algn="ctr"/>
            <a:endParaRPr lang="ru-RU" sz="1200" dirty="0">
              <a:solidFill>
                <a:schemeClr val="accent6"/>
              </a:solidFill>
            </a:endParaRP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Подсолнечное, кукурузное, оливковое, рапсовое, льняное масла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Рыбий жир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Рыбу холодных морей (сельдь, скумбрия, макрель, лосось, тунец, сардины, палтус)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Свежие фрукты, овощи и ягоды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Зерновые продукты: хлеб из муки грубого помола, крупяные каши (овсяная, гречневая, ячменная)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Нежирные сорта творога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   </a:t>
            </a:r>
            <a:r>
              <a:rPr lang="ru-RU" dirty="0"/>
              <a:t>Орехи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51723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определить, есть ли у Вас ожирение или избыточной вес, необходимо посчитать Индекс Массы Тела (ИМТ), равный массе тела (в кг), делённой на рост (в м) в квадрате. Если ИМТ &gt; 30, то ожирение есть.</a:t>
            </a:r>
          </a:p>
        </p:txBody>
      </p:sp>
    </p:spTree>
    <p:extLst>
      <p:ext uri="{BB962C8B-B14F-4D97-AF65-F5344CB8AC3E}">
        <p14:creationId xmlns:p14="http://schemas.microsoft.com/office/powerpoint/2010/main" xmlns="" val="35503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4752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Курение </a:t>
            </a:r>
            <a:r>
              <a:rPr lang="ru-RU" dirty="0"/>
              <a:t>и избыточное употребление алкоголя всегда сопровождаются нарушениями со стороны сердечно­сосудистой системы, многократно утяжеляют течение артериальной гипертонии, способствуют развитию атеросклероза.</a:t>
            </a:r>
          </a:p>
          <a:p>
            <a:r>
              <a:rPr lang="ru-RU" dirty="0"/>
              <a:t>По этой причине необходимо 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отказаться от курения табачных изделий и употребления алкоголя.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Shape 79"/>
          <p:cNvPicPr/>
          <p:nvPr/>
        </p:nvPicPr>
        <p:blipFill>
          <a:blip r:embed="rId2" cstate="print"/>
          <a:stretch/>
        </p:blipFill>
        <p:spPr>
          <a:xfrm>
            <a:off x="5148064" y="260648"/>
            <a:ext cx="3672408" cy="26288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80459" y="-27384"/>
            <a:ext cx="2583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ВРЕДНЫЕ ПРИВЫЧКИ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717032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6"/>
                </a:solidFill>
              </a:rPr>
              <a:t>АТЕРОТРОМБОЗ</a:t>
            </a:r>
            <a:endParaRPr lang="ru-RU" sz="2000" b="1" dirty="0">
              <a:solidFill>
                <a:schemeClr val="accent6"/>
              </a:solidFill>
            </a:endParaRPr>
          </a:p>
          <a:p>
            <a:r>
              <a:rPr lang="ru-RU" dirty="0"/>
              <a:t>В основе данного ишемического варианта инсульта лежит перекрытие просвета мозговых артерий фрагментами атеросклеротической бляшки, которая чаще всего располагается в одной из сонных артерий</a:t>
            </a:r>
            <a:r>
              <a:rPr lang="ru-RU" dirty="0" smtClean="0"/>
              <a:t>. </a:t>
            </a:r>
            <a:r>
              <a:rPr lang="ru-RU" cap="small" dirty="0"/>
              <a:t>Если</a:t>
            </a:r>
            <a:r>
              <a:rPr lang="ru-RU" dirty="0"/>
              <a:t> на УЗИ сосудов шеи выявляется их склеротическое поражение, то может возникнуть необходимость в проведении операции на стенке сосуда, направленной на удаление атеросклеротической бляшки.</a:t>
            </a:r>
          </a:p>
          <a:p>
            <a:r>
              <a:rPr lang="ru-RU" dirty="0"/>
              <a:t>Если обнаружен повышенный уровень холестерина крови, то из пищи исключают продукты богатые холестерином: животные жиры, яйца, фаст-фуд, майонез, маргарин.</a:t>
            </a:r>
          </a:p>
          <a:p>
            <a:r>
              <a:rPr lang="ru-RU" dirty="0"/>
              <a:t>Если диета не помогает нормализовать уровень холестерина, врач может назначить </a:t>
            </a:r>
            <a:r>
              <a:rPr lang="ru-RU" dirty="0" err="1"/>
              <a:t>гиполипидемическую</a:t>
            </a:r>
            <a:r>
              <a:rPr lang="ru-RU" dirty="0"/>
              <a:t> терапию: </a:t>
            </a:r>
            <a:r>
              <a:rPr lang="ru-RU" dirty="0" err="1"/>
              <a:t>статины</a:t>
            </a:r>
            <a:r>
              <a:rPr lang="ru-RU" dirty="0"/>
              <a:t>, </a:t>
            </a:r>
            <a:r>
              <a:rPr lang="ru-RU" dirty="0" err="1"/>
              <a:t>фибраты</a:t>
            </a:r>
            <a:r>
              <a:rPr lang="ru-RU" dirty="0"/>
              <a:t>, омега-3-полиненасыщенные жирные кислоты или другие препараты.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СПЕЦИФИЧЕСКАЯ ВТОРИЧНАЯ ПРОФИЛАКТИКА ИНСУЛЬТА</a:t>
            </a:r>
          </a:p>
          <a:p>
            <a:pPr algn="ctr"/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Строится в зависимости от непосредственной причины случившейся сосудистой катастрофы.</a:t>
            </a:r>
          </a:p>
        </p:txBody>
      </p:sp>
    </p:spTree>
    <p:extLst>
      <p:ext uri="{BB962C8B-B14F-4D97-AF65-F5344CB8AC3E}">
        <p14:creationId xmlns:p14="http://schemas.microsoft.com/office/powerpoint/2010/main" xmlns="" val="39429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3852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КАРДИОЭМБОЛИЯ</a:t>
            </a:r>
            <a:endParaRPr lang="ru-RU" b="1" dirty="0">
              <a:solidFill>
                <a:schemeClr val="accent6"/>
              </a:solidFill>
            </a:endParaRPr>
          </a:p>
          <a:p>
            <a:r>
              <a:rPr lang="ru-RU" dirty="0"/>
              <a:t>Ишемический вариант инсульта, при котором просвет сосуда перекрывается кровяным сгустком - тромбом. В кровяное русло сгусток попадает из крупного сосуда или из полости сердца, где создаются благоприятные условия для образования тромбов при:</a:t>
            </a:r>
          </a:p>
          <a:p>
            <a:pPr lvl="0"/>
            <a:r>
              <a:rPr lang="ru-RU" dirty="0" smtClean="0"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dirty="0" smtClean="0"/>
              <a:t>Мерцательной </a:t>
            </a:r>
            <a:r>
              <a:rPr lang="ru-RU" dirty="0"/>
              <a:t>аритмии</a:t>
            </a:r>
          </a:p>
          <a:p>
            <a:pPr lvl="0"/>
            <a:r>
              <a:rPr lang="ru-RU" dirty="0" smtClean="0"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dirty="0" smtClean="0"/>
              <a:t>Искусственных </a:t>
            </a:r>
            <a:r>
              <a:rPr lang="ru-RU" dirty="0"/>
              <a:t>клапанах сердца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Недавно </a:t>
            </a:r>
            <a:r>
              <a:rPr lang="ru-RU" dirty="0"/>
              <a:t>перенесённом эндокардите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Повышенной </a:t>
            </a:r>
            <a:r>
              <a:rPr lang="ru-RU" dirty="0"/>
              <a:t>вязкости крови</a:t>
            </a:r>
          </a:p>
          <a:p>
            <a:r>
              <a:rPr lang="ru-RU" dirty="0"/>
              <a:t>В качестве профилактики этого типа инсульта применяют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антикоагулянтную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антиагрегантную</a:t>
            </a:r>
            <a:r>
              <a:rPr lang="ru-RU" dirty="0"/>
              <a:t> терапию: </a:t>
            </a:r>
            <a:r>
              <a:rPr lang="ru-RU" dirty="0" err="1"/>
              <a:t>варфарин</a:t>
            </a:r>
            <a:r>
              <a:rPr lang="ru-RU" dirty="0"/>
              <a:t> и аспирин.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996952"/>
            <a:ext cx="914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НАРУШЕНИЕ ГЕМОДИНАМИКИ</a:t>
            </a:r>
          </a:p>
          <a:p>
            <a:r>
              <a:rPr lang="ru-RU" dirty="0"/>
              <a:t>Чаще всего происходит так: поднимается артериальное давление - чтобы его снизить, пациент принимает </a:t>
            </a:r>
            <a:r>
              <a:rPr lang="ru-RU" dirty="0" err="1"/>
              <a:t>антигипертензивный</a:t>
            </a:r>
            <a:r>
              <a:rPr lang="ru-RU" dirty="0"/>
              <a:t> препарат. Большинство таких препаратов действуют не сразу. Пациент думает, что давление не снижается и принимает следующую дозу препарата. В результате, через 1-2 часа давление снижается избыточно и может развиться гемодинамический инсульт.</a:t>
            </a:r>
          </a:p>
          <a:p>
            <a:r>
              <a:rPr lang="ru-RU" dirty="0"/>
              <a:t>Препарат для купирования гипертонического криза, как и для базовой терапии артериальной гипертонии, подбирается индивидуально. О том, каким препаратом купировать гипертонический криз и сколько времени ждать до начала действия препарата, Вам расскажет лечащий врач.</a:t>
            </a:r>
          </a:p>
          <a:p>
            <a:r>
              <a:rPr lang="ru-RU" dirty="0"/>
              <a:t>Оптимальным способом поддержания нормального артериального давления является постоянный приём </a:t>
            </a:r>
            <a:r>
              <a:rPr lang="ru-RU" dirty="0" err="1"/>
              <a:t>антигипертензивных</a:t>
            </a:r>
            <a:r>
              <a:rPr lang="ru-RU" dirty="0"/>
              <a:t> препаратов, которые «держат» его в пределах 140/90 и предотвращают кризы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86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624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РАЗРЫВ</a:t>
            </a:r>
            <a:r>
              <a:rPr lang="ru-RU" b="1" dirty="0"/>
              <a:t> </a:t>
            </a:r>
            <a:r>
              <a:rPr lang="ru-RU" sz="2000" b="1" dirty="0">
                <a:solidFill>
                  <a:schemeClr val="accent6"/>
                </a:solidFill>
              </a:rPr>
              <a:t>СОСУДА</a:t>
            </a:r>
            <a:endParaRPr lang="ru-RU" b="1" dirty="0">
              <a:solidFill>
                <a:schemeClr val="accent6"/>
              </a:solidFill>
            </a:endParaRPr>
          </a:p>
          <a:p>
            <a:r>
              <a:rPr lang="ru-RU" dirty="0"/>
              <a:t>Разрыв сосуда, как причина геморрагического инсульта, не происходит на «пустом месте». Чаще всего в основе этого лежит какая-либо сосудистая аномалия - аневризма, артерио-венозная </a:t>
            </a:r>
            <a:r>
              <a:rPr lang="ru-RU" dirty="0" err="1"/>
              <a:t>мальформация</a:t>
            </a:r>
            <a:r>
              <a:rPr lang="ru-RU" dirty="0"/>
              <a:t> и т.д. Основным способом вторичной профилактики в данном случае будет «выключение» из кровотока сосудистой аномалии оперативным путём. Решение о необходимости и целесообразности проведения операции принимает врач- нейрохирург.</a:t>
            </a:r>
          </a:p>
        </p:txBody>
      </p:sp>
    </p:spTree>
    <p:extLst>
      <p:ext uri="{BB962C8B-B14F-4D97-AF65-F5344CB8AC3E}">
        <p14:creationId xmlns:p14="http://schemas.microsoft.com/office/powerpoint/2010/main" xmlns="" val="15706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752</Words>
  <Application>Microsoft Office PowerPoint</Application>
  <PresentationFormat>Экран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AUP8</cp:lastModifiedBy>
  <cp:revision>9</cp:revision>
  <dcterms:created xsi:type="dcterms:W3CDTF">2019-09-24T14:22:58Z</dcterms:created>
  <dcterms:modified xsi:type="dcterms:W3CDTF">2019-09-25T09:42:05Z</dcterms:modified>
</cp:coreProperties>
</file>