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3" r:id="rId6"/>
    <p:sldId id="264" r:id="rId7"/>
    <p:sldId id="265" r:id="rId8"/>
    <p:sldId id="260" r:id="rId9"/>
    <p:sldId id="261" r:id="rId10"/>
    <p:sldId id="262"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28EEFF-4DCC-D14C-190E-3044A3EF6006}" v="325" dt="2025-06-29T17:59:08.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5D007-F34A-437A-87C5-992336C865E1}" type="datetimeFigureOut">
              <a:t>2025/6/29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0F0D23-39E8-4C01-B37F-EDFCCD30F747}" type="slidenum">
              <a:t>‹#›</a:t>
            </a:fld>
            <a:endParaRPr kumimoji="1" lang="ja-JP" altLang="en-US"/>
          </a:p>
        </p:txBody>
      </p:sp>
    </p:spTree>
    <p:extLst>
      <p:ext uri="{BB962C8B-B14F-4D97-AF65-F5344CB8AC3E}">
        <p14:creationId xmlns:p14="http://schemas.microsoft.com/office/powerpoint/2010/main" val="26700948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t>発表資料</a:t>
            </a:r>
          </a:p>
          <a:p>
            <a:r>
              <a:rPr lang="ja-JP"/>
              <a:t>スライド1: タイトルスライド</a:t>
            </a:r>
          </a:p>
          <a:p>
            <a:pPr marL="171450" indent="-171450">
              <a:buFont typeface="Arial"/>
              <a:buChar char="•"/>
            </a:pPr>
            <a:r>
              <a:rPr lang="ja-JP" b="1"/>
              <a:t>ProjectTasks</a:t>
            </a:r>
            <a:endParaRPr lang="ja-JP"/>
          </a:p>
          <a:p>
            <a:pPr marL="171450" indent="-171450">
              <a:buFont typeface="Arial"/>
              <a:buChar char="•"/>
            </a:pPr>
            <a:r>
              <a:rPr lang="ja-JP"/>
              <a:t>チームの生産性を最大化するプロジェクトタスク管理サービス</a:t>
            </a:r>
          </a:p>
          <a:p>
            <a:pPr marL="171450" indent="-171450">
              <a:buFont typeface="Arial"/>
              <a:buChar char="•"/>
            </a:pPr>
            <a:r>
              <a:rPr lang="ja-JP"/>
              <a:t>PHP/Laravelコース 最終課題発表</a:t>
            </a:r>
          </a:p>
          <a:p>
            <a:r>
              <a:rPr lang="ja-JP"/>
              <a:t>スライド2: システム概要</a:t>
            </a:r>
          </a:p>
          <a:p>
            <a:pPr marL="171450" indent="-171450">
              <a:buFont typeface="Arial"/>
              <a:buChar char="•"/>
            </a:pPr>
            <a:r>
              <a:rPr lang="ja-JP" b="1"/>
              <a:t>サービス名:</a:t>
            </a:r>
            <a:r>
              <a:rPr lang="ja-JP"/>
              <a:t> ProjectTasks</a:t>
            </a:r>
          </a:p>
          <a:p>
            <a:pPr marL="171450" indent="-171450">
              <a:buFont typeface="Arial"/>
              <a:buChar char="•"/>
            </a:pPr>
            <a:r>
              <a:rPr lang="ja-JP" b="1"/>
              <a:t>主な機能:</a:t>
            </a:r>
            <a:endParaRPr lang="ja-JP"/>
          </a:p>
          <a:p>
            <a:pPr marL="628650" lvl="1" indent="-171450">
              <a:buFont typeface="Arial"/>
              <a:buChar char="•"/>
            </a:pPr>
            <a:r>
              <a:rPr lang="ja-JP"/>
              <a:t>プロジェクト管理</a:t>
            </a:r>
          </a:p>
          <a:p>
            <a:pPr marL="628650" lvl="1" indent="-171450">
              <a:buFont typeface="Arial"/>
              <a:buChar char="•"/>
            </a:pPr>
            <a:r>
              <a:rPr lang="ja-JP"/>
              <a:t>タスク管理</a:t>
            </a:r>
          </a:p>
          <a:p>
            <a:pPr marL="628650" lvl="1" indent="-171450">
              <a:buFont typeface="Arial"/>
              <a:buChar char="•"/>
            </a:pPr>
            <a:r>
              <a:rPr lang="ja-JP"/>
              <a:t>メンバー管理</a:t>
            </a:r>
          </a:p>
          <a:p>
            <a:pPr marL="171450" indent="-171450">
              <a:buFont typeface="Arial"/>
              <a:buChar char="•"/>
            </a:pPr>
            <a:r>
              <a:rPr lang="ja-JP" b="1"/>
              <a:t>ターゲットユーザー:</a:t>
            </a:r>
            <a:r>
              <a:rPr lang="ja-JP"/>
              <a:t> チーム単位でタスク管理を行いたい方々</a:t>
            </a:r>
          </a:p>
          <a:p>
            <a:r>
              <a:rPr lang="ja-JP"/>
              <a:t>スライド3: 開発背景</a:t>
            </a:r>
          </a:p>
          <a:p>
            <a:pPr marL="171450" indent="-171450">
              <a:buFont typeface="Arial"/>
              <a:buChar char="•"/>
            </a:pPr>
            <a:r>
              <a:rPr lang="ja-JP"/>
              <a:t>研修で作成したタスクリストを、より高機能で実用的なサービスに拡張したいという思いから開発しました。</a:t>
            </a:r>
          </a:p>
          <a:p>
            <a:pPr marL="171450" indent="-171450">
              <a:buFont typeface="Arial"/>
              <a:buChar char="•"/>
            </a:pPr>
            <a:r>
              <a:rPr lang="ja-JP"/>
              <a:t>チームでの作業効率向上に貢献できるツールを目指しました。</a:t>
            </a:r>
          </a:p>
          <a:p>
            <a:r>
              <a:rPr lang="ja-JP"/>
              <a:t>スライド4: 工夫した点</a:t>
            </a:r>
          </a:p>
          <a:p>
            <a:pPr marL="171450" indent="-171450">
              <a:buFont typeface="Arial"/>
              <a:buChar char="•"/>
            </a:pPr>
            <a:r>
              <a:rPr lang="ja-JP" b="1"/>
              <a:t>多機能なタスク編集:</a:t>
            </a:r>
            <a:endParaRPr lang="ja-JP"/>
          </a:p>
          <a:p>
            <a:pPr marL="628650" lvl="1" indent="-171450">
              <a:buFont typeface="Arial"/>
              <a:buChar char="•"/>
            </a:pPr>
            <a:r>
              <a:rPr lang="ja-JP"/>
              <a:t>タスク名、ステータス、優先順位、担当者名、期限開始日、期限終了日など、複数の項目を一度に設定・保存可能。</a:t>
            </a:r>
          </a:p>
          <a:p>
            <a:pPr marL="628650" lvl="1" indent="-171450">
              <a:buFont typeface="Arial"/>
              <a:buChar char="•"/>
            </a:pPr>
            <a:r>
              <a:rPr lang="ja-JP"/>
              <a:t>チームのニーズに合わせた柔軟なタスク管理を実現。</a:t>
            </a:r>
          </a:p>
          <a:p>
            <a:pPr lvl="1"/>
            <a:r>
              <a:rPr lang="ja-JP"/>
              <a:t>スライド5: 苦労した点</a:t>
            </a:r>
          </a:p>
          <a:p>
            <a:pPr marL="171450" indent="-171450">
              <a:buFont typeface="Arial"/>
              <a:buChar char="•"/>
            </a:pPr>
            <a:r>
              <a:rPr lang="ja-JP" b="1"/>
              <a:t>担当者選択機能の実装:</a:t>
            </a:r>
            <a:endParaRPr lang="ja-JP"/>
          </a:p>
          <a:p>
            <a:pPr marL="628650" lvl="1" indent="-171450">
              <a:buFont typeface="Arial"/>
              <a:buChar char="•"/>
            </a:pPr>
            <a:r>
              <a:rPr lang="ja-JP"/>
              <a:t>プロジェクトに所属するユーザーの中から担当者を選択させる部分で、データ連携に苦戦。</a:t>
            </a:r>
          </a:p>
          <a:p>
            <a:pPr marL="628650" lvl="1" indent="-171450">
              <a:buFont typeface="Arial"/>
              <a:buChar char="•"/>
            </a:pPr>
            <a:r>
              <a:rPr lang="ja-JP"/>
              <a:t>dd()関数を駆使し、データの流れを徹底的に検証することで解決。</a:t>
            </a:r>
          </a:p>
          <a:p>
            <a:pPr lvl="1"/>
            <a:r>
              <a:rPr lang="ja-JP"/>
              <a:t>スライド6: デモンストレーション</a:t>
            </a:r>
          </a:p>
          <a:p>
            <a:pPr marL="171450" indent="-171450">
              <a:buFont typeface="Arial"/>
              <a:buChar char="•"/>
            </a:pPr>
            <a:r>
              <a:rPr lang="ja-JP"/>
              <a:t>実際のサービス画面をお見せしながら、主な機能をご紹介します。</a:t>
            </a:r>
          </a:p>
          <a:p>
            <a:r>
              <a:rPr lang="ja-JP"/>
              <a:t>スライド7: 質疑応答</a:t>
            </a:r>
          </a:p>
          <a:p>
            <a:pPr marL="171450" indent="-171450">
              <a:buFont typeface="Arial"/>
              <a:buChar char="•"/>
            </a:pPr>
            <a:r>
              <a:rPr lang="ja-JP"/>
              <a:t>ご清聴ありがとうございました。</a:t>
            </a:r>
          </a:p>
          <a:p>
            <a:pPr marL="171450" indent="-171450">
              <a:buFont typeface="Arial"/>
              <a:buChar char="•"/>
            </a:pPr>
            <a:r>
              <a:rPr lang="ja-JP"/>
              <a:t>ご質問などございましたら、お気軽にお尋ねください。</a:t>
            </a:r>
          </a:p>
          <a:p>
            <a:endParaRPr lang="ja-JP"/>
          </a:p>
          <a:p>
            <a:endParaRPr lang="ja-JP"/>
          </a:p>
          <a:p>
            <a:r>
              <a:rPr lang="ja-JP"/>
              <a:t>発表原稿 (5分)</a:t>
            </a:r>
          </a:p>
          <a:p>
            <a:r>
              <a:rPr lang="ja-JP"/>
              <a:t>導入 (約30秒)</a:t>
            </a:r>
          </a:p>
          <a:p>
            <a:r>
              <a:rPr lang="ja-JP"/>
              <a:t>皆さん、こんにちは！テックアカデミーPHP/Laravelコースの最終課題として開発しました、プロジェクトタスク管理サービス「</a:t>
            </a:r>
            <a:r>
              <a:rPr lang="ja-JP" b="1"/>
              <a:t>ProjectTasks</a:t>
            </a:r>
            <a:r>
              <a:rPr lang="ja-JP"/>
              <a:t>」について発表させていただきます。</a:t>
            </a:r>
          </a:p>
          <a:p>
            <a:endParaRPr lang="ja-JP"/>
          </a:p>
          <a:p>
            <a:endParaRPr lang="ja-JP"/>
          </a:p>
          <a:p>
            <a:r>
              <a:rPr lang="ja-JP"/>
              <a:t>システム概要 (約45秒)</a:t>
            </a:r>
          </a:p>
          <a:p>
            <a:r>
              <a:rPr lang="ja-JP"/>
              <a:t>まず、システム概要についてご説明します。「ProjectTasks」は、その名の通り、</a:t>
            </a:r>
            <a:r>
              <a:rPr lang="ja-JP" b="1"/>
              <a:t>プロジェクト管理</a:t>
            </a:r>
            <a:r>
              <a:rPr lang="ja-JP"/>
              <a:t>と</a:t>
            </a:r>
            <a:r>
              <a:rPr lang="ja-JP" b="1"/>
              <a:t>タスク管理</a:t>
            </a:r>
            <a:r>
              <a:rPr lang="ja-JP"/>
              <a:t>、そして</a:t>
            </a:r>
            <a:r>
              <a:rPr lang="ja-JP" b="1"/>
              <a:t>メンバー管理</a:t>
            </a:r>
            <a:r>
              <a:rPr lang="ja-JP"/>
              <a:t>を主な機能とするWebサービスです。ターゲットユーザーは、チーム単位でタスクを効率的に管理したいと考えている方々です。このサービスを通して、チームの生産性向上に貢献することを目指しました。</a:t>
            </a:r>
          </a:p>
          <a:p>
            <a:endParaRPr lang="ja-JP"/>
          </a:p>
          <a:p>
            <a:endParaRPr lang="ja-JP"/>
          </a:p>
          <a:p>
            <a:r>
              <a:rPr lang="ja-JP"/>
              <a:t>開発背景 (約45秒)</a:t>
            </a:r>
          </a:p>
          <a:p>
            <a:r>
              <a:rPr lang="ja-JP"/>
              <a:t>このサービスを開発しようと思った背景ですが、テックアカデミーの研修で作成したシンプルなタスクリストを、もっと高機能で実用的なものに拡張したいという思いがありました。チームで仕事を進める上で、タスクの共有や進捗管理は非常に重要です。そこで、皆さんがよりスムーズに、そして効率的にプロジェクトを進められるようなツールを提供したいと考え、「ProjectTasks」の開発に着手しました。</a:t>
            </a:r>
          </a:p>
          <a:p>
            <a:endParaRPr lang="ja-JP"/>
          </a:p>
          <a:p>
            <a:endParaRPr lang="ja-JP"/>
          </a:p>
          <a:p>
            <a:r>
              <a:rPr lang="ja-JP"/>
              <a:t>工夫した点 (約45秒)</a:t>
            </a:r>
          </a:p>
          <a:p>
            <a:r>
              <a:rPr lang="ja-JP"/>
              <a:t>開発において特に工夫した点は、</a:t>
            </a:r>
            <a:r>
              <a:rPr lang="ja-JP" b="1"/>
              <a:t>タスクの編集機能</a:t>
            </a:r>
            <a:r>
              <a:rPr lang="ja-JP"/>
              <a:t>です。単にタスクの名前を登録するだけでなく、</a:t>
            </a:r>
            <a:r>
              <a:rPr lang="ja-JP" b="1"/>
              <a:t>タスク名、ステータス、優先順位、担当者名、期限開始日、期限終了日</a:t>
            </a:r>
            <a:r>
              <a:rPr lang="ja-JP"/>
              <a:t>といった複数のカラムを一度に設定し、保存できるようにしました。これにより、タスクの詳細な情報が一目で分かり、チームの状況に合わせて柔軟にタスクを管理できるようになっています。</a:t>
            </a:r>
          </a:p>
          <a:p>
            <a:endParaRPr lang="ja-JP"/>
          </a:p>
          <a:p>
            <a:endParaRPr lang="ja-JP"/>
          </a:p>
          <a:p>
            <a:r>
              <a:rPr lang="ja-JP"/>
              <a:t>苦労した点 (約45秒)</a:t>
            </a:r>
          </a:p>
          <a:p>
            <a:r>
              <a:rPr lang="ja-JP"/>
              <a:t>一方で、開発中に最も苦労したのは、</a:t>
            </a:r>
            <a:r>
              <a:rPr lang="ja-JP" b="1"/>
              <a:t>担当者の選択機能</a:t>
            </a:r>
            <a:r>
              <a:rPr lang="ja-JP"/>
              <a:t>の実装です。プロジェクトに所属しているユーザーの中から担当者を選択できるようにする部分で、条件に合う値をビューに持ってくるのに非常に時間がかかりました。しかし、Laravelのデバッグ機能であるdd()関数を徹底的に活用し、データの流れを細かく追うことで、最終的に正しい値がビューに表示されるように問題を解決することができました。この経験を通じて、デバッグの重要性を改めて痛感しました。</a:t>
            </a:r>
          </a:p>
          <a:p>
            <a:endParaRPr lang="ja-JP"/>
          </a:p>
          <a:p>
            <a:endParaRPr lang="ja-JP"/>
          </a:p>
          <a:p>
            <a:r>
              <a:rPr lang="ja-JP"/>
              <a:t>デモンストレーション (2分)</a:t>
            </a:r>
          </a:p>
          <a:p>
            <a:r>
              <a:rPr lang="ja-JP"/>
              <a:t>それでは、実際のサービス画面をお見せしながら、「ProjectTasks」の主な機能をご紹介します。</a:t>
            </a:r>
          </a:p>
          <a:p>
            <a:r>
              <a:rPr lang="ja-JP" i="1"/>
              <a:t>(ここでデモンストレーションを開始し、約2分間で主要な機能や画面遷移を説明します。)</a:t>
            </a:r>
            <a:endParaRPr lang="ja-JP"/>
          </a:p>
          <a:p>
            <a:endParaRPr lang="ja-JP"/>
          </a:p>
          <a:p>
            <a:endParaRPr lang="ja-JP"/>
          </a:p>
          <a:p>
            <a:r>
              <a:rPr lang="ja-JP"/>
              <a:t>結び (約15秒)</a:t>
            </a:r>
          </a:p>
          <a:p>
            <a:r>
              <a:rPr lang="ja-JP"/>
              <a:t>「ProjectTasks」は、チームのタスク管理をよりスムーズにし、生産性向上に貢献できるサービスです。 ご清聴いただきありがとうございました。</a:t>
            </a:r>
          </a:p>
          <a:p>
            <a:endParaRPr lang="ja-JP"/>
          </a:p>
          <a:p>
            <a:endParaRPr lang="ja-JP"/>
          </a:p>
          <a:p>
            <a:r>
              <a:rPr lang="ja-JP"/>
              <a:t>質疑応答 (2分)</a:t>
            </a:r>
          </a:p>
          <a:p>
            <a:r>
              <a:rPr lang="ja-JP"/>
              <a:t>ご質問などございましたら、お気軽にお尋ねください。</a:t>
            </a: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630F0D23-39E8-4C01-B37F-EDFCCD30F747}" type="slidenum">
              <a:t>1</a:t>
            </a:fld>
            <a:endParaRPr kumimoji="1" lang="ja-JP" altLang="en-US"/>
          </a:p>
        </p:txBody>
      </p:sp>
    </p:spTree>
    <p:extLst>
      <p:ext uri="{BB962C8B-B14F-4D97-AF65-F5344CB8AC3E}">
        <p14:creationId xmlns:p14="http://schemas.microsoft.com/office/powerpoint/2010/main" val="271728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2025/6/29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2025/6/29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a:latin typeface="MS PGothic"/>
                <a:ea typeface="MS PGothic"/>
                <a:cs typeface="+mj-lt"/>
              </a:rPr>
              <a:t>エンジニア研修</a:t>
            </a:r>
            <a:r>
              <a:rPr lang="en-US" altLang="ja-JP" dirty="0">
                <a:latin typeface="MS PGothic"/>
                <a:ea typeface="+mj-lt"/>
                <a:cs typeface="+mj-lt"/>
              </a:rPr>
              <a:t> </a:t>
            </a:r>
            <a:br>
              <a:rPr lang="ja-JP" altLang="en-US" dirty="0">
                <a:latin typeface="MS PGothic"/>
                <a:ea typeface="MS PGothic"/>
                <a:cs typeface="+mj-lt"/>
              </a:rPr>
            </a:br>
            <a:r>
              <a:rPr lang="en-US" err="1">
                <a:latin typeface="MS PGothic"/>
                <a:ea typeface="+mj-lt"/>
                <a:cs typeface="+mj-lt"/>
              </a:rPr>
              <a:t>最終課題発表</a:t>
            </a:r>
            <a:endParaRPr lang="ja-JP">
              <a:latin typeface="MS PGothic"/>
              <a:ea typeface="MS PGothic"/>
            </a:endParaRPr>
          </a:p>
        </p:txBody>
      </p:sp>
      <p:sp>
        <p:nvSpPr>
          <p:cNvPr id="3" name="サブタイトル 2"/>
          <p:cNvSpPr>
            <a:spLocks noGrp="1"/>
          </p:cNvSpPr>
          <p:nvPr>
            <p:ph type="subTitle" idx="1"/>
          </p:nvPr>
        </p:nvSpPr>
        <p:spPr/>
        <p:txBody>
          <a:bodyPr vert="horz" lIns="91440" tIns="45720" rIns="91440" bIns="45720" rtlCol="0" anchor="t">
            <a:normAutofit fontScale="85000" lnSpcReduction="20000"/>
          </a:bodyPr>
          <a:lstStyle/>
          <a:p>
            <a:r>
              <a:rPr lang="en-US" altLang="ja-JP" sz="3200" dirty="0">
                <a:latin typeface="MS PGothic"/>
                <a:ea typeface="+mn-lt"/>
                <a:cs typeface="+mn-lt"/>
              </a:rPr>
              <a:t>PHP/Laravel</a:t>
            </a:r>
            <a:r>
              <a:rPr lang="ja-JP" sz="3200">
                <a:latin typeface="MS PGothic"/>
                <a:ea typeface="MS PGothic"/>
                <a:cs typeface="+mn-lt"/>
              </a:rPr>
              <a:t>コース</a:t>
            </a:r>
          </a:p>
          <a:p>
            <a:pPr algn="r"/>
            <a:endParaRPr lang="ja-JP" altLang="en-US" dirty="0">
              <a:latin typeface="MS PGothic"/>
              <a:ea typeface="MS PGothic"/>
            </a:endParaRPr>
          </a:p>
          <a:p>
            <a:pPr algn="r"/>
            <a:endParaRPr lang="ja-JP" altLang="en-US" dirty="0">
              <a:latin typeface="MS PGothic"/>
              <a:ea typeface="MS PGothic"/>
            </a:endParaRPr>
          </a:p>
          <a:p>
            <a:pPr algn="r"/>
            <a:r>
              <a:rPr lang="ja-JP" altLang="en-US" sz="4000">
                <a:latin typeface="MS PGothic"/>
                <a:ea typeface="MS PGothic"/>
              </a:rPr>
              <a:t>角森滉樹</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A9606-7ABA-395B-2587-087DF9894B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7C93DE-0FCE-82EF-1EE4-21CA5167527A}"/>
              </a:ext>
            </a:extLst>
          </p:cNvPr>
          <p:cNvSpPr>
            <a:spLocks noGrp="1"/>
          </p:cNvSpPr>
          <p:nvPr>
            <p:ph type="ctrTitle"/>
          </p:nvPr>
        </p:nvSpPr>
        <p:spPr/>
        <p:txBody>
          <a:bodyPr/>
          <a:lstStyle/>
          <a:p>
            <a:r>
              <a:rPr lang="ja-JP">
                <a:latin typeface="MS PGothic"/>
                <a:ea typeface="MS PGothic"/>
                <a:cs typeface="+mj-lt"/>
              </a:rPr>
              <a:t>質疑応答</a:t>
            </a:r>
            <a:endParaRPr lang="ja-JP">
              <a:latin typeface="MS PGothic"/>
              <a:ea typeface="MS PGothic"/>
            </a:endParaRPr>
          </a:p>
        </p:txBody>
      </p:sp>
      <p:sp>
        <p:nvSpPr>
          <p:cNvPr id="3" name="コンテンツ プレースホルダー 2">
            <a:extLst>
              <a:ext uri="{FF2B5EF4-FFF2-40B4-BE49-F238E27FC236}">
                <a16:creationId xmlns:a16="http://schemas.microsoft.com/office/drawing/2014/main" id="{06C680CB-8EE7-947E-1191-2743113B39DC}"/>
              </a:ext>
            </a:extLst>
          </p:cNvPr>
          <p:cNvSpPr>
            <a:spLocks noGrp="1"/>
          </p:cNvSpPr>
          <p:nvPr>
            <p:ph type="subTitle" idx="1"/>
          </p:nvPr>
        </p:nvSpPr>
        <p:spPr/>
        <p:txBody>
          <a:bodyPr vert="horz" lIns="91440" tIns="45720" rIns="91440" bIns="45720" rtlCol="0" anchor="t">
            <a:normAutofit/>
          </a:bodyPr>
          <a:lstStyle/>
          <a:p>
            <a:endParaRPr lang="ja-JP" dirty="0"/>
          </a:p>
        </p:txBody>
      </p:sp>
    </p:spTree>
    <p:extLst>
      <p:ext uri="{BB962C8B-B14F-4D97-AF65-F5344CB8AC3E}">
        <p14:creationId xmlns:p14="http://schemas.microsoft.com/office/powerpoint/2010/main" val="4620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810B5B-87FB-8BD9-197E-D2AD36DFE96B}"/>
              </a:ext>
            </a:extLst>
          </p:cNvPr>
          <p:cNvSpPr>
            <a:spLocks noGrp="1"/>
          </p:cNvSpPr>
          <p:nvPr>
            <p:ph type="title"/>
          </p:nvPr>
        </p:nvSpPr>
        <p:spPr/>
        <p:txBody>
          <a:bodyPr/>
          <a:lstStyle/>
          <a:p>
            <a:r>
              <a:rPr lang="ja-JP" altLang="en-US">
                <a:latin typeface="MS PGothic"/>
                <a:ea typeface="MS PGothic"/>
              </a:rPr>
              <a:t>サービス名：</a:t>
            </a:r>
            <a:r>
              <a:rPr lang="ja-JP">
                <a:latin typeface="MS PGothic"/>
                <a:ea typeface="MS PGothic"/>
                <a:cs typeface="+mj-lt"/>
              </a:rPr>
              <a:t>ProjectTasks</a:t>
            </a:r>
            <a:endParaRPr lang="ja-JP" altLang="en-US">
              <a:latin typeface="MS PGothic"/>
              <a:ea typeface="MS PGothic"/>
            </a:endParaRPr>
          </a:p>
        </p:txBody>
      </p:sp>
      <p:sp>
        <p:nvSpPr>
          <p:cNvPr id="3" name="コンテンツ プレースホルダー 2">
            <a:extLst>
              <a:ext uri="{FF2B5EF4-FFF2-40B4-BE49-F238E27FC236}">
                <a16:creationId xmlns:a16="http://schemas.microsoft.com/office/drawing/2014/main" id="{0C06AC47-EF98-59A8-4B14-7BF5F303AE0F}"/>
              </a:ext>
            </a:extLst>
          </p:cNvPr>
          <p:cNvSpPr>
            <a:spLocks noGrp="1"/>
          </p:cNvSpPr>
          <p:nvPr>
            <p:ph idx="1"/>
          </p:nvPr>
        </p:nvSpPr>
        <p:spPr/>
        <p:txBody>
          <a:bodyPr vert="horz" lIns="91440" tIns="45720" rIns="91440" bIns="45720" rtlCol="0" anchor="t">
            <a:normAutofit/>
          </a:bodyPr>
          <a:lstStyle/>
          <a:p>
            <a:pPr marL="0" indent="0">
              <a:buNone/>
            </a:pPr>
            <a:r>
              <a:rPr lang="ja-JP" sz="4000" b="1">
                <a:latin typeface="MS PGothic"/>
                <a:ea typeface="MS PGothic"/>
                <a:cs typeface="+mn-lt"/>
              </a:rPr>
              <a:t>ターゲットユーザー</a:t>
            </a:r>
            <a:endParaRPr lang="ja-JP" sz="4000">
              <a:latin typeface="MS PGothic"/>
              <a:ea typeface="MS PGothic"/>
              <a:cs typeface="+mn-lt"/>
            </a:endParaRPr>
          </a:p>
          <a:p>
            <a:pPr>
              <a:buFont typeface="Arial"/>
              <a:buChar char="•"/>
            </a:pPr>
            <a:r>
              <a:rPr lang="ja-JP">
                <a:latin typeface="MS PGothic"/>
                <a:ea typeface="MS PGothic"/>
                <a:cs typeface="+mn-lt"/>
              </a:rPr>
              <a:t>プロジェクト単位でタスク管理を</a:t>
            </a:r>
            <a:r>
              <a:rPr lang="ja-JP" altLang="en-US">
                <a:latin typeface="MS PGothic"/>
                <a:ea typeface="MS PGothic"/>
                <a:cs typeface="+mn-lt"/>
              </a:rPr>
              <a:t>行うユーザー</a:t>
            </a:r>
            <a:endParaRPr lang="ja-JP">
              <a:latin typeface="MS PGothic"/>
              <a:ea typeface="MS PGothic"/>
            </a:endParaRPr>
          </a:p>
          <a:p>
            <a:pPr marL="0" indent="0">
              <a:buNone/>
            </a:pPr>
            <a:endParaRPr lang="ja-JP" altLang="en-US" sz="4000" b="1" dirty="0">
              <a:latin typeface="MS PGothic"/>
              <a:ea typeface="MS PGothic"/>
              <a:cs typeface="+mn-lt"/>
            </a:endParaRPr>
          </a:p>
          <a:p>
            <a:pPr marL="0" indent="0">
              <a:buNone/>
            </a:pPr>
            <a:r>
              <a:rPr lang="ja-JP" sz="4000" b="1">
                <a:latin typeface="MS PGothic"/>
                <a:ea typeface="MS PGothic"/>
                <a:cs typeface="+mn-lt"/>
              </a:rPr>
              <a:t>主な機能</a:t>
            </a:r>
            <a:endParaRPr lang="ja-JP" altLang="en-US" sz="4000">
              <a:latin typeface="MS PGothic"/>
              <a:ea typeface="MS PGothic"/>
            </a:endParaRPr>
          </a:p>
          <a:p>
            <a:r>
              <a:rPr lang="ja-JP">
                <a:latin typeface="MS PGothic"/>
                <a:ea typeface="MS PGothic"/>
                <a:cs typeface="+mn-lt"/>
              </a:rPr>
              <a:t>プロジェクト管理</a:t>
            </a:r>
            <a:r>
              <a:rPr lang="ja-JP" altLang="en-US">
                <a:latin typeface="MS PGothic"/>
                <a:ea typeface="MS PGothic"/>
                <a:cs typeface="+mn-lt"/>
              </a:rPr>
              <a:t>　</a:t>
            </a:r>
            <a:endParaRPr lang="ja-JP">
              <a:latin typeface="MS PGothic"/>
              <a:ea typeface="MS PGothic"/>
            </a:endParaRPr>
          </a:p>
          <a:p>
            <a:r>
              <a:rPr lang="ja-JP">
                <a:latin typeface="MS PGothic"/>
                <a:ea typeface="MS PGothic"/>
                <a:cs typeface="+mn-lt"/>
              </a:rPr>
              <a:t>タスク管理</a:t>
            </a:r>
          </a:p>
          <a:p>
            <a:r>
              <a:rPr lang="ja-JP">
                <a:latin typeface="MS PGothic"/>
                <a:ea typeface="MS PGothic"/>
                <a:cs typeface="+mn-lt"/>
              </a:rPr>
              <a:t>メンバー管理</a:t>
            </a:r>
            <a:endParaRPr lang="ja-JP">
              <a:latin typeface="MS PGothic"/>
              <a:ea typeface="MS PGothic"/>
            </a:endParaRPr>
          </a:p>
          <a:p>
            <a:pPr marL="0" indent="0">
              <a:buNone/>
            </a:pPr>
            <a:endParaRPr lang="ja-JP" altLang="en-US" dirty="0">
              <a:latin typeface="MS PGothic"/>
              <a:ea typeface="MS PGothic"/>
              <a:cs typeface="+mn-lt"/>
            </a:endParaRPr>
          </a:p>
          <a:p>
            <a:endParaRPr lang="ja-JP" altLang="en-US" dirty="0">
              <a:latin typeface="MS PGothic"/>
              <a:ea typeface="MS PGothic"/>
            </a:endParaRPr>
          </a:p>
        </p:txBody>
      </p:sp>
    </p:spTree>
    <p:extLst>
      <p:ext uri="{BB962C8B-B14F-4D97-AF65-F5344CB8AC3E}">
        <p14:creationId xmlns:p14="http://schemas.microsoft.com/office/powerpoint/2010/main" val="57122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037DF9-DB88-C6BC-96E2-5A2CC35A4538}"/>
              </a:ext>
            </a:extLst>
          </p:cNvPr>
          <p:cNvSpPr>
            <a:spLocks noGrp="1"/>
          </p:cNvSpPr>
          <p:nvPr>
            <p:ph type="title"/>
          </p:nvPr>
        </p:nvSpPr>
        <p:spPr/>
        <p:txBody>
          <a:bodyPr/>
          <a:lstStyle/>
          <a:p>
            <a:r>
              <a:rPr lang="ja-JP">
                <a:latin typeface="MS PGothic"/>
                <a:ea typeface="MS PGothic"/>
                <a:cs typeface="+mj-lt"/>
              </a:rPr>
              <a:t>工夫した点</a:t>
            </a:r>
            <a:endParaRPr lang="ja-JP">
              <a:latin typeface="MS PGothic"/>
              <a:ea typeface="MS PGothic"/>
            </a:endParaRPr>
          </a:p>
        </p:txBody>
      </p:sp>
      <p:sp>
        <p:nvSpPr>
          <p:cNvPr id="3" name="コンテンツ プレースホルダー 2">
            <a:extLst>
              <a:ext uri="{FF2B5EF4-FFF2-40B4-BE49-F238E27FC236}">
                <a16:creationId xmlns:a16="http://schemas.microsoft.com/office/drawing/2014/main" id="{447F09E2-4E1A-BA2B-596F-D2FB801AA267}"/>
              </a:ext>
            </a:extLst>
          </p:cNvPr>
          <p:cNvSpPr>
            <a:spLocks noGrp="1"/>
          </p:cNvSpPr>
          <p:nvPr>
            <p:ph idx="1"/>
          </p:nvPr>
        </p:nvSpPr>
        <p:spPr/>
        <p:txBody>
          <a:bodyPr vert="horz" lIns="91440" tIns="45720" rIns="91440" bIns="45720" rtlCol="0" anchor="t">
            <a:normAutofit/>
          </a:bodyPr>
          <a:lstStyle/>
          <a:p>
            <a:endParaRPr lang="ja-JP" dirty="0">
              <a:latin typeface="MS PGothic"/>
              <a:ea typeface="MS PGothic"/>
              <a:cs typeface="+mn-lt"/>
            </a:endParaRPr>
          </a:p>
          <a:p>
            <a:r>
              <a:rPr lang="ja-JP">
                <a:latin typeface="MS PGothic"/>
                <a:ea typeface="MS PGothic"/>
                <a:cs typeface="+mn-lt"/>
              </a:rPr>
              <a:t>タスク名、ステータス、優先順位、担当者名、期限開始日、期限終了日など、複数の項目を一度に設定・保存可能。</a:t>
            </a:r>
            <a:endParaRPr lang="ja-JP" altLang="en-US">
              <a:latin typeface="MS PGothic"/>
              <a:ea typeface="MS PGothic"/>
              <a:cs typeface="+mn-lt"/>
            </a:endParaRPr>
          </a:p>
          <a:p>
            <a:pPr>
              <a:lnSpc>
                <a:spcPct val="200000"/>
              </a:lnSpc>
            </a:pPr>
            <a:r>
              <a:rPr lang="ja-JP" altLang="en-US">
                <a:latin typeface="MS PGothic"/>
                <a:ea typeface="MS PGothic"/>
              </a:rPr>
              <a:t>オーナと一般ユーザを区別し、削除操作の権限を設定</a:t>
            </a:r>
            <a:endParaRPr lang="ja-JP" altLang="en-US" dirty="0">
              <a:latin typeface="MS PGothic"/>
              <a:ea typeface="MS PGothic"/>
            </a:endParaRPr>
          </a:p>
          <a:p>
            <a:pPr>
              <a:lnSpc>
                <a:spcPct val="250000"/>
              </a:lnSpc>
            </a:pPr>
            <a:endParaRPr lang="ja-JP" altLang="en-US" dirty="0">
              <a:latin typeface="MS PGothic"/>
              <a:ea typeface="MS PGothic"/>
            </a:endParaRPr>
          </a:p>
        </p:txBody>
      </p:sp>
    </p:spTree>
    <p:extLst>
      <p:ext uri="{BB962C8B-B14F-4D97-AF65-F5344CB8AC3E}">
        <p14:creationId xmlns:p14="http://schemas.microsoft.com/office/powerpoint/2010/main" val="155917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A2F48-057D-D02D-1C2B-B6E790C3EBA1}"/>
              </a:ext>
            </a:extLst>
          </p:cNvPr>
          <p:cNvSpPr>
            <a:spLocks noGrp="1"/>
          </p:cNvSpPr>
          <p:nvPr>
            <p:ph type="title"/>
          </p:nvPr>
        </p:nvSpPr>
        <p:spPr/>
        <p:txBody>
          <a:bodyPr/>
          <a:lstStyle/>
          <a:p>
            <a:r>
              <a:rPr lang="ja-JP">
                <a:latin typeface="MS PGothic"/>
                <a:ea typeface="MS PGothic"/>
                <a:cs typeface="+mj-lt"/>
              </a:rPr>
              <a:t>苦労した点</a:t>
            </a:r>
            <a:endParaRPr lang="ja-JP">
              <a:latin typeface="MS PGothic"/>
              <a:ea typeface="MS PGothic"/>
            </a:endParaRPr>
          </a:p>
        </p:txBody>
      </p:sp>
      <p:sp>
        <p:nvSpPr>
          <p:cNvPr id="3" name="コンテンツ プレースホルダー 2">
            <a:extLst>
              <a:ext uri="{FF2B5EF4-FFF2-40B4-BE49-F238E27FC236}">
                <a16:creationId xmlns:a16="http://schemas.microsoft.com/office/drawing/2014/main" id="{85320834-4CF6-5B76-799F-5CD3E0F89342}"/>
              </a:ext>
            </a:extLst>
          </p:cNvPr>
          <p:cNvSpPr>
            <a:spLocks noGrp="1"/>
          </p:cNvSpPr>
          <p:nvPr>
            <p:ph idx="1"/>
          </p:nvPr>
        </p:nvSpPr>
        <p:spPr/>
        <p:txBody>
          <a:bodyPr vert="horz" lIns="91440" tIns="45720" rIns="91440" bIns="45720" rtlCol="0" anchor="t">
            <a:normAutofit/>
          </a:bodyPr>
          <a:lstStyle/>
          <a:p>
            <a:pPr marL="0" indent="0">
              <a:buNone/>
            </a:pPr>
            <a:r>
              <a:rPr lang="ja-JP" altLang="en-US" b="1">
                <a:ea typeface="+mn-lt"/>
                <a:cs typeface="+mn-lt"/>
              </a:rPr>
              <a:t>【問題】</a:t>
            </a:r>
            <a:endParaRPr lang="ja-JP" altLang="en-US" b="1" dirty="0">
              <a:ea typeface="+mn-lt"/>
              <a:cs typeface="+mn-lt"/>
            </a:endParaRPr>
          </a:p>
          <a:p>
            <a:pPr marL="0" indent="0">
              <a:buNone/>
            </a:pPr>
            <a:r>
              <a:rPr lang="ja-JP">
                <a:ea typeface="+mn-lt"/>
                <a:cs typeface="+mn-lt"/>
              </a:rPr>
              <a:t>プロジェクトに所属するユーザーの中から担当者を選択させる部分で、データ連携に苦戦。</a:t>
            </a:r>
            <a:endParaRPr lang="ja-JP" altLang="en-US">
              <a:ea typeface="ＭＳ Ｐゴシック"/>
            </a:endParaRPr>
          </a:p>
          <a:p>
            <a:endParaRPr lang="ja-JP" altLang="en-US" dirty="0">
              <a:latin typeface="Aptos"/>
            </a:endParaRPr>
          </a:p>
          <a:p>
            <a:pPr marL="0" indent="0">
              <a:buNone/>
            </a:pPr>
            <a:r>
              <a:rPr lang="ja-JP" altLang="en-US" b="1">
                <a:latin typeface="Aptos"/>
                <a:ea typeface="ＭＳ Ｐゴシック"/>
              </a:rPr>
              <a:t>【対処法】</a:t>
            </a:r>
            <a:endParaRPr lang="ja-JP" altLang="en-US" b="1" dirty="0">
              <a:latin typeface="Aptos"/>
              <a:ea typeface="ＭＳ Ｐゴシック"/>
            </a:endParaRPr>
          </a:p>
          <a:p>
            <a:pPr marL="0" indent="0">
              <a:buNone/>
            </a:pPr>
            <a:r>
              <a:rPr lang="ja-JP">
                <a:latin typeface="Consolas"/>
              </a:rPr>
              <a:t>dd()</a:t>
            </a:r>
            <a:r>
              <a:rPr lang="ja-JP">
                <a:ea typeface="+mn-lt"/>
                <a:cs typeface="+mn-lt"/>
              </a:rPr>
              <a:t>関数を駆使し、データの流れを徹底的に検証することで解決。</a:t>
            </a:r>
            <a:endParaRPr lang="ja-JP"/>
          </a:p>
          <a:p>
            <a:endParaRPr lang="ja-JP" altLang="en-US" dirty="0">
              <a:ea typeface="ＭＳ Ｐゴシック"/>
            </a:endParaRPr>
          </a:p>
        </p:txBody>
      </p:sp>
    </p:spTree>
    <p:extLst>
      <p:ext uri="{BB962C8B-B14F-4D97-AF65-F5344CB8AC3E}">
        <p14:creationId xmlns:p14="http://schemas.microsoft.com/office/powerpoint/2010/main" val="1128697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B5E3DA-DEC0-B9C3-F047-BFCD554CE1B3}"/>
              </a:ext>
            </a:extLst>
          </p:cNvPr>
          <p:cNvSpPr>
            <a:spLocks noGrp="1"/>
          </p:cNvSpPr>
          <p:nvPr>
            <p:ph type="title"/>
          </p:nvPr>
        </p:nvSpPr>
        <p:spPr>
          <a:xfrm>
            <a:off x="838200" y="365125"/>
            <a:ext cx="10515600" cy="764847"/>
          </a:xfrm>
        </p:spPr>
        <p:txBody>
          <a:bodyPr/>
          <a:lstStyle/>
          <a:p>
            <a:r>
              <a:rPr lang="ja-JP" altLang="en-US">
                <a:ea typeface="ＭＳ Ｐゴシック"/>
              </a:rPr>
              <a:t>サイトマップ</a:t>
            </a:r>
            <a:endParaRPr kumimoji="1" lang="ja-JP" altLang="en-US"/>
          </a:p>
        </p:txBody>
      </p:sp>
      <p:pic>
        <p:nvPicPr>
          <p:cNvPr id="4" name="コンテンツ プレースホルダー 3" descr="ダイアグラム&#10;&#10;AI 生成コンテンツは間違っている可能性があります。">
            <a:extLst>
              <a:ext uri="{FF2B5EF4-FFF2-40B4-BE49-F238E27FC236}">
                <a16:creationId xmlns:a16="http://schemas.microsoft.com/office/drawing/2014/main" id="{BD6952A6-ECB1-B8C4-B948-BB0CDD8E64B4}"/>
              </a:ext>
            </a:extLst>
          </p:cNvPr>
          <p:cNvPicPr>
            <a:picLocks noGrp="1" noChangeAspect="1"/>
          </p:cNvPicPr>
          <p:nvPr>
            <p:ph idx="1"/>
          </p:nvPr>
        </p:nvPicPr>
        <p:blipFill>
          <a:blip r:embed="rId2"/>
          <a:stretch>
            <a:fillRect/>
          </a:stretch>
        </p:blipFill>
        <p:spPr>
          <a:xfrm>
            <a:off x="1928003" y="1135979"/>
            <a:ext cx="8350368" cy="5514974"/>
          </a:xfrm>
          <a:prstGeom prst="rect">
            <a:avLst/>
          </a:prstGeom>
        </p:spPr>
      </p:pic>
    </p:spTree>
    <p:extLst>
      <p:ext uri="{BB962C8B-B14F-4D97-AF65-F5344CB8AC3E}">
        <p14:creationId xmlns:p14="http://schemas.microsoft.com/office/powerpoint/2010/main" val="40271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A1021B2-05BF-0504-FEFE-AC0CED8ADBFC}"/>
              </a:ext>
            </a:extLst>
          </p:cNvPr>
          <p:cNvSpPr>
            <a:spLocks noGrp="1"/>
          </p:cNvSpPr>
          <p:nvPr>
            <p:ph type="title"/>
          </p:nvPr>
        </p:nvSpPr>
        <p:spPr/>
        <p:txBody>
          <a:bodyPr/>
          <a:lstStyle/>
          <a:p>
            <a:r>
              <a:rPr lang="ja-JP" altLang="en-US">
                <a:ea typeface="ＭＳ Ｐゴシック"/>
              </a:rPr>
              <a:t>ワイヤーフレーム</a:t>
            </a:r>
            <a:endParaRPr lang="ja-JP" altLang="en-US"/>
          </a:p>
        </p:txBody>
      </p:sp>
      <p:sp>
        <p:nvSpPr>
          <p:cNvPr id="5" name="字幕 4">
            <a:extLst>
              <a:ext uri="{FF2B5EF4-FFF2-40B4-BE49-F238E27FC236}">
                <a16:creationId xmlns:a16="http://schemas.microsoft.com/office/drawing/2014/main" id="{491BC59C-A411-2709-974F-D211C0D7CA79}"/>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6121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4D94F-E61E-1AD8-4C62-CBE5CDDC7F31}"/>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F9240EC8-2756-4F3C-E6B0-B0C322DAE700}"/>
              </a:ext>
            </a:extLst>
          </p:cNvPr>
          <p:cNvSpPr>
            <a:spLocks noGrp="1"/>
          </p:cNvSpPr>
          <p:nvPr>
            <p:ph type="title"/>
          </p:nvPr>
        </p:nvSpPr>
        <p:spPr/>
        <p:txBody>
          <a:bodyPr/>
          <a:lstStyle/>
          <a:p>
            <a:r>
              <a:rPr lang="ja-JP" altLang="en-US">
                <a:ea typeface="ＭＳ Ｐゴシック"/>
              </a:rPr>
              <a:t>ER図</a:t>
            </a:r>
            <a:endParaRPr lang="ja-JP" altLang="en-US" dirty="0">
              <a:ea typeface="ＭＳ Ｐゴシック"/>
            </a:endParaRPr>
          </a:p>
        </p:txBody>
      </p:sp>
      <p:sp>
        <p:nvSpPr>
          <p:cNvPr id="5" name="字幕 4">
            <a:extLst>
              <a:ext uri="{FF2B5EF4-FFF2-40B4-BE49-F238E27FC236}">
                <a16:creationId xmlns:a16="http://schemas.microsoft.com/office/drawing/2014/main" id="{7BFB78EF-0BE1-2830-123F-77A89CDE284C}"/>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1295757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30994-562C-B384-04A7-4E1A42DF8860}"/>
              </a:ext>
            </a:extLst>
          </p:cNvPr>
          <p:cNvSpPr>
            <a:spLocks noGrp="1"/>
          </p:cNvSpPr>
          <p:nvPr>
            <p:ph type="ctrTitle"/>
          </p:nvPr>
        </p:nvSpPr>
        <p:spPr/>
        <p:txBody>
          <a:bodyPr/>
          <a:lstStyle/>
          <a:p>
            <a:r>
              <a:rPr lang="ja-JP">
                <a:latin typeface="MS PGothic"/>
                <a:ea typeface="MS PGothic"/>
                <a:cs typeface="+mj-lt"/>
              </a:rPr>
              <a:t>デモンストレーション</a:t>
            </a:r>
            <a:endParaRPr lang="ja-JP">
              <a:latin typeface="MS PGothic"/>
              <a:ea typeface="MS PGothic"/>
            </a:endParaRPr>
          </a:p>
        </p:txBody>
      </p:sp>
      <p:sp>
        <p:nvSpPr>
          <p:cNvPr id="3" name="コンテンツ プレースホルダー 2">
            <a:extLst>
              <a:ext uri="{FF2B5EF4-FFF2-40B4-BE49-F238E27FC236}">
                <a16:creationId xmlns:a16="http://schemas.microsoft.com/office/drawing/2014/main" id="{265E8DA9-6E2C-2FDD-EFDD-5BC14ECA68F7}"/>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4814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02D07-BCC4-0586-01E0-B6A3986B9A52}"/>
              </a:ext>
            </a:extLst>
          </p:cNvPr>
          <p:cNvSpPr>
            <a:spLocks noGrp="1"/>
          </p:cNvSpPr>
          <p:nvPr>
            <p:ph type="ctrTitle"/>
          </p:nvPr>
        </p:nvSpPr>
        <p:spPr/>
        <p:txBody>
          <a:bodyPr>
            <a:normAutofit/>
          </a:bodyPr>
          <a:lstStyle/>
          <a:p>
            <a:r>
              <a:rPr lang="ja-JP" altLang="en-US" sz="4800">
                <a:latin typeface="MS PGothic"/>
                <a:ea typeface="MS PGothic"/>
                <a:cs typeface="+mj-lt"/>
              </a:rPr>
              <a:t>ご清聴ありがとうございました</a:t>
            </a:r>
            <a:endParaRPr lang="ja-JP" sz="5400">
              <a:latin typeface="MS PGothic"/>
              <a:ea typeface="MS PGothic"/>
            </a:endParaRPr>
          </a:p>
        </p:txBody>
      </p:sp>
      <p:sp>
        <p:nvSpPr>
          <p:cNvPr id="3" name="コンテンツ プレースホルダー 2">
            <a:extLst>
              <a:ext uri="{FF2B5EF4-FFF2-40B4-BE49-F238E27FC236}">
                <a16:creationId xmlns:a16="http://schemas.microsoft.com/office/drawing/2014/main" id="{43599FB5-57D4-6A42-14F0-F18DC1226A5E}"/>
              </a:ext>
            </a:extLst>
          </p:cNvPr>
          <p:cNvSpPr>
            <a:spLocks noGrp="1"/>
          </p:cNvSpPr>
          <p:nvPr>
            <p:ph type="subTitle" idx="1"/>
          </p:nvPr>
        </p:nvSpPr>
        <p:spPr/>
        <p:txBody>
          <a:bodyPr vert="horz" lIns="91440" tIns="45720" rIns="91440" bIns="45720" rtlCol="0" anchor="t">
            <a:normAutofit/>
          </a:bodyPr>
          <a:lstStyle/>
          <a:p>
            <a:endParaRPr lang="ja-JP" dirty="0"/>
          </a:p>
        </p:txBody>
      </p:sp>
    </p:spTree>
    <p:extLst>
      <p:ext uri="{BB962C8B-B14F-4D97-AF65-F5344CB8AC3E}">
        <p14:creationId xmlns:p14="http://schemas.microsoft.com/office/powerpoint/2010/main" val="27556645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エンジニア研修  最終課題発表</vt:lpstr>
      <vt:lpstr>サービス名：ProjectTasks</vt:lpstr>
      <vt:lpstr>工夫した点</vt:lpstr>
      <vt:lpstr>苦労した点</vt:lpstr>
      <vt:lpstr>サイトマップ</vt:lpstr>
      <vt:lpstr>ワイヤーフレーム</vt:lpstr>
      <vt:lpstr>ER図</vt:lpstr>
      <vt:lpstr>デモンストレーション</vt:lpstr>
      <vt:lpstr>ご清聴ありがとうございました</vt:lpstr>
      <vt:lpstr>質疑応答</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151</cp:revision>
  <dcterms:created xsi:type="dcterms:W3CDTF">2025-06-29T14:19:46Z</dcterms:created>
  <dcterms:modified xsi:type="dcterms:W3CDTF">2025-06-29T18:00:28Z</dcterms:modified>
</cp:coreProperties>
</file>