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Bangalore house data"/>
          <p:cNvSpPr txBox="1">
            <a:spLocks noGrp="1"/>
          </p:cNvSpPr>
          <p:nvPr>
            <p:ph type="ctrTitle"/>
          </p:nvPr>
        </p:nvSpPr>
        <p:spPr>
          <a:prstGeom prst="rect">
            <a:avLst/>
          </a:prstGeom>
        </p:spPr>
        <p:txBody>
          <a:bodyPr>
            <a:normAutofit fontScale="90000"/>
          </a:bodyPr>
          <a:lstStyle>
            <a:lvl1pPr defTabSz="432308">
              <a:defRPr sz="12580"/>
            </a:lvl1pPr>
          </a:lstStyle>
          <a:p>
            <a:r>
              <a:t>Bangalore house data</a:t>
            </a:r>
          </a:p>
        </p:txBody>
      </p:sp>
      <p:sp>
        <p:nvSpPr>
          <p:cNvPr id="167" name="IDS Project - 2018"/>
          <p:cNvSpPr txBox="1">
            <a:spLocks noGrp="1"/>
          </p:cNvSpPr>
          <p:nvPr>
            <p:ph type="subTitle" sz="quarter" idx="1"/>
          </p:nvPr>
        </p:nvSpPr>
        <p:spPr>
          <a:prstGeom prst="rect">
            <a:avLst/>
          </a:prstGeom>
        </p:spPr>
        <p:txBody>
          <a:bodyPr/>
          <a:lstStyle/>
          <a:p>
            <a:r>
              <a:rPr dirty="0"/>
              <a:t>IDS</a:t>
            </a:r>
            <a:r>
              <a:rPr lang="en-IN" dirty="0"/>
              <a:t> (ue17CS203)</a:t>
            </a:r>
            <a:r>
              <a:rPr dirty="0"/>
              <a:t> Project - 2018</a:t>
            </a:r>
          </a:p>
        </p:txBody>
      </p:sp>
      <p:sp>
        <p:nvSpPr>
          <p:cNvPr id="2" name="TextBox 1">
            <a:extLst>
              <a:ext uri="{FF2B5EF4-FFF2-40B4-BE49-F238E27FC236}">
                <a16:creationId xmlns:a16="http://schemas.microsoft.com/office/drawing/2014/main" id="{99950161-D35F-4871-B2AB-DA35307205F6}"/>
              </a:ext>
            </a:extLst>
          </p:cNvPr>
          <p:cNvSpPr txBox="1"/>
          <p:nvPr/>
        </p:nvSpPr>
        <p:spPr>
          <a:xfrm>
            <a:off x="8181474" y="0"/>
            <a:ext cx="4708020"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IN" sz="2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TEAM SOPHIA – ABHISHEK, MITHALI, PARTH</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 Visualisation"/>
          <p:cNvSpPr txBox="1">
            <a:spLocks noGrp="1"/>
          </p:cNvSpPr>
          <p:nvPr>
            <p:ph type="body" idx="13"/>
          </p:nvPr>
        </p:nvSpPr>
        <p:spPr>
          <a:xfrm>
            <a:off x="406400" y="496268"/>
            <a:ext cx="11176000" cy="405432"/>
          </a:xfrm>
          <a:prstGeom prst="rect">
            <a:avLst/>
          </a:prstGeom>
        </p:spPr>
        <p:txBody>
          <a:bodyPr/>
          <a:lstStyle/>
          <a:p>
            <a:r>
              <a:rPr dirty="0"/>
              <a:t>Data </a:t>
            </a:r>
            <a:r>
              <a:rPr lang="en-IN" dirty="0"/>
              <a:t>Visualization- line graph</a:t>
            </a:r>
            <a:endParaRPr dirty="0"/>
          </a:p>
        </p:txBody>
      </p:sp>
      <p:pic>
        <p:nvPicPr>
          <p:cNvPr id="203" name="pricePerSqFt.jpeg" descr="pricePerSqFt.jpeg"/>
          <p:cNvPicPr>
            <a:picLocks noGrp="1" noChangeAspect="1"/>
          </p:cNvPicPr>
          <p:nvPr>
            <p:ph type="pic" idx="14"/>
          </p:nvPr>
        </p:nvPicPr>
        <p:blipFill>
          <a:blip r:embed="rId2">
            <a:extLst/>
          </a:blip>
          <a:srcRect/>
          <a:stretch>
            <a:fillRect/>
          </a:stretch>
        </p:blipFill>
        <p:spPr>
          <a:xfrm>
            <a:off x="7112000" y="3510084"/>
            <a:ext cx="5486400" cy="3851032"/>
          </a:xfrm>
          <a:prstGeom prst="rect">
            <a:avLst/>
          </a:prstGeom>
        </p:spPr>
      </p:pic>
      <p:sp>
        <p:nvSpPr>
          <p:cNvPr id="204" name="Number of houses v/s price per sqft"/>
          <p:cNvSpPr txBox="1">
            <a:spLocks noGrp="1"/>
          </p:cNvSpPr>
          <p:nvPr>
            <p:ph type="title"/>
          </p:nvPr>
        </p:nvSpPr>
        <p:spPr>
          <a:prstGeom prst="rect">
            <a:avLst/>
          </a:prstGeom>
        </p:spPr>
        <p:txBody>
          <a:bodyPr>
            <a:normAutofit fontScale="90000"/>
          </a:bodyPr>
          <a:lstStyle>
            <a:lvl1pPr marL="462802" indent="-462802" defTabSz="344677">
              <a:spcBef>
                <a:spcPts val="1600"/>
              </a:spcBef>
              <a:buClr>
                <a:schemeClr val="accent1"/>
              </a:buClr>
              <a:buSzPct val="104999"/>
              <a:buFont typeface="Avenir Next"/>
              <a:buChar char="‣"/>
              <a:defRPr sz="3539"/>
            </a:lvl1pPr>
          </a:lstStyle>
          <a:p>
            <a:r>
              <a:t>Number of houses v/s price per sqft</a:t>
            </a:r>
          </a:p>
        </p:txBody>
      </p:sp>
      <p:sp>
        <p:nvSpPr>
          <p:cNvPr id="205" name="The graph shows that there are more number of houses in Uttarahalli making it a more crowded area. However, the price per square feet is seen to peak for Hebbal thereby making it a more expensive place to reside.…"/>
          <p:cNvSpPr txBox="1">
            <a:spLocks noGrp="1"/>
          </p:cNvSpPr>
          <p:nvPr>
            <p:ph type="body" sz="half" idx="1"/>
          </p:nvPr>
        </p:nvSpPr>
        <p:spPr>
          <a:prstGeom prst="rect">
            <a:avLst/>
          </a:prstGeom>
        </p:spPr>
        <p:txBody>
          <a:bodyPr/>
          <a:lstStyle/>
          <a:p>
            <a:pPr marL="0" indent="0" defTabSz="338835">
              <a:spcBef>
                <a:spcPts val="1600"/>
              </a:spcBef>
              <a:buClrTx/>
              <a:buSzTx/>
              <a:buFontTx/>
              <a:buNone/>
              <a:defRPr sz="1971"/>
            </a:pPr>
            <a:r>
              <a:t>The graph shows that there are more number of houses in Uttarahalli making it a more crowded area. However, the price per square feet is seen to peak for Hebbal thereby making it a more expensive place to reside.</a:t>
            </a:r>
          </a:p>
          <a:p>
            <a:pPr marL="0" indent="0" defTabSz="338835">
              <a:spcBef>
                <a:spcPts val="1600"/>
              </a:spcBef>
              <a:buClrTx/>
              <a:buSzTx/>
              <a:buFontTx/>
              <a:buNone/>
              <a:defRPr sz="1971"/>
            </a:pPr>
            <a:r>
              <a:t>We also observed that the curves for Marathahalli and Kanakapura almost follows a normal curve. Therefore, we can infer that the price per square feet does not vary much from what is expected for houses in that area.</a:t>
            </a:r>
          </a:p>
          <a:p>
            <a:pPr marL="0" indent="0" defTabSz="338835">
              <a:spcBef>
                <a:spcPts val="1600"/>
              </a:spcBef>
              <a:buClrTx/>
              <a:buSzTx/>
              <a:buFontTx/>
              <a:buNone/>
              <a:defRPr sz="1971"/>
            </a:pPr>
            <a:r>
              <a:t>In the graph for Electronic City, we can see that the curve has many ups and downs. This means that there is a fair distribution of houses with different prices in that area.</a:t>
            </a:r>
            <a:br>
              <a:rPr>
                <a:solidFill>
                  <a:srgbClr val="92D050"/>
                </a:solidFill>
              </a:rPr>
            </a:br>
            <a:endParaRPr>
              <a:solidFill>
                <a:srgbClr val="92D05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208"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09" name="top5loc=[]…"/>
          <p:cNvSpPr txBox="1">
            <a:spLocks noGrp="1"/>
          </p:cNvSpPr>
          <p:nvPr>
            <p:ph type="body" idx="1"/>
          </p:nvPr>
        </p:nvSpPr>
        <p:spPr>
          <a:prstGeom prst="rect">
            <a:avLst/>
          </a:prstGeom>
        </p:spPr>
        <p:txBody>
          <a:bodyPr numCol="2">
            <a:normAutofit/>
          </a:bodyPr>
          <a:lstStyle/>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top5loc=[]</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err="1"/>
              <a:t>sqpr</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b="1" dirty="0">
                <a:solidFill>
                  <a:srgbClr val="FF7AB2"/>
                </a:solidFill>
              </a:rPr>
              <a:t>for</a:t>
            </a:r>
            <a:r>
              <a:rPr sz="2400" dirty="0"/>
              <a:t> index, row </a:t>
            </a:r>
            <a:r>
              <a:rPr sz="2400" b="1" dirty="0">
                <a:solidFill>
                  <a:srgbClr val="FF7AB2"/>
                </a:solidFill>
              </a:rPr>
              <a:t>in</a:t>
            </a:r>
            <a:r>
              <a:rPr sz="2400" dirty="0"/>
              <a:t> df[</a:t>
            </a:r>
            <a:r>
              <a:rPr sz="2400" dirty="0">
                <a:solidFill>
                  <a:srgbClr val="A79DF7"/>
                </a:solidFill>
              </a:rPr>
              <a:t>'location'</a:t>
            </a:r>
            <a:r>
              <a:rPr sz="2400" dirty="0"/>
              <a:t>].</a:t>
            </a:r>
            <a:r>
              <a:rPr sz="2400" dirty="0" err="1"/>
              <a:t>iteritems</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l=df[</a:t>
            </a:r>
            <a:r>
              <a:rPr sz="2400" dirty="0">
                <a:solidFill>
                  <a:srgbClr val="A79DF7"/>
                </a:solidFill>
              </a:rPr>
              <a:t>'location'</a:t>
            </a:r>
            <a:r>
              <a:rPr sz="2400" dirty="0"/>
              <a:t>].loc[index]</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dirty="0" err="1"/>
              <a:t>ttsq</a:t>
            </a:r>
            <a:r>
              <a:rPr sz="2400" dirty="0"/>
              <a:t>=df[</a:t>
            </a:r>
            <a:r>
              <a:rPr sz="2400" dirty="0">
                <a:solidFill>
                  <a:srgbClr val="A79DF7"/>
                </a:solidFill>
              </a:rPr>
              <a:t>'</a:t>
            </a:r>
            <a:r>
              <a:rPr sz="2400" dirty="0" err="1">
                <a:solidFill>
                  <a:srgbClr val="A79DF7"/>
                </a:solidFill>
              </a:rPr>
              <a:t>total_sqft</a:t>
            </a:r>
            <a:r>
              <a:rPr sz="2400" dirty="0">
                <a:solidFill>
                  <a:srgbClr val="A79DF7"/>
                </a:solidFill>
              </a:rPr>
              <a:t>'</a:t>
            </a:r>
            <a:r>
              <a:rPr sz="2400" dirty="0"/>
              <a:t>].loc[index]</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dirty="0" err="1"/>
              <a:t>prc</a:t>
            </a:r>
            <a:r>
              <a:rPr sz="2400" dirty="0"/>
              <a:t>=df[</a:t>
            </a:r>
            <a:r>
              <a:rPr sz="2400" dirty="0">
                <a:solidFill>
                  <a:srgbClr val="A79DF7"/>
                </a:solidFill>
              </a:rPr>
              <a:t>'price'</a:t>
            </a:r>
            <a:r>
              <a:rPr sz="2400" dirty="0"/>
              <a:t>].loc[index]</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b="1" dirty="0">
                <a:solidFill>
                  <a:srgbClr val="FF7AB2"/>
                </a:solidFill>
              </a:rPr>
              <a:t>if</a:t>
            </a:r>
            <a:r>
              <a:rPr sz="2400" dirty="0"/>
              <a:t> l </a:t>
            </a:r>
            <a:r>
              <a:rPr sz="2400" b="1" dirty="0">
                <a:solidFill>
                  <a:srgbClr val="FF7AB2"/>
                </a:solidFill>
              </a:rPr>
              <a:t>in</a:t>
            </a:r>
            <a:r>
              <a:rPr sz="2400" dirty="0"/>
              <a:t> x:</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top5loc.append(l)</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b="1" dirty="0">
                <a:solidFill>
                  <a:srgbClr val="FF7AB2"/>
                </a:solidFill>
              </a:rPr>
              <a:t>if</a:t>
            </a:r>
            <a:r>
              <a:rPr sz="2400" dirty="0"/>
              <a:t> l </a:t>
            </a:r>
            <a:r>
              <a:rPr sz="2400" b="1" dirty="0">
                <a:solidFill>
                  <a:srgbClr val="FF7AB2"/>
                </a:solidFill>
              </a:rPr>
              <a:t>not</a:t>
            </a:r>
            <a:r>
              <a:rPr sz="2400" dirty="0"/>
              <a:t> </a:t>
            </a:r>
            <a:r>
              <a:rPr sz="2400" b="1" dirty="0">
                <a:solidFill>
                  <a:srgbClr val="FF7AB2"/>
                </a:solidFill>
              </a:rPr>
              <a:t>in</a:t>
            </a:r>
            <a:r>
              <a:rPr sz="2400" dirty="0"/>
              <a:t> </a:t>
            </a:r>
            <a:r>
              <a:rPr sz="2400" dirty="0" err="1"/>
              <a:t>sqpr</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dirty="0" err="1"/>
              <a:t>sqpr</a:t>
            </a:r>
            <a:r>
              <a:rPr sz="2400" dirty="0"/>
              <a:t>[l]=[]</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b="1" dirty="0">
                <a:solidFill>
                  <a:srgbClr val="FF7AB2"/>
                </a:solidFill>
              </a:rPr>
              <a:t>else</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b="1" dirty="0">
                <a:solidFill>
                  <a:srgbClr val="FF7AB2"/>
                </a:solidFill>
              </a:rPr>
              <a:t>if</a:t>
            </a:r>
            <a:r>
              <a:rPr sz="2400" dirty="0"/>
              <a:t>(((</a:t>
            </a:r>
            <a:r>
              <a:rPr sz="2400" dirty="0" err="1"/>
              <a:t>prc</a:t>
            </a:r>
            <a:r>
              <a:rPr sz="2400" dirty="0"/>
              <a:t>*</a:t>
            </a:r>
            <a:r>
              <a:rPr sz="2400" dirty="0">
                <a:solidFill>
                  <a:srgbClr val="A79DF7"/>
                </a:solidFill>
              </a:rPr>
              <a:t>100000</a:t>
            </a:r>
            <a:r>
              <a:rPr sz="2400" dirty="0"/>
              <a:t>)/</a:t>
            </a:r>
            <a:r>
              <a:rPr sz="2400" dirty="0" err="1"/>
              <a:t>ttsq</a:t>
            </a:r>
            <a:r>
              <a:rPr sz="2400" dirty="0"/>
              <a:t>)&lt;</a:t>
            </a:r>
            <a:r>
              <a:rPr sz="2400" dirty="0">
                <a:solidFill>
                  <a:srgbClr val="A79DF7"/>
                </a:solidFill>
              </a:rPr>
              <a:t>30000</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dirty="0" err="1"/>
              <a:t>sqpr</a:t>
            </a:r>
            <a:r>
              <a:rPr sz="2400" dirty="0"/>
              <a:t>[l].append((</a:t>
            </a:r>
            <a:r>
              <a:rPr sz="2400" dirty="0" err="1"/>
              <a:t>prc</a:t>
            </a:r>
            <a:r>
              <a:rPr sz="2400" dirty="0"/>
              <a:t>*</a:t>
            </a:r>
            <a:r>
              <a:rPr sz="2400" dirty="0">
                <a:solidFill>
                  <a:srgbClr val="A79DF7"/>
                </a:solidFill>
              </a:rPr>
              <a:t>100000</a:t>
            </a:r>
            <a:r>
              <a:rPr sz="2400" dirty="0"/>
              <a:t>)/</a:t>
            </a:r>
            <a:r>
              <a:rPr sz="2400" dirty="0" err="1"/>
              <a:t>ttsq</a:t>
            </a:r>
            <a:r>
              <a:rPr sz="2400" dirty="0"/>
              <a:t>)</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000000"/>
                </a:solidFill>
                <a:latin typeface="Helvetica"/>
                <a:ea typeface="Helvetica"/>
                <a:cs typeface="Helvetica"/>
                <a:sym typeface="Helvetica"/>
              </a:defRPr>
            </a:pP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b="1">
                <a:solidFill>
                  <a:srgbClr val="FF7AB2"/>
                </a:solidFill>
                <a:latin typeface="Menlo"/>
                <a:ea typeface="Menlo"/>
                <a:cs typeface="Menlo"/>
                <a:sym typeface="Menlo"/>
              </a:defRPr>
            </a:pPr>
            <a:r>
              <a:rPr sz="2400" dirty="0"/>
              <a:t>for</a:t>
            </a:r>
            <a:r>
              <a:rPr sz="2400" b="0" dirty="0">
                <a:solidFill>
                  <a:srgbClr val="FFFFFF"/>
                </a:solidFill>
              </a:rPr>
              <a:t> l </a:t>
            </a:r>
            <a:r>
              <a:rPr sz="2400" dirty="0"/>
              <a:t>in</a:t>
            </a:r>
            <a:r>
              <a:rPr sz="2400" b="0" dirty="0">
                <a:solidFill>
                  <a:srgbClr val="FFFFFF"/>
                </a:solidFill>
              </a:rPr>
              <a:t> x:</a:t>
            </a:r>
            <a:endParaRPr sz="2400" b="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FFFF"/>
                </a:solidFill>
                <a:latin typeface="Menlo"/>
                <a:ea typeface="Menlo"/>
                <a:cs typeface="Menlo"/>
                <a:sym typeface="Menlo"/>
              </a:defRPr>
            </a:pPr>
            <a:r>
              <a:rPr sz="2400" dirty="0"/>
              <a:t>    </a:t>
            </a:r>
            <a:r>
              <a:rPr sz="2400" dirty="0" err="1"/>
              <a:t>sns.kdeplot</a:t>
            </a:r>
            <a:r>
              <a:rPr sz="2400" dirty="0"/>
              <a:t>(</a:t>
            </a:r>
            <a:r>
              <a:rPr sz="2400" dirty="0" err="1"/>
              <a:t>sqpr</a:t>
            </a:r>
            <a:r>
              <a:rPr sz="2400" dirty="0"/>
              <a:t>[l], alpha=</a:t>
            </a:r>
            <a:r>
              <a:rPr sz="2400" dirty="0">
                <a:solidFill>
                  <a:srgbClr val="A79DF7"/>
                </a:solidFill>
              </a:rPr>
              <a:t>0.5</a:t>
            </a:r>
            <a:r>
              <a:rPr sz="2400" dirty="0"/>
              <a:t>, label=l)</a:t>
            </a:r>
            <a:endParaRPr sz="2400" dirty="0">
              <a:solidFill>
                <a:srgbClr val="000000"/>
              </a:solidFill>
              <a:latin typeface="Helvetica"/>
              <a:ea typeface="Helvetica"/>
              <a:cs typeface="Helvetica"/>
              <a:sym typeface="Helvetica"/>
            </a:endParaRPr>
          </a:p>
          <a:p>
            <a:pPr marL="0" indent="0" defTabSz="376554">
              <a:spcBef>
                <a:spcPts val="0"/>
              </a:spcBef>
              <a:buClrTx/>
              <a:buSzTx/>
              <a:buFontTx/>
              <a:buNone/>
              <a:tabLst>
                <a:tab pos="368300" algn="l"/>
              </a:tabLst>
              <a:defRPr sz="1200">
                <a:solidFill>
                  <a:srgbClr val="FF8170"/>
                </a:solidFill>
                <a:latin typeface="Menlo"/>
                <a:ea typeface="Menlo"/>
                <a:cs typeface="Menlo"/>
                <a:sym typeface="Menlo"/>
              </a:defRPr>
            </a:pPr>
            <a:r>
              <a:rPr sz="2400" dirty="0" err="1">
                <a:solidFill>
                  <a:srgbClr val="FFFFFF"/>
                </a:solidFill>
              </a:rPr>
              <a:t>plt.xlabel</a:t>
            </a:r>
            <a:r>
              <a:rPr sz="2400" dirty="0">
                <a:solidFill>
                  <a:srgbClr val="FFFFFF"/>
                </a:solidFill>
              </a:rPr>
              <a:t>(</a:t>
            </a:r>
            <a:r>
              <a:rPr sz="2400" dirty="0"/>
              <a:t>"Price per square feet"</a:t>
            </a:r>
            <a:r>
              <a:rPr sz="2400" dirty="0">
                <a:solidFill>
                  <a:srgbClr val="FFFFFF"/>
                </a:solidFill>
              </a:rP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 Visualisation - bar graph"/>
          <p:cNvSpPr txBox="1">
            <a:spLocks noGrp="1"/>
          </p:cNvSpPr>
          <p:nvPr>
            <p:ph type="body" idx="13"/>
          </p:nvPr>
        </p:nvSpPr>
        <p:spPr>
          <a:prstGeom prst="rect">
            <a:avLst/>
          </a:prstGeom>
        </p:spPr>
        <p:txBody>
          <a:bodyPr/>
          <a:lstStyle/>
          <a:p>
            <a:r>
              <a:t>Data Visualisation - bar graph</a:t>
            </a:r>
          </a:p>
        </p:txBody>
      </p:sp>
      <p:pic>
        <p:nvPicPr>
          <p:cNvPr id="212" name="newVSold.jpeg" descr="newVSold.jpeg"/>
          <p:cNvPicPr>
            <a:picLocks noGrp="1" noChangeAspect="1"/>
          </p:cNvPicPr>
          <p:nvPr>
            <p:ph type="pic" idx="14"/>
          </p:nvPr>
        </p:nvPicPr>
        <p:blipFill>
          <a:blip r:embed="rId2">
            <a:extLst/>
          </a:blip>
          <a:srcRect l="3401" r="3401"/>
          <a:stretch>
            <a:fillRect/>
          </a:stretch>
        </p:blipFill>
        <p:spPr>
          <a:xfrm>
            <a:off x="7111999" y="3743498"/>
            <a:ext cx="5486401" cy="3384204"/>
          </a:xfrm>
          <a:prstGeom prst="rect">
            <a:avLst/>
          </a:prstGeom>
        </p:spPr>
      </p:pic>
      <p:sp>
        <p:nvSpPr>
          <p:cNvPr id="213" name="Houses ‘ready to move’ and ‘not ready to move’ in different localities…"/>
          <p:cNvSpPr txBox="1">
            <a:spLocks noGrp="1"/>
          </p:cNvSpPr>
          <p:nvPr>
            <p:ph type="title"/>
          </p:nvPr>
        </p:nvSpPr>
        <p:spPr>
          <a:xfrm>
            <a:off x="406400" y="1536700"/>
            <a:ext cx="10151021" cy="469251"/>
          </a:xfrm>
          <a:prstGeom prst="rect">
            <a:avLst/>
          </a:prstGeom>
        </p:spPr>
        <p:txBody>
          <a:bodyPr>
            <a:normAutofit fontScale="90000"/>
          </a:bodyPr>
          <a:lstStyle/>
          <a:p>
            <a:pPr marL="313764" indent="-313764" defTabSz="233679">
              <a:spcBef>
                <a:spcPts val="1100"/>
              </a:spcBef>
              <a:buClr>
                <a:schemeClr val="accent1"/>
              </a:buClr>
              <a:buSzPct val="104999"/>
              <a:buFont typeface="Avenir Next"/>
              <a:buChar char="‣"/>
              <a:defRPr sz="2400"/>
            </a:pPr>
            <a:r>
              <a:rPr sz="2400" dirty="0"/>
              <a:t>Houses ‘ready to move’ and ‘not ready to move’ in different localities</a:t>
            </a:r>
          </a:p>
        </p:txBody>
      </p:sp>
      <p:sp>
        <p:nvSpPr>
          <p:cNvPr id="214" name="The graph represents the number of houses that are ‘Ready To Move’ versus the number of houses that are ‘Not Ready To Move’ in different locations.…"/>
          <p:cNvSpPr txBox="1">
            <a:spLocks noGrp="1"/>
          </p:cNvSpPr>
          <p:nvPr>
            <p:ph type="body" sz="half" idx="1"/>
          </p:nvPr>
        </p:nvSpPr>
        <p:spPr>
          <a:xfrm>
            <a:off x="406400" y="2536527"/>
            <a:ext cx="6299200" cy="6315373"/>
          </a:xfrm>
          <a:prstGeom prst="rect">
            <a:avLst/>
          </a:prstGeom>
        </p:spPr>
        <p:txBody>
          <a:bodyPr>
            <a:normAutofit fontScale="92500" lnSpcReduction="10000"/>
          </a:bodyPr>
          <a:lstStyle/>
          <a:p>
            <a:pPr marL="0" indent="0" defTabSz="391414">
              <a:spcBef>
                <a:spcPts val="1800"/>
              </a:spcBef>
              <a:buClrTx/>
              <a:buSzTx/>
              <a:buFontTx/>
              <a:buNone/>
              <a:defRPr sz="1876"/>
            </a:pPr>
            <a:r>
              <a:rPr sz="2400" dirty="0"/>
              <a:t>The graph represents the number of houses that are ‘Ready To Move’ versus the number of houses that are ‘Not Ready To Move’ in different locations. </a:t>
            </a:r>
          </a:p>
          <a:p>
            <a:pPr marL="0" indent="0" defTabSz="391414">
              <a:spcBef>
                <a:spcPts val="1800"/>
              </a:spcBef>
              <a:buClrTx/>
              <a:buSzTx/>
              <a:buFontTx/>
              <a:buNone/>
              <a:defRPr sz="1876"/>
            </a:pPr>
            <a:r>
              <a:rPr sz="2400" dirty="0"/>
              <a:t>Although from the graph it seems as though Whitefield has the most number of houses that can readily be occupied, it must also be noted that the area also has a considerable number of houses that are ‘Not Ready To Move’.</a:t>
            </a:r>
          </a:p>
          <a:p>
            <a:pPr marL="0" indent="0" defTabSz="391414">
              <a:spcBef>
                <a:spcPts val="1800"/>
              </a:spcBef>
              <a:buClrTx/>
              <a:buSzTx/>
              <a:buFontTx/>
              <a:buNone/>
              <a:defRPr sz="1876"/>
            </a:pPr>
            <a:r>
              <a:rPr sz="2400" dirty="0"/>
              <a:t>Whereas on the other hand, </a:t>
            </a:r>
            <a:r>
              <a:rPr sz="2400" dirty="0" err="1"/>
              <a:t>Uttarahalli</a:t>
            </a:r>
            <a:r>
              <a:rPr sz="2400" dirty="0"/>
              <a:t> has a good number of houses that can be occupied and very few houses that cannot be occupied, therefore making it easier to find a house that can be immediately occupied.</a:t>
            </a:r>
          </a:p>
          <a:p>
            <a:pPr marL="0" indent="0" defTabSz="391414">
              <a:spcBef>
                <a:spcPts val="1800"/>
              </a:spcBef>
              <a:buClrTx/>
              <a:buSzTx/>
              <a:buFontTx/>
              <a:buNone/>
              <a:defRPr sz="1876"/>
            </a:pPr>
            <a:r>
              <a:rPr sz="2400" dirty="0"/>
              <a:t>This graph is important as one can understand the status of the houses(of whether they can be occupied or not), in different localities. This makes it easier for the buyer too choose a locality and house according to his needs.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Data Visualisation - box plot"/>
          <p:cNvSpPr txBox="1">
            <a:spLocks noGrp="1"/>
          </p:cNvSpPr>
          <p:nvPr>
            <p:ph type="body" idx="13"/>
          </p:nvPr>
        </p:nvSpPr>
        <p:spPr>
          <a:prstGeom prst="rect">
            <a:avLst/>
          </a:prstGeom>
        </p:spPr>
        <p:txBody>
          <a:bodyPr/>
          <a:lstStyle/>
          <a:p>
            <a:r>
              <a:t>Data Visualisation - box plot</a:t>
            </a:r>
          </a:p>
        </p:txBody>
      </p:sp>
      <p:pic>
        <p:nvPicPr>
          <p:cNvPr id="217" name="totalSqrtBoxplot.JPG" descr="totalSqrtBoxplot.JPG"/>
          <p:cNvPicPr>
            <a:picLocks noGrp="1" noChangeAspect="1"/>
          </p:cNvPicPr>
          <p:nvPr>
            <p:ph type="pic" idx="14"/>
          </p:nvPr>
        </p:nvPicPr>
        <p:blipFill>
          <a:blip r:embed="rId2">
            <a:extLst/>
          </a:blip>
          <a:srcRect l="3654" r="3654"/>
          <a:stretch>
            <a:fillRect/>
          </a:stretch>
        </p:blipFill>
        <p:spPr>
          <a:xfrm>
            <a:off x="7111999" y="3240200"/>
            <a:ext cx="5486401" cy="4390800"/>
          </a:xfrm>
          <a:prstGeom prst="rect">
            <a:avLst/>
          </a:prstGeom>
        </p:spPr>
      </p:pic>
      <p:sp>
        <p:nvSpPr>
          <p:cNvPr id="218" name="Box plot for total sqft"/>
          <p:cNvSpPr txBox="1">
            <a:spLocks noGrp="1"/>
          </p:cNvSpPr>
          <p:nvPr>
            <p:ph type="title"/>
          </p:nvPr>
        </p:nvSpPr>
        <p:spPr>
          <a:prstGeom prst="rect">
            <a:avLst/>
          </a:prstGeom>
        </p:spPr>
        <p:txBody>
          <a:bodyPr>
            <a:normAutofit fontScale="90000"/>
          </a:bodyPr>
          <a:lstStyle>
            <a:lvl1pPr marL="627529" indent="-627529" defTabSz="467359">
              <a:spcBef>
                <a:spcPts val="2200"/>
              </a:spcBef>
              <a:buClr>
                <a:schemeClr val="accent1"/>
              </a:buClr>
              <a:buSzPct val="104999"/>
              <a:buFont typeface="Avenir Next"/>
              <a:buChar char="‣"/>
              <a:defRPr sz="4800"/>
            </a:lvl1pPr>
          </a:lstStyle>
          <a:p>
            <a:r>
              <a:t>Box plot for total sqft</a:t>
            </a:r>
          </a:p>
        </p:txBody>
      </p:sp>
      <p:sp>
        <p:nvSpPr>
          <p:cNvPr id="219" name="The graph shows a box plot which is plotted for the total square feet or area of the house. From the box plot, we can identify outliers. After identifying the outliers, they may be omitted to create a much cleaner data set which can be analysed more accurately.…"/>
          <p:cNvSpPr txBox="1">
            <a:spLocks noGrp="1"/>
          </p:cNvSpPr>
          <p:nvPr>
            <p:ph type="body" sz="half" idx="1"/>
          </p:nvPr>
        </p:nvSpPr>
        <p:spPr>
          <a:xfrm>
            <a:off x="406400" y="2971800"/>
            <a:ext cx="6299200" cy="6108700"/>
          </a:xfrm>
          <a:prstGeom prst="rect">
            <a:avLst/>
          </a:prstGeom>
        </p:spPr>
        <p:txBody>
          <a:bodyPr/>
          <a:lstStyle/>
          <a:p>
            <a:pPr marL="0" indent="0" defTabSz="496570">
              <a:spcBef>
                <a:spcPts val="2300"/>
              </a:spcBef>
              <a:buClrTx/>
              <a:buSzTx/>
              <a:buFontTx/>
              <a:buNone/>
              <a:defRPr sz="2380"/>
            </a:pPr>
            <a:r>
              <a:rPr dirty="0"/>
              <a:t>The graph shows a box plot which is plotted for the total square feet or area of the house. From the box plot, we can identify outliers. After identifying the outliers, they may be omitted to create a much cleaner data set which can be </a:t>
            </a:r>
            <a:r>
              <a:rPr dirty="0" err="1"/>
              <a:t>analysed</a:t>
            </a:r>
            <a:r>
              <a:rPr dirty="0"/>
              <a:t> more accurately.</a:t>
            </a:r>
          </a:p>
          <a:p>
            <a:pPr marL="0" indent="0" defTabSz="496570">
              <a:spcBef>
                <a:spcPts val="2300"/>
              </a:spcBef>
              <a:buClrTx/>
              <a:buSzTx/>
              <a:buFontTx/>
              <a:buNone/>
              <a:defRPr sz="2380"/>
            </a:pPr>
            <a:r>
              <a:rPr dirty="0"/>
              <a:t>After plotting the box plot, we have included only those houses with less than 8000 </a:t>
            </a:r>
            <a:r>
              <a:rPr dirty="0" err="1"/>
              <a:t>sqft</a:t>
            </a:r>
            <a:r>
              <a:rPr dirty="0"/>
              <a:t>, as the ones that have more area are considered as outliers in our dataset.</a:t>
            </a:r>
          </a:p>
          <a:p>
            <a:pPr marL="0" indent="0" defTabSz="496570">
              <a:spcBef>
                <a:spcPts val="2300"/>
              </a:spcBef>
              <a:buClrTx/>
              <a:buSzTx/>
              <a:buFontTx/>
              <a:buNone/>
              <a:defRPr sz="2380"/>
            </a:pP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222"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23" name="sns.boxplot(x)…"/>
          <p:cNvSpPr txBox="1">
            <a:spLocks noGrp="1"/>
          </p:cNvSpPr>
          <p:nvPr>
            <p:ph type="body" idx="1"/>
          </p:nvPr>
        </p:nvSpPr>
        <p:spPr>
          <a:prstGeom prst="rect">
            <a:avLst/>
          </a:prstGeom>
        </p:spPr>
        <p:txBody>
          <a:bodyPr>
            <a:normAutofit/>
          </a:bodyPr>
          <a:lstStyle/>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sns.boxplot</a:t>
            </a:r>
            <a:r>
              <a:rPr sz="2400" dirty="0"/>
              <a:t>(x)</a:t>
            </a:r>
          </a:p>
          <a:p>
            <a:pPr marL="0" indent="0" defTabSz="457200">
              <a:lnSpc>
                <a:spcPts val="3200"/>
              </a:lnSpc>
              <a:spcBef>
                <a:spcPts val="0"/>
              </a:spcBef>
              <a:buClrTx/>
              <a:buSzTx/>
              <a:buFontTx/>
              <a:buNone/>
              <a:defRPr sz="1200">
                <a:solidFill>
                  <a:srgbClr val="CE9178"/>
                </a:solidFill>
                <a:latin typeface="Menlo"/>
                <a:ea typeface="Menlo"/>
                <a:cs typeface="Menlo"/>
                <a:sym typeface="Menlo"/>
              </a:defRPr>
            </a:pPr>
            <a:r>
              <a:rPr sz="2400" dirty="0" err="1">
                <a:solidFill>
                  <a:srgbClr val="D4D4D4"/>
                </a:solidFill>
              </a:rPr>
              <a:t>plt.xlabel</a:t>
            </a:r>
            <a:r>
              <a:rPr sz="2400" dirty="0">
                <a:solidFill>
                  <a:srgbClr val="D4D4D4"/>
                </a:solidFill>
              </a:rPr>
              <a:t>(</a:t>
            </a:r>
            <a:r>
              <a:rPr sz="2400" dirty="0"/>
              <a:t>"Total </a:t>
            </a:r>
            <a:r>
              <a:rPr sz="2400" dirty="0" err="1"/>
              <a:t>sqft</a:t>
            </a:r>
            <a:r>
              <a:rPr sz="2400" dirty="0"/>
              <a:t>"</a:t>
            </a:r>
            <a:r>
              <a:rPr sz="2400" dirty="0">
                <a:solidFill>
                  <a:srgbClr val="D4D4D4"/>
                </a:solidFill>
              </a:rPr>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plt.show</a:t>
            </a:r>
            <a:r>
              <a:rPr sz="2400"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Data visualisation - histogram"/>
          <p:cNvSpPr txBox="1">
            <a:spLocks noGrp="1"/>
          </p:cNvSpPr>
          <p:nvPr>
            <p:ph type="body" idx="13"/>
          </p:nvPr>
        </p:nvSpPr>
        <p:spPr>
          <a:prstGeom prst="rect">
            <a:avLst/>
          </a:prstGeom>
        </p:spPr>
        <p:txBody>
          <a:bodyPr/>
          <a:lstStyle/>
          <a:p>
            <a:r>
              <a:t>Data visualisation - histogram</a:t>
            </a:r>
          </a:p>
        </p:txBody>
      </p:sp>
      <p:pic>
        <p:nvPicPr>
          <p:cNvPr id="226" name="noOfBalconiesPerHouseInLocs.JPG" descr="noOfBalconiesPerHouseInLocs.JPG"/>
          <p:cNvPicPr>
            <a:picLocks noGrp="1" noChangeAspect="1"/>
          </p:cNvPicPr>
          <p:nvPr>
            <p:ph type="pic" idx="14"/>
          </p:nvPr>
        </p:nvPicPr>
        <p:blipFill>
          <a:blip r:embed="rId2">
            <a:extLst/>
          </a:blip>
          <a:srcRect l="12152" r="12152"/>
          <a:stretch>
            <a:fillRect/>
          </a:stretch>
        </p:blipFill>
        <p:spPr>
          <a:xfrm>
            <a:off x="3355131" y="5355932"/>
            <a:ext cx="6986936" cy="4248736"/>
          </a:xfrm>
          <a:prstGeom prst="rect">
            <a:avLst/>
          </a:prstGeom>
        </p:spPr>
      </p:pic>
      <p:sp>
        <p:nvSpPr>
          <p:cNvPr id="227" name="Balconies v/s location"/>
          <p:cNvSpPr txBox="1">
            <a:spLocks noGrp="1"/>
          </p:cNvSpPr>
          <p:nvPr>
            <p:ph type="title"/>
          </p:nvPr>
        </p:nvSpPr>
        <p:spPr>
          <a:xfrm>
            <a:off x="406400" y="1192088"/>
            <a:ext cx="11176000" cy="723901"/>
          </a:xfrm>
          <a:prstGeom prst="rect">
            <a:avLst/>
          </a:prstGeom>
        </p:spPr>
        <p:txBody>
          <a:bodyPr>
            <a:normAutofit/>
          </a:bodyPr>
          <a:lstStyle>
            <a:lvl1pPr marL="627529" indent="-627529" defTabSz="467359">
              <a:spcBef>
                <a:spcPts val="2200"/>
              </a:spcBef>
              <a:buClr>
                <a:schemeClr val="accent1"/>
              </a:buClr>
              <a:buSzPct val="104999"/>
              <a:buFont typeface="Avenir Next"/>
              <a:buChar char="‣"/>
              <a:defRPr sz="4800"/>
            </a:lvl1pPr>
          </a:lstStyle>
          <a:p>
            <a:r>
              <a:rPr dirty="0"/>
              <a:t>Balconies v/s</a:t>
            </a:r>
            <a:r>
              <a:rPr lang="en-IN" dirty="0"/>
              <a:t> </a:t>
            </a:r>
            <a:r>
              <a:rPr dirty="0"/>
              <a:t>location</a:t>
            </a:r>
          </a:p>
        </p:txBody>
      </p:sp>
      <p:sp>
        <p:nvSpPr>
          <p:cNvPr id="228" name="In order to plot the number of balconies versus location, we have used a histogram, where the categorical value is the location and the numerical value is the number of balconies.…"/>
          <p:cNvSpPr txBox="1">
            <a:spLocks noGrp="1"/>
          </p:cNvSpPr>
          <p:nvPr>
            <p:ph type="body" sz="half" idx="1"/>
          </p:nvPr>
        </p:nvSpPr>
        <p:spPr>
          <a:xfrm>
            <a:off x="458092" y="2193676"/>
            <a:ext cx="12192002" cy="2913014"/>
          </a:xfrm>
          <a:prstGeom prst="rect">
            <a:avLst/>
          </a:prstGeom>
        </p:spPr>
        <p:txBody>
          <a:bodyPr>
            <a:normAutofit fontScale="85000" lnSpcReduction="10000"/>
          </a:bodyPr>
          <a:lstStyle/>
          <a:p>
            <a:pPr marL="0" indent="0" defTabSz="362204">
              <a:spcBef>
                <a:spcPts val="1700"/>
              </a:spcBef>
              <a:buClrTx/>
              <a:buSzTx/>
              <a:buFontTx/>
              <a:buNone/>
              <a:defRPr sz="1736"/>
            </a:pPr>
            <a:r>
              <a:rPr sz="2400" dirty="0"/>
              <a:t>In order to plot the number of balconies versus location, we have used a histogram, where the categorical value is the location and the numerical value is the number of balconies.</a:t>
            </a:r>
          </a:p>
          <a:p>
            <a:pPr marL="0" indent="0" defTabSz="362204">
              <a:spcBef>
                <a:spcPts val="1700"/>
              </a:spcBef>
              <a:buClrTx/>
              <a:buSzTx/>
              <a:buFontTx/>
              <a:buNone/>
              <a:defRPr sz="1736"/>
            </a:pPr>
            <a:r>
              <a:rPr sz="2400" dirty="0"/>
              <a:t>The graph shows that Electronic City has fewer number of balconies per house as compared to the other localities. From this, we may infer that the residents of Electronic City do not prefer balconies in their house. This may be due to a number of reasons. Electronic City being an industrial area, might have poor air quality when compared to the other localities.</a:t>
            </a:r>
          </a:p>
          <a:p>
            <a:pPr marL="0" indent="0" defTabSz="362204">
              <a:spcBef>
                <a:spcPts val="1700"/>
              </a:spcBef>
              <a:buClrTx/>
              <a:buSzTx/>
              <a:buFontTx/>
              <a:buNone/>
              <a:defRPr sz="1736"/>
            </a:pPr>
            <a:r>
              <a:rPr sz="2400" dirty="0"/>
              <a:t>On the other hand, Marathahalli seems to have a considerably larger number of balconies per house. We inferred that this could possible be because there are better views, more open spaces and better air quality in this locality.</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231"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32" name="import operator…"/>
          <p:cNvSpPr txBox="1">
            <a:spLocks noGrp="1"/>
          </p:cNvSpPr>
          <p:nvPr>
            <p:ph type="body" idx="1"/>
          </p:nvPr>
        </p:nvSpPr>
        <p:spPr>
          <a:prstGeom prst="rect">
            <a:avLst/>
          </a:prstGeom>
        </p:spPr>
        <p:txBody>
          <a:bodyPr numCol="3">
            <a:normAutofit/>
          </a:bodyPr>
          <a:lstStyle/>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solidFill>
                  <a:srgbClr val="569CD6"/>
                </a:solidFill>
              </a:rPr>
              <a:t>import</a:t>
            </a:r>
            <a:r>
              <a:rPr sz="2400" dirty="0"/>
              <a:t> operator</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err="1"/>
              <a:t>numberOfBalconies</a:t>
            </a:r>
            <a:r>
              <a:rPr sz="2400" dirty="0"/>
              <a:t> = {}</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err="1"/>
              <a:t>numberOfHouses</a:t>
            </a:r>
            <a:r>
              <a:rPr sz="2400" dirty="0"/>
              <a:t> = {}</a:t>
            </a:r>
          </a:p>
          <a:p>
            <a:pPr marL="0" indent="0" defTabSz="388620">
              <a:lnSpc>
                <a:spcPts val="2700"/>
              </a:lnSpc>
              <a:spcBef>
                <a:spcPts val="0"/>
              </a:spcBef>
              <a:buClrTx/>
              <a:buSzTx/>
              <a:buFontTx/>
              <a:buNone/>
              <a:defRPr sz="1020">
                <a:solidFill>
                  <a:srgbClr val="6A9955"/>
                </a:solidFill>
                <a:latin typeface="Menlo"/>
                <a:ea typeface="Menlo"/>
                <a:cs typeface="Menlo"/>
                <a:sym typeface="Menlo"/>
              </a:defRPr>
            </a:pPr>
            <a:r>
              <a:rPr sz="2400" dirty="0">
                <a:solidFill>
                  <a:srgbClr val="D4D4D4"/>
                </a:solidFill>
              </a:rPr>
              <a:t>loc=[]  </a:t>
            </a:r>
            <a:r>
              <a:rPr sz="2400" dirty="0"/>
              <a:t>#top 10 locations</a:t>
            </a:r>
            <a:endParaRPr sz="2400" dirty="0">
              <a:solidFill>
                <a:srgbClr val="D4D4D4"/>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div=[]</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solidFill>
                  <a:srgbClr val="569CD6"/>
                </a:solidFill>
              </a:rPr>
              <a:t>for</a:t>
            </a:r>
            <a:r>
              <a:rPr sz="2400" dirty="0"/>
              <a:t> index, row </a:t>
            </a:r>
            <a:r>
              <a:rPr sz="2400" dirty="0">
                <a:solidFill>
                  <a:srgbClr val="569CD6"/>
                </a:solidFill>
              </a:rPr>
              <a:t>in</a:t>
            </a:r>
            <a:r>
              <a:rPr sz="2400" dirty="0"/>
              <a:t> df[</a:t>
            </a:r>
            <a:r>
              <a:rPr sz="2400" dirty="0">
                <a:solidFill>
                  <a:srgbClr val="CE9178"/>
                </a:solidFill>
              </a:rPr>
              <a:t>'location'</a:t>
            </a:r>
            <a:r>
              <a:rPr sz="2400" dirty="0"/>
              <a:t>].</a:t>
            </a:r>
            <a:r>
              <a:rPr sz="2400" dirty="0" err="1"/>
              <a:t>iteritems</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l = df[</a:t>
            </a:r>
            <a:r>
              <a:rPr sz="2400" dirty="0">
                <a:solidFill>
                  <a:srgbClr val="CE9178"/>
                </a:solidFill>
              </a:rPr>
              <a:t>'location'</a:t>
            </a:r>
            <a:r>
              <a:rPr sz="2400" dirty="0"/>
              <a:t>].loc[index]</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a:solidFill>
                  <a:srgbClr val="569CD6"/>
                </a:solidFill>
              </a:rPr>
              <a:t>if</a:t>
            </a:r>
            <a:r>
              <a:rPr sz="2400" dirty="0"/>
              <a:t>(l </a:t>
            </a:r>
            <a:r>
              <a:rPr sz="2400" dirty="0">
                <a:solidFill>
                  <a:srgbClr val="569CD6"/>
                </a:solidFill>
              </a:rPr>
              <a:t>not</a:t>
            </a:r>
            <a:r>
              <a:rPr sz="2400" dirty="0"/>
              <a:t> </a:t>
            </a:r>
            <a:r>
              <a:rPr sz="2400" dirty="0">
                <a:solidFill>
                  <a:srgbClr val="569CD6"/>
                </a:solidFill>
              </a:rPr>
              <a:t>in</a:t>
            </a:r>
            <a:r>
              <a:rPr sz="2400" dirty="0"/>
              <a:t> </a:t>
            </a:r>
            <a:r>
              <a:rPr sz="2400" dirty="0" err="1"/>
              <a:t>numberOfBalconies</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numberOfBalconies</a:t>
            </a:r>
            <a:r>
              <a:rPr sz="2400" dirty="0"/>
              <a:t>[l] = df[</a:t>
            </a:r>
            <a:r>
              <a:rPr sz="2400" dirty="0">
                <a:solidFill>
                  <a:srgbClr val="CE9178"/>
                </a:solidFill>
              </a:rPr>
              <a:t>'balcony'</a:t>
            </a:r>
            <a:r>
              <a:rPr sz="2400" dirty="0"/>
              <a:t>].loc[index]</a:t>
            </a:r>
            <a:endParaRPr sz="2400" dirty="0">
              <a:solidFill>
                <a:srgbClr val="F44747"/>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a:solidFill>
                  <a:srgbClr val="569CD6"/>
                </a:solidFill>
              </a:rPr>
              <a:t>else</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numberOfBalconies</a:t>
            </a:r>
            <a:r>
              <a:rPr sz="2400" dirty="0"/>
              <a:t>[l] += df[</a:t>
            </a:r>
            <a:r>
              <a:rPr sz="2400" dirty="0">
                <a:solidFill>
                  <a:srgbClr val="CE9178"/>
                </a:solidFill>
              </a:rPr>
              <a:t>'balcony'</a:t>
            </a:r>
            <a:r>
              <a:rPr sz="2400" dirty="0"/>
              <a:t>].loc[index]</a:t>
            </a:r>
            <a:endParaRPr sz="2400" dirty="0">
              <a:solidFill>
                <a:srgbClr val="F44747"/>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solidFill>
                  <a:srgbClr val="569CD6"/>
                </a:solidFill>
              </a:rPr>
              <a:t>for</a:t>
            </a:r>
            <a:r>
              <a:rPr sz="2400" dirty="0"/>
              <a:t> index, row </a:t>
            </a:r>
            <a:r>
              <a:rPr sz="2400" dirty="0">
                <a:solidFill>
                  <a:srgbClr val="569CD6"/>
                </a:solidFill>
              </a:rPr>
              <a:t>in</a:t>
            </a:r>
            <a:r>
              <a:rPr sz="2400" dirty="0"/>
              <a:t> df[</a:t>
            </a:r>
            <a:r>
              <a:rPr sz="2400" dirty="0">
                <a:solidFill>
                  <a:srgbClr val="CE9178"/>
                </a:solidFill>
              </a:rPr>
              <a:t>'location'</a:t>
            </a:r>
            <a:r>
              <a:rPr sz="2400" dirty="0"/>
              <a:t>].</a:t>
            </a:r>
            <a:r>
              <a:rPr sz="2400" dirty="0" err="1"/>
              <a:t>iteritems</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l = df[</a:t>
            </a:r>
            <a:r>
              <a:rPr sz="2400" dirty="0">
                <a:solidFill>
                  <a:srgbClr val="CE9178"/>
                </a:solidFill>
              </a:rPr>
              <a:t>'location'</a:t>
            </a:r>
            <a:r>
              <a:rPr sz="2400" dirty="0"/>
              <a:t>].loc[index]</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a:solidFill>
                  <a:srgbClr val="569CD6"/>
                </a:solidFill>
              </a:rPr>
              <a:t>if</a:t>
            </a:r>
            <a:r>
              <a:rPr sz="2400" dirty="0"/>
              <a:t>(l </a:t>
            </a:r>
            <a:r>
              <a:rPr sz="2400" dirty="0">
                <a:solidFill>
                  <a:srgbClr val="569CD6"/>
                </a:solidFill>
              </a:rPr>
              <a:t>not</a:t>
            </a:r>
            <a:r>
              <a:rPr sz="2400" dirty="0"/>
              <a:t> </a:t>
            </a:r>
            <a:r>
              <a:rPr sz="2400" dirty="0">
                <a:solidFill>
                  <a:srgbClr val="569CD6"/>
                </a:solidFill>
              </a:rPr>
              <a:t>in</a:t>
            </a:r>
            <a:r>
              <a:rPr sz="2400" dirty="0"/>
              <a:t> </a:t>
            </a:r>
            <a:r>
              <a:rPr sz="2400" dirty="0" err="1"/>
              <a:t>numberOfHouses</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numberOfHouses</a:t>
            </a:r>
            <a:r>
              <a:rPr sz="2400" dirty="0"/>
              <a:t>[l] = </a:t>
            </a:r>
            <a:r>
              <a:rPr sz="2400" dirty="0">
                <a:solidFill>
                  <a:srgbClr val="B5CEA8"/>
                </a:solidFill>
              </a:rPr>
              <a:t>1</a:t>
            </a:r>
            <a:endParaRPr sz="2400" dirty="0">
              <a:solidFill>
                <a:srgbClr val="F44747"/>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a:solidFill>
                  <a:srgbClr val="569CD6"/>
                </a:solidFill>
              </a:rPr>
              <a:t>else</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numberOfHouses</a:t>
            </a:r>
            <a:r>
              <a:rPr sz="2400" dirty="0"/>
              <a:t>[l] += </a:t>
            </a:r>
            <a:r>
              <a:rPr sz="2400" dirty="0">
                <a:solidFill>
                  <a:srgbClr val="B5CEA8"/>
                </a:solidFill>
              </a:rPr>
              <a:t>1</a:t>
            </a:r>
            <a:endParaRPr sz="2400" dirty="0">
              <a:solidFill>
                <a:srgbClr val="F44747"/>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endParaRPr sz="2400" dirty="0">
              <a:solidFill>
                <a:srgbClr val="F44747"/>
              </a:solidFill>
            </a:endParaRP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solidFill>
                  <a:srgbClr val="569CD6"/>
                </a:solidFill>
              </a:rPr>
              <a:t>for</a:t>
            </a:r>
            <a:r>
              <a:rPr sz="2400" dirty="0"/>
              <a:t> </a:t>
            </a:r>
            <a:r>
              <a:rPr sz="2400" dirty="0" err="1"/>
              <a:t>i</a:t>
            </a:r>
            <a:r>
              <a:rPr sz="2400" dirty="0"/>
              <a:t> </a:t>
            </a:r>
            <a:r>
              <a:rPr sz="2400" dirty="0">
                <a:solidFill>
                  <a:srgbClr val="569CD6"/>
                </a:solidFill>
              </a:rPr>
              <a:t>in</a:t>
            </a:r>
            <a:r>
              <a:rPr sz="2400" dirty="0"/>
              <a:t> range(</a:t>
            </a:r>
            <a:r>
              <a:rPr sz="2400" dirty="0">
                <a:solidFill>
                  <a:srgbClr val="B5CEA8"/>
                </a:solidFill>
              </a:rPr>
              <a:t>0</a:t>
            </a:r>
            <a:r>
              <a:rPr sz="2400" dirty="0"/>
              <a:t>, </a:t>
            </a:r>
            <a:r>
              <a:rPr sz="2400" dirty="0">
                <a:solidFill>
                  <a:srgbClr val="B5CEA8"/>
                </a:solidFill>
              </a:rPr>
              <a:t>10</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locHouseNum</a:t>
            </a:r>
            <a:r>
              <a:rPr sz="2400" dirty="0"/>
              <a:t> = max(</a:t>
            </a:r>
            <a:r>
              <a:rPr sz="2400" dirty="0" err="1"/>
              <a:t>numberOfHouses.items</a:t>
            </a:r>
            <a:r>
              <a:rPr sz="2400" dirty="0"/>
              <a:t>(), key=</a:t>
            </a:r>
            <a:r>
              <a:rPr sz="2400" dirty="0" err="1"/>
              <a:t>operator.itemgetter</a:t>
            </a:r>
            <a:r>
              <a:rPr sz="2400" dirty="0"/>
              <a:t>(</a:t>
            </a:r>
            <a:r>
              <a:rPr sz="2400" dirty="0">
                <a:solidFill>
                  <a:srgbClr val="B5CEA8"/>
                </a:solidFill>
              </a:rPr>
              <a:t>1</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loc.append</a:t>
            </a:r>
            <a:r>
              <a:rPr sz="2400" dirty="0"/>
              <a:t>(</a:t>
            </a:r>
            <a:r>
              <a:rPr sz="2400" dirty="0" err="1"/>
              <a:t>locHouseNum</a:t>
            </a:r>
            <a:r>
              <a:rPr sz="2400" dirty="0"/>
              <a:t>[</a:t>
            </a:r>
            <a:r>
              <a:rPr sz="2400" dirty="0">
                <a:solidFill>
                  <a:srgbClr val="B5CEA8"/>
                </a:solidFill>
              </a:rPr>
              <a:t>0</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err="1"/>
              <a:t>div.append</a:t>
            </a:r>
            <a:r>
              <a:rPr sz="2400" dirty="0"/>
              <a:t>(</a:t>
            </a:r>
            <a:r>
              <a:rPr sz="2400" dirty="0" err="1"/>
              <a:t>numberOfBalconies</a:t>
            </a:r>
            <a:r>
              <a:rPr sz="2400" dirty="0"/>
              <a:t>[</a:t>
            </a:r>
            <a:r>
              <a:rPr sz="2400" dirty="0" err="1"/>
              <a:t>locHouseNum</a:t>
            </a:r>
            <a:r>
              <a:rPr sz="2400" dirty="0"/>
              <a:t>[</a:t>
            </a:r>
            <a:r>
              <a:rPr sz="2400" dirty="0">
                <a:solidFill>
                  <a:srgbClr val="B5CEA8"/>
                </a:solidFill>
              </a:rPr>
              <a:t>0</a:t>
            </a:r>
            <a:r>
              <a:rPr sz="2400" dirty="0"/>
              <a:t>]]/</a:t>
            </a:r>
            <a:r>
              <a:rPr sz="2400" dirty="0" err="1"/>
              <a:t>locHouseNum</a:t>
            </a:r>
            <a:r>
              <a:rPr sz="2400" dirty="0"/>
              <a:t>[</a:t>
            </a:r>
            <a:r>
              <a:rPr sz="2400" dirty="0">
                <a:solidFill>
                  <a:srgbClr val="B5CEA8"/>
                </a:solidFill>
              </a:rPr>
              <a:t>1</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a:t>    </a:t>
            </a:r>
            <a:r>
              <a:rPr sz="2400" dirty="0">
                <a:solidFill>
                  <a:srgbClr val="569CD6"/>
                </a:solidFill>
              </a:rPr>
              <a:t>del</a:t>
            </a:r>
            <a:r>
              <a:rPr sz="2400" dirty="0"/>
              <a:t> </a:t>
            </a:r>
            <a:r>
              <a:rPr sz="2400" dirty="0" err="1"/>
              <a:t>numberOfHouses</a:t>
            </a:r>
            <a:r>
              <a:rPr sz="2400" dirty="0"/>
              <a:t>[</a:t>
            </a:r>
            <a:r>
              <a:rPr sz="2400" dirty="0" err="1"/>
              <a:t>locHouseNum</a:t>
            </a:r>
            <a:r>
              <a:rPr sz="2400" dirty="0"/>
              <a:t>[</a:t>
            </a:r>
            <a:r>
              <a:rPr sz="2400" dirty="0">
                <a:solidFill>
                  <a:srgbClr val="B5CEA8"/>
                </a:solidFill>
              </a:rPr>
              <a:t>0</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endParaRPr sz="2400" dirty="0"/>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err="1"/>
              <a:t>plt.ylabel</a:t>
            </a:r>
            <a:r>
              <a:rPr sz="2400" dirty="0"/>
              <a:t>(</a:t>
            </a:r>
            <a:r>
              <a:rPr sz="2400" dirty="0">
                <a:solidFill>
                  <a:srgbClr val="CE9178"/>
                </a:solidFill>
              </a:rPr>
              <a:t>"Location"</a:t>
            </a:r>
            <a:r>
              <a:rPr sz="2400" dirty="0"/>
              <a:t>)</a:t>
            </a:r>
          </a:p>
          <a:p>
            <a:pPr marL="0" indent="0" defTabSz="388620">
              <a:lnSpc>
                <a:spcPts val="2700"/>
              </a:lnSpc>
              <a:spcBef>
                <a:spcPts val="0"/>
              </a:spcBef>
              <a:buClrTx/>
              <a:buSzTx/>
              <a:buFontTx/>
              <a:buNone/>
              <a:defRPr sz="1020">
                <a:solidFill>
                  <a:srgbClr val="CE9178"/>
                </a:solidFill>
                <a:latin typeface="Menlo"/>
                <a:ea typeface="Menlo"/>
                <a:cs typeface="Menlo"/>
                <a:sym typeface="Menlo"/>
              </a:defRPr>
            </a:pPr>
            <a:r>
              <a:rPr sz="2400" dirty="0" err="1">
                <a:solidFill>
                  <a:srgbClr val="D4D4D4"/>
                </a:solidFill>
              </a:rPr>
              <a:t>plt.xlabel</a:t>
            </a:r>
            <a:r>
              <a:rPr sz="2400" dirty="0">
                <a:solidFill>
                  <a:srgbClr val="D4D4D4"/>
                </a:solidFill>
              </a:rPr>
              <a:t>(</a:t>
            </a:r>
            <a:r>
              <a:rPr sz="2400" dirty="0"/>
              <a:t>"Number of balconies per house"</a:t>
            </a:r>
            <a:r>
              <a:rPr sz="2400" dirty="0">
                <a:solidFill>
                  <a:srgbClr val="D4D4D4"/>
                </a:solidFill>
              </a:rPr>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err="1"/>
              <a:t>sns.barplot</a:t>
            </a:r>
            <a:r>
              <a:rPr sz="2400" dirty="0"/>
              <a:t>(div, loc, orient=</a:t>
            </a:r>
            <a:r>
              <a:rPr sz="2400" dirty="0">
                <a:solidFill>
                  <a:srgbClr val="CE9178"/>
                </a:solidFill>
              </a:rPr>
              <a:t>'h'</a:t>
            </a:r>
            <a:r>
              <a:rPr sz="2400" dirty="0"/>
              <a:t>)</a:t>
            </a:r>
          </a:p>
          <a:p>
            <a:pPr marL="0" indent="0" defTabSz="388620">
              <a:lnSpc>
                <a:spcPts val="2700"/>
              </a:lnSpc>
              <a:spcBef>
                <a:spcPts val="0"/>
              </a:spcBef>
              <a:buClrTx/>
              <a:buSzTx/>
              <a:buFontTx/>
              <a:buNone/>
              <a:defRPr sz="1020">
                <a:solidFill>
                  <a:srgbClr val="D4D4D4"/>
                </a:solidFill>
                <a:latin typeface="Menlo"/>
                <a:ea typeface="Menlo"/>
                <a:cs typeface="Menlo"/>
                <a:sym typeface="Menlo"/>
              </a:defRPr>
            </a:pPr>
            <a:r>
              <a:rPr sz="2400" dirty="0" err="1"/>
              <a:t>plt.show</a:t>
            </a:r>
            <a:r>
              <a:rPr sz="2400" dirty="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Data visualisation - bar graph"/>
          <p:cNvSpPr txBox="1">
            <a:spLocks noGrp="1"/>
          </p:cNvSpPr>
          <p:nvPr>
            <p:ph type="body" idx="13"/>
          </p:nvPr>
        </p:nvSpPr>
        <p:spPr>
          <a:prstGeom prst="rect">
            <a:avLst/>
          </a:prstGeom>
        </p:spPr>
        <p:txBody>
          <a:bodyPr/>
          <a:lstStyle/>
          <a:p>
            <a:r>
              <a:t>Data visualisation - bar graph</a:t>
            </a:r>
          </a:p>
        </p:txBody>
      </p:sp>
      <p:pic>
        <p:nvPicPr>
          <p:cNvPr id="235" name="availibilityVsnumberOfRooms.JPG" descr="availibilityVsnumberOfRooms.JPG"/>
          <p:cNvPicPr>
            <a:picLocks noGrp="1" noChangeAspect="1"/>
          </p:cNvPicPr>
          <p:nvPr>
            <p:ph type="pic" idx="14"/>
          </p:nvPr>
        </p:nvPicPr>
        <p:blipFill>
          <a:blip r:embed="rId2">
            <a:extLst/>
          </a:blip>
          <a:srcRect l="4583" r="4583"/>
          <a:stretch>
            <a:fillRect/>
          </a:stretch>
        </p:blipFill>
        <p:spPr>
          <a:xfrm>
            <a:off x="7112000" y="3576387"/>
            <a:ext cx="5486400" cy="3718426"/>
          </a:xfrm>
          <a:prstGeom prst="rect">
            <a:avLst/>
          </a:prstGeom>
        </p:spPr>
      </p:pic>
      <p:sp>
        <p:nvSpPr>
          <p:cNvPr id="236" name="Availability v/s number of rooms"/>
          <p:cNvSpPr txBox="1">
            <a:spLocks noGrp="1"/>
          </p:cNvSpPr>
          <p:nvPr>
            <p:ph type="title"/>
          </p:nvPr>
        </p:nvSpPr>
        <p:spPr>
          <a:xfrm>
            <a:off x="406399" y="1536700"/>
            <a:ext cx="11384547" cy="723900"/>
          </a:xfrm>
          <a:prstGeom prst="rect">
            <a:avLst/>
          </a:prstGeom>
        </p:spPr>
        <p:txBody>
          <a:bodyPr/>
          <a:lstStyle>
            <a:lvl1pPr marL="502023" indent="-502023" defTabSz="373887">
              <a:spcBef>
                <a:spcPts val="1700"/>
              </a:spcBef>
              <a:buClr>
                <a:schemeClr val="accent1"/>
              </a:buClr>
              <a:buSzPct val="104999"/>
              <a:buFont typeface="Avenir Next"/>
              <a:buChar char="‣"/>
              <a:defRPr sz="3839"/>
            </a:lvl1pPr>
          </a:lstStyle>
          <a:p>
            <a:r>
              <a:rPr dirty="0"/>
              <a:t>Availability v/s number of rooms</a:t>
            </a:r>
          </a:p>
        </p:txBody>
      </p:sp>
      <p:sp>
        <p:nvSpPr>
          <p:cNvPr id="237" name="This graph is a simple bar graph that checks the availability of the houses versus the number of rooms. We have taken ‘Ready To Move’ as the house being available and vice-versa.…"/>
          <p:cNvSpPr txBox="1">
            <a:spLocks noGrp="1"/>
          </p:cNvSpPr>
          <p:nvPr>
            <p:ph type="body" sz="half" idx="1"/>
          </p:nvPr>
        </p:nvSpPr>
        <p:spPr>
          <a:prstGeom prst="rect">
            <a:avLst/>
          </a:prstGeom>
        </p:spPr>
        <p:txBody>
          <a:bodyPr>
            <a:normAutofit lnSpcReduction="10000"/>
          </a:bodyPr>
          <a:lstStyle/>
          <a:p>
            <a:pPr marL="0" indent="0" defTabSz="443991">
              <a:spcBef>
                <a:spcPts val="2100"/>
              </a:spcBef>
              <a:buClrTx/>
              <a:buSzTx/>
              <a:buFontTx/>
              <a:buNone/>
              <a:defRPr sz="2128"/>
            </a:pPr>
            <a:r>
              <a:rPr sz="2400" dirty="0"/>
              <a:t>This graph is a simple bar graph that checks the availability of the houses versus the number of rooms. We have taken ‘Ready To Move’ as the house being available and vice-versa.</a:t>
            </a:r>
          </a:p>
          <a:p>
            <a:pPr marL="0" indent="0" defTabSz="443991">
              <a:spcBef>
                <a:spcPts val="2100"/>
              </a:spcBef>
              <a:buClrTx/>
              <a:buSzTx/>
              <a:buFontTx/>
              <a:buNone/>
              <a:defRPr sz="2128"/>
            </a:pPr>
            <a:r>
              <a:rPr sz="2400" dirty="0"/>
              <a:t>From this graph, we can infer that there are very few houses with a larger number of rooms. However all the houses with rooms greater than 6 are ‘Ready To Move’ or in other words, ‘Available’.</a:t>
            </a:r>
          </a:p>
          <a:p>
            <a:pPr marL="0" indent="0" defTabSz="443991">
              <a:spcBef>
                <a:spcPts val="2100"/>
              </a:spcBef>
              <a:buClrTx/>
              <a:buSzTx/>
              <a:buFontTx/>
              <a:buNone/>
              <a:defRPr sz="2128"/>
            </a:pPr>
            <a:r>
              <a:rPr sz="2400" dirty="0"/>
              <a:t>On the other hand, houses with fewer number of rooms have a considerable number houses that are ‘Not Ready To Move’ or ‘Not Available’. From this we can infer that people prefer smaller homes as there are considerable more number of houses with fewer number of rooms.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Data visualisation - histogram"/>
          <p:cNvSpPr txBox="1">
            <a:spLocks noGrp="1"/>
          </p:cNvSpPr>
          <p:nvPr>
            <p:ph type="body" idx="13"/>
          </p:nvPr>
        </p:nvSpPr>
        <p:spPr>
          <a:prstGeom prst="rect">
            <a:avLst/>
          </a:prstGeom>
        </p:spPr>
        <p:txBody>
          <a:bodyPr/>
          <a:lstStyle/>
          <a:p>
            <a:r>
              <a:t>Data visualisation - histogram</a:t>
            </a:r>
          </a:p>
        </p:txBody>
      </p:sp>
      <p:sp>
        <p:nvSpPr>
          <p:cNvPr id="240" name="Location v/s number of houses"/>
          <p:cNvSpPr txBox="1">
            <a:spLocks noGrp="1"/>
          </p:cNvSpPr>
          <p:nvPr>
            <p:ph type="title"/>
          </p:nvPr>
        </p:nvSpPr>
        <p:spPr>
          <a:xfrm>
            <a:off x="406399" y="1231900"/>
            <a:ext cx="10722811" cy="723900"/>
          </a:xfrm>
          <a:prstGeom prst="rect">
            <a:avLst/>
          </a:prstGeom>
        </p:spPr>
        <p:txBody>
          <a:bodyPr/>
          <a:lstStyle>
            <a:lvl1pPr marL="541244" indent="-541244" defTabSz="403097">
              <a:spcBef>
                <a:spcPts val="1900"/>
              </a:spcBef>
              <a:buClr>
                <a:schemeClr val="accent1"/>
              </a:buClr>
              <a:buSzPct val="104999"/>
              <a:buFont typeface="Avenir Next"/>
              <a:buChar char="‣"/>
              <a:defRPr sz="4140"/>
            </a:lvl1pPr>
          </a:lstStyle>
          <a:p>
            <a:r>
              <a:rPr dirty="0"/>
              <a:t>Location v/s number of houses</a:t>
            </a:r>
          </a:p>
        </p:txBody>
      </p:sp>
      <p:pic>
        <p:nvPicPr>
          <p:cNvPr id="241" name="locationVsNumberofHousesTop10.JPG" descr="locationVsNumberofHousesTop10.JPG"/>
          <p:cNvPicPr>
            <a:picLocks noChangeAspect="1"/>
          </p:cNvPicPr>
          <p:nvPr/>
        </p:nvPicPr>
        <p:blipFill>
          <a:blip r:embed="rId2">
            <a:extLst/>
          </a:blip>
          <a:srcRect l="1829" r="13578"/>
          <a:stretch>
            <a:fillRect/>
          </a:stretch>
        </p:blipFill>
        <p:spPr>
          <a:xfrm>
            <a:off x="3167726" y="5901756"/>
            <a:ext cx="6663333" cy="3617442"/>
          </a:xfrm>
          <a:prstGeom prst="rect">
            <a:avLst/>
          </a:prstGeom>
          <a:ln w="12700">
            <a:miter lim="400000"/>
          </a:ln>
        </p:spPr>
      </p:pic>
      <p:sp>
        <p:nvSpPr>
          <p:cNvPr id="242" name="This graph is a simple histogram which represents the number of houses in different localities. From the graph, we can see that Whitefield has the most number of houses. From this we can infer that Whitefield is a highly preferred area to reside in, as it has the most number of houses, followed by Sarjapur Road and Electronic City.…"/>
          <p:cNvSpPr txBox="1"/>
          <p:nvPr/>
        </p:nvSpPr>
        <p:spPr>
          <a:xfrm>
            <a:off x="684953" y="2196342"/>
            <a:ext cx="11634894" cy="5088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sz="2400" dirty="0"/>
              <a:t>This graph is a simple histogram which represents the number of houses in different localities. From the graph, we can see that Whitefield has the most number of houses. From this we can infer that Whitefield is a highly preferred area to reside in, as it has the most number of houses, followed by </a:t>
            </a:r>
            <a:r>
              <a:rPr sz="2400" dirty="0" err="1"/>
              <a:t>Sarjapur</a:t>
            </a:r>
            <a:r>
              <a:rPr sz="2400" dirty="0"/>
              <a:t> Road and Electronic City.</a:t>
            </a:r>
          </a:p>
          <a:p>
            <a:r>
              <a:rPr sz="2400" dirty="0"/>
              <a:t>On the other hand, Raja Rajeshwari Nagar and Marathahalli do not have as many number of houses as compared to the other localities. Therefore, we can infer that people generally do not prefer to reside in such areas. The factors for making an area more popular to reside in are plenty. It includes accessibility to hospitals, schools, supermarkets and malls as well facilities such as water supply, electricity and many more.</a:t>
            </a:r>
          </a:p>
          <a:p>
            <a:endParaRPr sz="2400" dirty="0"/>
          </a:p>
          <a:p>
            <a:endParaRPr sz="24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245"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46" name="s={}  #dictionary to store number of homes in each location…"/>
          <p:cNvSpPr txBox="1">
            <a:spLocks noGrp="1"/>
          </p:cNvSpPr>
          <p:nvPr>
            <p:ph type="body" idx="1"/>
          </p:nvPr>
        </p:nvSpPr>
        <p:spPr>
          <a:prstGeom prst="rect">
            <a:avLst/>
          </a:prstGeom>
        </p:spPr>
        <p:txBody>
          <a:bodyPr numCol="3">
            <a:normAutofit/>
          </a:bodyPr>
          <a:lstStyle/>
          <a:p>
            <a:pPr marL="0" indent="0" defTabSz="457200">
              <a:lnSpc>
                <a:spcPts val="3200"/>
              </a:lnSpc>
              <a:spcBef>
                <a:spcPts val="0"/>
              </a:spcBef>
              <a:buClrTx/>
              <a:buSzTx/>
              <a:buFontTx/>
              <a:buNone/>
              <a:defRPr sz="1200">
                <a:solidFill>
                  <a:srgbClr val="6A9955"/>
                </a:solidFill>
                <a:latin typeface="Menlo"/>
                <a:ea typeface="Menlo"/>
                <a:cs typeface="Menlo"/>
                <a:sym typeface="Menlo"/>
              </a:defRPr>
            </a:pPr>
            <a:r>
              <a:rPr sz="2400" dirty="0">
                <a:solidFill>
                  <a:srgbClr val="D4D4D4"/>
                </a:solidFill>
              </a:rPr>
              <a:t>s={}  </a:t>
            </a:r>
            <a:r>
              <a:rPr sz="2400" dirty="0"/>
              <a:t>#dictionary to store number of homes in each location</a:t>
            </a:r>
            <a:endParaRPr sz="2400" dirty="0">
              <a:solidFill>
                <a:srgbClr val="D4D4D4"/>
              </a:solidFill>
            </a:endParaRPr>
          </a:p>
          <a:p>
            <a:pPr marL="0" indent="0" defTabSz="457200">
              <a:lnSpc>
                <a:spcPts val="3200"/>
              </a:lnSpc>
              <a:spcBef>
                <a:spcPts val="0"/>
              </a:spcBef>
              <a:buClrTx/>
              <a:buSzTx/>
              <a:buFontTx/>
              <a:buNone/>
              <a:defRPr sz="1200">
                <a:solidFill>
                  <a:srgbClr val="6A9955"/>
                </a:solidFill>
                <a:latin typeface="Menlo"/>
                <a:ea typeface="Menlo"/>
                <a:cs typeface="Menlo"/>
                <a:sym typeface="Menlo"/>
              </a:defRPr>
            </a:pPr>
            <a:r>
              <a:rPr sz="2400" dirty="0">
                <a:solidFill>
                  <a:srgbClr val="D4D4D4"/>
                </a:solidFill>
              </a:rPr>
              <a:t>x=[]  </a:t>
            </a:r>
            <a:r>
              <a:rPr sz="2400" dirty="0"/>
              <a:t>#top 10 locations</a:t>
            </a:r>
            <a:endParaRPr sz="2400" dirty="0">
              <a:solidFill>
                <a:srgbClr val="D4D4D4"/>
              </a:solidFill>
            </a:endParaRP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number=[]</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solidFill>
                  <a:srgbClr val="569CD6"/>
                </a:solidFill>
              </a:rPr>
              <a:t>for</a:t>
            </a:r>
            <a:r>
              <a:rPr sz="2400" dirty="0"/>
              <a:t> index, row </a:t>
            </a:r>
            <a:r>
              <a:rPr sz="2400" dirty="0">
                <a:solidFill>
                  <a:srgbClr val="569CD6"/>
                </a:solidFill>
              </a:rPr>
              <a:t>in</a:t>
            </a:r>
            <a:r>
              <a:rPr sz="2400" dirty="0"/>
              <a:t> df[</a:t>
            </a:r>
            <a:r>
              <a:rPr sz="2400" dirty="0">
                <a:solidFill>
                  <a:srgbClr val="CE9178"/>
                </a:solidFill>
              </a:rPr>
              <a:t>'location'</a:t>
            </a:r>
            <a:r>
              <a:rPr sz="2400" dirty="0"/>
              <a:t>].</a:t>
            </a:r>
            <a:r>
              <a:rPr sz="2400" dirty="0" err="1"/>
              <a:t>iteritems</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l = df[</a:t>
            </a:r>
            <a:r>
              <a:rPr sz="2400" dirty="0">
                <a:solidFill>
                  <a:srgbClr val="CE9178"/>
                </a:solidFill>
              </a:rPr>
              <a:t>'location'</a:t>
            </a:r>
            <a:r>
              <a:rPr sz="2400" dirty="0"/>
              <a:t>].loc[index]</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if</a:t>
            </a:r>
            <a:r>
              <a:rPr sz="2400" dirty="0"/>
              <a:t>(l </a:t>
            </a:r>
            <a:r>
              <a:rPr sz="2400" dirty="0">
                <a:solidFill>
                  <a:srgbClr val="569CD6"/>
                </a:solidFill>
              </a:rPr>
              <a:t>not</a:t>
            </a:r>
            <a:r>
              <a:rPr sz="2400" dirty="0"/>
              <a:t> </a:t>
            </a:r>
            <a:r>
              <a:rPr sz="2400" dirty="0">
                <a:solidFill>
                  <a:srgbClr val="569CD6"/>
                </a:solidFill>
              </a:rPr>
              <a:t>in</a:t>
            </a:r>
            <a:r>
              <a:rPr sz="2400" dirty="0"/>
              <a:t> s):</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s[l] = </a:t>
            </a:r>
            <a:r>
              <a:rPr sz="2400" dirty="0">
                <a:solidFill>
                  <a:srgbClr val="B5CEA8"/>
                </a:solidFill>
              </a:rPr>
              <a:t>1</a:t>
            </a:r>
            <a:endParaRPr sz="2400" dirty="0">
              <a:solidFill>
                <a:srgbClr val="F44747"/>
              </a:solidFill>
            </a:endParaRP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else</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s[l] += </a:t>
            </a:r>
            <a:r>
              <a:rPr sz="2400" dirty="0">
                <a:solidFill>
                  <a:srgbClr val="B5CEA8"/>
                </a:solidFill>
              </a:rPr>
              <a:t>1</a:t>
            </a:r>
            <a:endParaRPr sz="2400" dirty="0">
              <a:solidFill>
                <a:srgbClr val="F44747"/>
              </a:solidFill>
            </a:endParaRP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solidFill>
                  <a:srgbClr val="569CD6"/>
                </a:solidFill>
              </a:rPr>
              <a:t>def</a:t>
            </a:r>
            <a:r>
              <a:rPr sz="2400" dirty="0"/>
              <a:t> </a:t>
            </a:r>
            <a:r>
              <a:rPr sz="2400" dirty="0" err="1"/>
              <a:t>findmax</a:t>
            </a:r>
            <a:r>
              <a:rPr sz="2400" dirty="0"/>
              <a:t>(s):</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max = </a:t>
            </a:r>
            <a:r>
              <a:rPr sz="2400" dirty="0">
                <a:solidFill>
                  <a:srgbClr val="B5CEA8"/>
                </a:solidFill>
              </a:rPr>
              <a:t>0</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err="1"/>
              <a:t>maxloc</a:t>
            </a:r>
            <a:r>
              <a:rPr sz="2400" dirty="0"/>
              <a:t> = </a:t>
            </a:r>
            <a:r>
              <a:rPr sz="2400" dirty="0">
                <a:solidFill>
                  <a:srgbClr val="CE9178"/>
                </a:solidFill>
              </a:rPr>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for</a:t>
            </a:r>
            <a:r>
              <a:rPr sz="2400" dirty="0"/>
              <a:t> </a:t>
            </a:r>
            <a:r>
              <a:rPr sz="2400" dirty="0" err="1"/>
              <a:t>i</a:t>
            </a:r>
            <a:r>
              <a:rPr sz="2400" dirty="0"/>
              <a:t> </a:t>
            </a:r>
            <a:r>
              <a:rPr sz="2400" dirty="0">
                <a:solidFill>
                  <a:srgbClr val="569CD6"/>
                </a:solidFill>
              </a:rPr>
              <a:t>in</a:t>
            </a:r>
            <a:r>
              <a:rPr sz="2400" dirty="0"/>
              <a:t> s:</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if</a:t>
            </a:r>
            <a:r>
              <a:rPr sz="2400" dirty="0"/>
              <a:t>(s[</a:t>
            </a:r>
            <a:r>
              <a:rPr sz="2400" dirty="0" err="1"/>
              <a:t>i</a:t>
            </a:r>
            <a:r>
              <a:rPr sz="2400" dirty="0"/>
              <a:t>] &gt; max):</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max = s[</a:t>
            </a:r>
            <a:r>
              <a:rPr sz="2400" dirty="0" err="1"/>
              <a:t>i</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err="1"/>
              <a:t>maxloc</a:t>
            </a:r>
            <a:r>
              <a:rPr sz="2400" dirty="0"/>
              <a:t> = </a:t>
            </a:r>
            <a:r>
              <a:rPr sz="2400" dirty="0" err="1"/>
              <a:t>i</a:t>
            </a:r>
            <a:endParaRPr sz="2400" dirty="0"/>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return</a:t>
            </a:r>
            <a:r>
              <a:rPr sz="2400" dirty="0"/>
              <a:t> </a:t>
            </a:r>
            <a:r>
              <a:rPr sz="2400" dirty="0" err="1"/>
              <a:t>maxloc,max</a:t>
            </a:r>
            <a:endParaRPr sz="2400" dirty="0"/>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solidFill>
                  <a:srgbClr val="569CD6"/>
                </a:solidFill>
              </a:rPr>
              <a:t>for</a:t>
            </a:r>
            <a:r>
              <a:rPr sz="2400" dirty="0"/>
              <a:t> </a:t>
            </a:r>
            <a:r>
              <a:rPr sz="2400" dirty="0" err="1"/>
              <a:t>i</a:t>
            </a:r>
            <a:r>
              <a:rPr sz="2400" dirty="0"/>
              <a:t> </a:t>
            </a:r>
            <a:r>
              <a:rPr sz="2400" dirty="0">
                <a:solidFill>
                  <a:srgbClr val="569CD6"/>
                </a:solidFill>
              </a:rPr>
              <a:t>in</a:t>
            </a:r>
            <a:r>
              <a:rPr sz="2400" dirty="0"/>
              <a:t> range(</a:t>
            </a:r>
            <a:r>
              <a:rPr sz="2400" dirty="0">
                <a:solidFill>
                  <a:srgbClr val="B5CEA8"/>
                </a:solidFill>
              </a:rPr>
              <a:t>0</a:t>
            </a:r>
            <a:r>
              <a:rPr sz="2400" dirty="0"/>
              <a:t>,</a:t>
            </a:r>
            <a:r>
              <a:rPr sz="2400" dirty="0">
                <a:solidFill>
                  <a:srgbClr val="B5CEA8"/>
                </a:solidFill>
              </a:rPr>
              <a:t>10</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err="1"/>
              <a:t>x.append</a:t>
            </a:r>
            <a:r>
              <a:rPr sz="2400" dirty="0"/>
              <a:t>(</a:t>
            </a:r>
            <a:r>
              <a:rPr sz="2400" dirty="0" err="1"/>
              <a:t>findmax</a:t>
            </a:r>
            <a:r>
              <a:rPr sz="2400" dirty="0"/>
              <a:t>(s)[</a:t>
            </a:r>
            <a:r>
              <a:rPr sz="2400" dirty="0">
                <a:solidFill>
                  <a:srgbClr val="B5CEA8"/>
                </a:solidFill>
              </a:rPr>
              <a:t>0</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err="1"/>
              <a:t>number.append</a:t>
            </a:r>
            <a:r>
              <a:rPr sz="2400" dirty="0"/>
              <a:t>(</a:t>
            </a:r>
            <a:r>
              <a:rPr sz="2400" dirty="0" err="1"/>
              <a:t>findmax</a:t>
            </a:r>
            <a:r>
              <a:rPr sz="2400" dirty="0"/>
              <a:t>(s)[</a:t>
            </a:r>
            <a:r>
              <a:rPr sz="2400" dirty="0">
                <a:solidFill>
                  <a:srgbClr val="B5CEA8"/>
                </a:solidFill>
              </a:rPr>
              <a:t>1</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del</a:t>
            </a:r>
            <a:r>
              <a:rPr sz="2400" dirty="0"/>
              <a:t>(s[</a:t>
            </a:r>
            <a:r>
              <a:rPr sz="2400" dirty="0" err="1"/>
              <a:t>findmax</a:t>
            </a:r>
            <a:r>
              <a:rPr sz="2400" dirty="0"/>
              <a:t>(s)[</a:t>
            </a:r>
            <a:r>
              <a:rPr sz="2400" dirty="0">
                <a:solidFill>
                  <a:srgbClr val="B5CEA8"/>
                </a:solidFill>
              </a:rPr>
              <a:t>0</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plt.ylabel</a:t>
            </a:r>
            <a:r>
              <a:rPr sz="2400" dirty="0"/>
              <a:t>(</a:t>
            </a:r>
            <a:r>
              <a:rPr sz="2400" dirty="0">
                <a:solidFill>
                  <a:srgbClr val="CE9178"/>
                </a:solidFill>
              </a:rPr>
              <a:t>"Location"</a:t>
            </a:r>
            <a:r>
              <a:rPr sz="2400" dirty="0"/>
              <a:t>)</a:t>
            </a:r>
          </a:p>
          <a:p>
            <a:pPr marL="0" indent="0" defTabSz="457200">
              <a:lnSpc>
                <a:spcPts val="3200"/>
              </a:lnSpc>
              <a:spcBef>
                <a:spcPts val="0"/>
              </a:spcBef>
              <a:buClrTx/>
              <a:buSzTx/>
              <a:buFontTx/>
              <a:buNone/>
              <a:defRPr sz="1200">
                <a:solidFill>
                  <a:srgbClr val="CE9178"/>
                </a:solidFill>
                <a:latin typeface="Menlo"/>
                <a:ea typeface="Menlo"/>
                <a:cs typeface="Menlo"/>
                <a:sym typeface="Menlo"/>
              </a:defRPr>
            </a:pPr>
            <a:r>
              <a:rPr sz="2400" dirty="0" err="1">
                <a:solidFill>
                  <a:srgbClr val="D4D4D4"/>
                </a:solidFill>
              </a:rPr>
              <a:t>plt.xlabel</a:t>
            </a:r>
            <a:r>
              <a:rPr sz="2400" dirty="0">
                <a:solidFill>
                  <a:srgbClr val="D4D4D4"/>
                </a:solidFill>
              </a:rPr>
              <a:t>(</a:t>
            </a:r>
            <a:r>
              <a:rPr sz="2400" dirty="0"/>
              <a:t>"Number of houses"</a:t>
            </a:r>
            <a:r>
              <a:rPr sz="2400" dirty="0">
                <a:solidFill>
                  <a:srgbClr val="D4D4D4"/>
                </a:solidFill>
              </a:rPr>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sns.barplot</a:t>
            </a:r>
            <a:r>
              <a:rPr sz="2400" dirty="0"/>
              <a:t>(number, x, orient=</a:t>
            </a:r>
            <a:r>
              <a:rPr sz="2400" dirty="0">
                <a:solidFill>
                  <a:srgbClr val="CE9178"/>
                </a:solidFill>
              </a:rPr>
              <a:t>'h'</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plt.show</a:t>
            </a:r>
            <a:r>
              <a:rPr sz="2400"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
          <p:cNvSpPr txBox="1">
            <a:spLocks noGrp="1"/>
          </p:cNvSpPr>
          <p:nvPr>
            <p:ph type="body" idx="13"/>
          </p:nvPr>
        </p:nvSpPr>
        <p:spPr>
          <a:xfrm>
            <a:off x="406400" y="508968"/>
            <a:ext cx="11176000" cy="405432"/>
          </a:xfrm>
          <a:prstGeom prst="rect">
            <a:avLst/>
          </a:prstGeom>
        </p:spPr>
        <p:txBody>
          <a:bodyPr/>
          <a:lstStyle/>
          <a:p>
            <a:r>
              <a:rPr lang="en-IN" dirty="0"/>
              <a:t>Introduction</a:t>
            </a:r>
            <a:endParaRPr dirty="0"/>
          </a:p>
        </p:txBody>
      </p:sp>
      <p:sp>
        <p:nvSpPr>
          <p:cNvPr id="170" name="Introduction"/>
          <p:cNvSpPr txBox="1">
            <a:spLocks noGrp="1"/>
          </p:cNvSpPr>
          <p:nvPr>
            <p:ph type="title"/>
          </p:nvPr>
        </p:nvSpPr>
        <p:spPr>
          <a:prstGeom prst="rect">
            <a:avLst/>
          </a:prstGeom>
        </p:spPr>
        <p:txBody>
          <a:bodyPr/>
          <a:lstStyle>
            <a:lvl1pPr defTabSz="467359">
              <a:spcBef>
                <a:spcPts val="2200"/>
              </a:spcBef>
              <a:defRPr sz="4800"/>
            </a:lvl1pPr>
          </a:lstStyle>
          <a:p>
            <a:r>
              <a:t>Introduction</a:t>
            </a:r>
          </a:p>
        </p:txBody>
      </p:sp>
      <p:sp>
        <p:nvSpPr>
          <p:cNvPr id="171" name="Data Science helps one to gain new insights from large data sets by asking right questions, manipulating data and visualising one’s findings in a way that is presentable and easy to understand.…"/>
          <p:cNvSpPr txBox="1">
            <a:spLocks noGrp="1"/>
          </p:cNvSpPr>
          <p:nvPr>
            <p:ph type="body" sz="half" idx="1"/>
          </p:nvPr>
        </p:nvSpPr>
        <p:spPr>
          <a:prstGeom prst="rect">
            <a:avLst/>
          </a:prstGeom>
        </p:spPr>
        <p:txBody>
          <a:bodyPr/>
          <a:lstStyle/>
          <a:p>
            <a:pPr marL="0" indent="0" defTabSz="537463">
              <a:spcBef>
                <a:spcPts val="2500"/>
              </a:spcBef>
              <a:buClrTx/>
              <a:buSzTx/>
              <a:buFontTx/>
              <a:buNone/>
              <a:defRPr sz="2576"/>
            </a:pPr>
            <a:r>
              <a:rPr dirty="0"/>
              <a:t>Data Science helps one to gain new insights from large data sets by asking right questions, manipulating data and </a:t>
            </a:r>
            <a:r>
              <a:rPr lang="en-IN" dirty="0"/>
              <a:t>visualizing</a:t>
            </a:r>
            <a:r>
              <a:rPr dirty="0"/>
              <a:t> one’s findings in a way that is presentable and easy to understand.</a:t>
            </a:r>
          </a:p>
          <a:p>
            <a:pPr marL="0" indent="0" defTabSz="537463">
              <a:spcBef>
                <a:spcPts val="2500"/>
              </a:spcBef>
              <a:buClrTx/>
              <a:buSzTx/>
              <a:buFontTx/>
              <a:buNone/>
              <a:defRPr sz="2576"/>
            </a:pPr>
            <a:r>
              <a:rPr dirty="0"/>
              <a:t>In this project, we hope to understand how to work with large data sets and </a:t>
            </a:r>
            <a:r>
              <a:rPr lang="en-IN" dirty="0"/>
              <a:t>analyse</a:t>
            </a:r>
            <a:r>
              <a:rPr dirty="0"/>
              <a:t> them.</a:t>
            </a:r>
          </a:p>
          <a:p>
            <a:pPr marL="0" indent="0" defTabSz="537463">
              <a:spcBef>
                <a:spcPts val="2500"/>
              </a:spcBef>
              <a:buClrTx/>
              <a:buSzTx/>
              <a:buFontTx/>
              <a:buNone/>
              <a:defRPr sz="2576"/>
            </a:pPr>
            <a:r>
              <a:rPr dirty="0"/>
              <a:t>We are using Python to </a:t>
            </a:r>
            <a:r>
              <a:rPr lang="en-IN" dirty="0"/>
              <a:t>analyse</a:t>
            </a:r>
            <a:r>
              <a:rPr dirty="0"/>
              <a:t> data. Here, data manipulation is done with pandas and data </a:t>
            </a:r>
            <a:r>
              <a:rPr lang="en-IN" dirty="0"/>
              <a:t>visualization</a:t>
            </a:r>
            <a:r>
              <a:rPr dirty="0"/>
              <a:t> with matplotlib.</a:t>
            </a:r>
          </a:p>
        </p:txBody>
      </p:sp>
      <p:pic>
        <p:nvPicPr>
          <p:cNvPr id="173" name="pandas.jpg" descr="pandas.jpg"/>
          <p:cNvPicPr>
            <a:picLocks noChangeAspect="1"/>
          </p:cNvPicPr>
          <p:nvPr/>
        </p:nvPicPr>
        <p:blipFill>
          <a:blip r:embed="rId2">
            <a:extLst/>
          </a:blip>
          <a:stretch>
            <a:fillRect/>
          </a:stretch>
        </p:blipFill>
        <p:spPr>
          <a:xfrm>
            <a:off x="7242719" y="3662016"/>
            <a:ext cx="5179479" cy="323717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Data visualisation - pie chart"/>
          <p:cNvSpPr txBox="1">
            <a:spLocks noGrp="1"/>
          </p:cNvSpPr>
          <p:nvPr>
            <p:ph type="body" idx="13"/>
          </p:nvPr>
        </p:nvSpPr>
        <p:spPr>
          <a:prstGeom prst="rect">
            <a:avLst/>
          </a:prstGeom>
        </p:spPr>
        <p:txBody>
          <a:bodyPr/>
          <a:lstStyle/>
          <a:p>
            <a:r>
              <a:t>Data visualisation - pie chart</a:t>
            </a:r>
          </a:p>
        </p:txBody>
      </p:sp>
      <p:pic>
        <p:nvPicPr>
          <p:cNvPr id="249" name="noOfHousesPie.JPG" descr="noOfHousesPie.JPG"/>
          <p:cNvPicPr>
            <a:picLocks noGrp="1" noChangeAspect="1"/>
          </p:cNvPicPr>
          <p:nvPr>
            <p:ph type="pic" idx="14"/>
          </p:nvPr>
        </p:nvPicPr>
        <p:blipFill>
          <a:blip r:embed="rId2">
            <a:extLst/>
          </a:blip>
          <a:srcRect l="4304" r="4304"/>
          <a:stretch>
            <a:fillRect/>
          </a:stretch>
        </p:blipFill>
        <p:spPr>
          <a:xfrm>
            <a:off x="7112000" y="3918817"/>
            <a:ext cx="5486401" cy="3033567"/>
          </a:xfrm>
          <a:prstGeom prst="rect">
            <a:avLst/>
          </a:prstGeom>
        </p:spPr>
      </p:pic>
      <p:sp>
        <p:nvSpPr>
          <p:cNvPr id="250" name="houses with varying size"/>
          <p:cNvSpPr txBox="1">
            <a:spLocks noGrp="1"/>
          </p:cNvSpPr>
          <p:nvPr>
            <p:ph type="title"/>
          </p:nvPr>
        </p:nvSpPr>
        <p:spPr>
          <a:xfrm>
            <a:off x="406399" y="1536700"/>
            <a:ext cx="9627937" cy="723900"/>
          </a:xfrm>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r>
              <a:rPr dirty="0"/>
              <a:t>houses with varying size</a:t>
            </a:r>
          </a:p>
        </p:txBody>
      </p:sp>
      <p:sp>
        <p:nvSpPr>
          <p:cNvPr id="251" name="The pie chart represents the number of houses of varying sizes. Size here is determined by the number of bedrooms.…"/>
          <p:cNvSpPr txBox="1">
            <a:spLocks noGrp="1"/>
          </p:cNvSpPr>
          <p:nvPr>
            <p:ph type="body" sz="half" idx="1"/>
          </p:nvPr>
        </p:nvSpPr>
        <p:spPr>
          <a:prstGeom prst="rect">
            <a:avLst/>
          </a:prstGeom>
        </p:spPr>
        <p:txBody>
          <a:bodyPr/>
          <a:lstStyle/>
          <a:p>
            <a:pPr marL="0" indent="0" defTabSz="572516">
              <a:spcBef>
                <a:spcPts val="2700"/>
              </a:spcBef>
              <a:buClrTx/>
              <a:buSzTx/>
              <a:buFontTx/>
              <a:buNone/>
              <a:defRPr sz="2744"/>
            </a:pPr>
            <a:r>
              <a:rPr dirty="0"/>
              <a:t>The pie chart represents the number of houses of varying sizes. Size here is determined by the number of bedrooms.</a:t>
            </a:r>
          </a:p>
          <a:p>
            <a:pPr marL="0" indent="0" defTabSz="572516">
              <a:spcBef>
                <a:spcPts val="2700"/>
              </a:spcBef>
              <a:buClrTx/>
              <a:buSzTx/>
              <a:buFontTx/>
              <a:buNone/>
              <a:defRPr sz="2744"/>
            </a:pPr>
            <a:r>
              <a:rPr dirty="0"/>
              <a:t>From this graph we can see that there are more number of houses with 2 or 3 bedrooms and fewer number of houses with more 3 bedrooms or less than 2 bedrooms. From this, we can infer that people generally prefer smaller homes with either 2 or 3 bedrooms.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254"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55" name="df['size'].value_counts().nlargest(5).plot(kind=&quot;pie&quot;)…"/>
          <p:cNvSpPr txBox="1">
            <a:spLocks noGrp="1"/>
          </p:cNvSpPr>
          <p:nvPr>
            <p:ph type="body" idx="1"/>
          </p:nvPr>
        </p:nvSpPr>
        <p:spPr>
          <a:prstGeom prst="rect">
            <a:avLst/>
          </a:prstGeom>
        </p:spPr>
        <p:txBody>
          <a:bodyPr>
            <a:normAutofit/>
          </a:bodyPr>
          <a:lstStyle/>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a:t>df[</a:t>
            </a:r>
            <a:r>
              <a:rPr sz="2400" dirty="0">
                <a:solidFill>
                  <a:srgbClr val="CE9178"/>
                </a:solidFill>
              </a:rPr>
              <a:t>'size'</a:t>
            </a:r>
            <a:r>
              <a:rPr sz="2400" dirty="0"/>
              <a:t>].</a:t>
            </a:r>
            <a:r>
              <a:rPr sz="2400" dirty="0" err="1"/>
              <a:t>value_counts</a:t>
            </a:r>
            <a:r>
              <a:rPr sz="2400" dirty="0"/>
              <a:t>().</a:t>
            </a:r>
            <a:r>
              <a:rPr sz="2400" dirty="0" err="1"/>
              <a:t>nlargest</a:t>
            </a:r>
            <a:r>
              <a:rPr sz="2400" dirty="0"/>
              <a:t>(</a:t>
            </a:r>
            <a:r>
              <a:rPr sz="2400" dirty="0">
                <a:solidFill>
                  <a:srgbClr val="B5CEA8"/>
                </a:solidFill>
              </a:rPr>
              <a:t>5</a:t>
            </a:r>
            <a:r>
              <a:rPr sz="2400" dirty="0"/>
              <a:t>).plot(kind=</a:t>
            </a:r>
            <a:r>
              <a:rPr sz="2400" dirty="0">
                <a:solidFill>
                  <a:srgbClr val="CE9178"/>
                </a:solidFill>
              </a:rPr>
              <a:t>"pie"</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plt.xlabel</a:t>
            </a:r>
            <a:r>
              <a:rPr sz="2400" dirty="0"/>
              <a:t>(</a:t>
            </a:r>
            <a:r>
              <a:rPr sz="2400" dirty="0">
                <a:solidFill>
                  <a:srgbClr val="CE9178"/>
                </a:solidFill>
              </a:rPr>
              <a:t>"Size"</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r>
              <a:rPr sz="2400" dirty="0" err="1"/>
              <a:t>plt.ylabel</a:t>
            </a:r>
            <a:r>
              <a:rPr sz="2400" dirty="0"/>
              <a:t>(</a:t>
            </a:r>
            <a:r>
              <a:rPr sz="2400" dirty="0">
                <a:solidFill>
                  <a:srgbClr val="CE9178"/>
                </a:solidFill>
              </a:rPr>
              <a:t>""</a:t>
            </a:r>
            <a:r>
              <a:rPr sz="2400" dirty="0"/>
              <a:t>)</a:t>
            </a:r>
          </a:p>
          <a:p>
            <a:pPr marL="0" indent="0" defTabSz="457200">
              <a:lnSpc>
                <a:spcPts val="3200"/>
              </a:lnSpc>
              <a:spcBef>
                <a:spcPts val="0"/>
              </a:spcBef>
              <a:buClrTx/>
              <a:buSzTx/>
              <a:buFontTx/>
              <a:buNone/>
              <a:defRPr sz="1200">
                <a:solidFill>
                  <a:srgbClr val="D4D4D4"/>
                </a:solidFill>
                <a:latin typeface="Menlo"/>
                <a:ea typeface="Menlo"/>
                <a:cs typeface="Menlo"/>
                <a:sym typeface="Menlo"/>
              </a:defRPr>
            </a:pPr>
            <a:endParaRPr sz="24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 name="Text"/>
          <p:cNvSpPr txBox="1">
            <a:spLocks noGrp="1"/>
          </p:cNvSpPr>
          <p:nvPr>
            <p:ph type="body" idx="13"/>
          </p:nvPr>
        </p:nvSpPr>
        <p:spPr>
          <a:xfrm>
            <a:off x="406400" y="508968"/>
            <a:ext cx="11176000" cy="405432"/>
          </a:xfrm>
          <a:prstGeom prst="rect">
            <a:avLst/>
          </a:prstGeom>
        </p:spPr>
        <p:txBody>
          <a:bodyPr/>
          <a:lstStyle/>
          <a:p>
            <a:r>
              <a:rPr lang="en-IN" dirty="0"/>
              <a:t>Hypothesis testing</a:t>
            </a:r>
            <a:endParaRPr dirty="0"/>
          </a:p>
        </p:txBody>
      </p:sp>
      <p:sp>
        <p:nvSpPr>
          <p:cNvPr id="258" name="Hypothesis testing"/>
          <p:cNvSpPr txBox="1">
            <a:spLocks noGrp="1"/>
          </p:cNvSpPr>
          <p:nvPr>
            <p:ph type="title"/>
          </p:nvPr>
        </p:nvSpPr>
        <p:spPr>
          <a:prstGeom prst="rect">
            <a:avLst/>
          </a:prstGeom>
        </p:spPr>
        <p:txBody>
          <a:bodyPr/>
          <a:lstStyle>
            <a:lvl1pPr marL="627529" indent="-627529" defTabSz="467359">
              <a:spcBef>
                <a:spcPts val="2200"/>
              </a:spcBef>
              <a:buClr>
                <a:schemeClr val="accent1"/>
              </a:buClr>
              <a:buSzPct val="104999"/>
              <a:buFont typeface="Avenir Next"/>
              <a:buChar char="‣"/>
              <a:defRPr sz="4800"/>
            </a:lvl1pPr>
          </a:lstStyle>
          <a:p>
            <a:r>
              <a:t>Hypothesis testing </a:t>
            </a:r>
          </a:p>
        </p:txBody>
      </p:sp>
      <p:sp>
        <p:nvSpPr>
          <p:cNvPr id="259" name="Null Hypothesis: H0: 80% or more of the houses which are ‘Ready To Move’ are 2/3 BHK. Alternate Hypothesis: H1: Less than 80% of the houses which are ‘Ready To Move’ are 2/3 BHK.…"/>
          <p:cNvSpPr txBox="1">
            <a:spLocks noGrp="1"/>
          </p:cNvSpPr>
          <p:nvPr>
            <p:ph type="body" idx="1"/>
          </p:nvPr>
        </p:nvSpPr>
        <p:spPr>
          <a:prstGeom prst="rect">
            <a:avLst/>
          </a:prstGeom>
        </p:spPr>
        <p:txBody>
          <a:bodyPr/>
          <a:lstStyle/>
          <a:p>
            <a:pPr marL="0" indent="0">
              <a:buClrTx/>
              <a:buSzTx/>
              <a:buFontTx/>
              <a:buNone/>
            </a:pPr>
            <a:r>
              <a:rPr dirty="0"/>
              <a:t>Null Hypothesis: H0: 80% or more of the houses which are ‘Ready To Move’ are 2/3 BHK.</a:t>
            </a:r>
            <a:br>
              <a:rPr dirty="0"/>
            </a:br>
            <a:r>
              <a:rPr dirty="0"/>
              <a:t>Alternate Hypothesis: H1: Less than 80% of the houses which are ‘Ready To Move’ are 2/3 BHK.</a:t>
            </a:r>
          </a:p>
          <a:p>
            <a:pPr marL="0" indent="0">
              <a:buClrTx/>
              <a:buSzTx/>
              <a:buFontTx/>
              <a:buNone/>
            </a:pPr>
            <a:r>
              <a:rPr dirty="0"/>
              <a:t>Conclusion: Fail to reject the Null Hypothesis (significant at 5%).</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
          <p:cNvSpPr txBox="1">
            <a:spLocks noGrp="1"/>
          </p:cNvSpPr>
          <p:nvPr>
            <p:ph type="body" idx="13"/>
          </p:nvPr>
        </p:nvSpPr>
        <p:spPr>
          <a:xfrm>
            <a:off x="406400" y="508968"/>
            <a:ext cx="11176000" cy="405432"/>
          </a:xfrm>
          <a:prstGeom prst="rect">
            <a:avLst/>
          </a:prstGeom>
        </p:spPr>
        <p:txBody>
          <a:bodyPr/>
          <a:lstStyle/>
          <a:p>
            <a:r>
              <a:rPr lang="en-IN" dirty="0"/>
              <a:t>Conclusion</a:t>
            </a:r>
            <a:endParaRPr dirty="0"/>
          </a:p>
        </p:txBody>
      </p:sp>
      <p:sp>
        <p:nvSpPr>
          <p:cNvPr id="262" name="Conclusion"/>
          <p:cNvSpPr txBox="1">
            <a:spLocks noGrp="1"/>
          </p:cNvSpPr>
          <p:nvPr>
            <p:ph type="title"/>
          </p:nvPr>
        </p:nvSpPr>
        <p:spPr>
          <a:prstGeom prst="rect">
            <a:avLst/>
          </a:prstGeom>
        </p:spPr>
        <p:txBody>
          <a:bodyPr/>
          <a:lstStyle>
            <a:lvl1pPr defTabSz="467359">
              <a:spcBef>
                <a:spcPts val="2200"/>
              </a:spcBef>
              <a:defRPr sz="4800"/>
            </a:lvl1pPr>
          </a:lstStyle>
          <a:p>
            <a:r>
              <a:t>Conclusion</a:t>
            </a:r>
          </a:p>
        </p:txBody>
      </p:sp>
      <p:sp>
        <p:nvSpPr>
          <p:cNvPr id="263" name="The purpose of this project was to make a thorough analysis of the dataset of the houses of Bangalore. We were able to identify trends in the dataset and were also able to visualise the dataset by making use of different graphs, each suited for different parameters.…"/>
          <p:cNvSpPr txBox="1">
            <a:spLocks noGrp="1"/>
          </p:cNvSpPr>
          <p:nvPr>
            <p:ph type="body" idx="1"/>
          </p:nvPr>
        </p:nvSpPr>
        <p:spPr>
          <a:prstGeom prst="rect">
            <a:avLst/>
          </a:prstGeom>
        </p:spPr>
        <p:txBody>
          <a:bodyPr/>
          <a:lstStyle/>
          <a:p>
            <a:pPr marL="0" indent="0" defTabSz="432308">
              <a:spcBef>
                <a:spcPts val="2000"/>
              </a:spcBef>
              <a:buClrTx/>
              <a:buSzTx/>
              <a:buFontTx/>
              <a:buNone/>
              <a:defRPr sz="2516"/>
            </a:pPr>
            <a:r>
              <a:rPr dirty="0"/>
              <a:t>The purpose of this project was to make a thorough analysis of the dataset of the houses of Bangalore. We were able to identify trends in the dataset and were also able to </a:t>
            </a:r>
            <a:r>
              <a:rPr dirty="0" err="1"/>
              <a:t>visualise</a:t>
            </a:r>
            <a:r>
              <a:rPr dirty="0"/>
              <a:t> the dataset by making use of different graphs, each suited for different parameters. </a:t>
            </a:r>
          </a:p>
          <a:p>
            <a:pPr marL="0" indent="0" defTabSz="432308">
              <a:spcBef>
                <a:spcPts val="2000"/>
              </a:spcBef>
              <a:buClrTx/>
              <a:buSzTx/>
              <a:buFontTx/>
              <a:buNone/>
              <a:defRPr sz="2516"/>
            </a:pPr>
            <a:r>
              <a:rPr dirty="0"/>
              <a:t>With the analysis that we have made, it makes it easier to for a buyer to choose not only a house of his preference but also an area of his choice. By plotting graphs and charts, the data becomes more clear and readable and conclusions can be drawn and trends can be identified. The raw dataset that we have chosen has over 13,000 rows and therefore makes it impossible to infer anything from it.</a:t>
            </a:r>
          </a:p>
          <a:p>
            <a:pPr marL="0" indent="0" defTabSz="432308">
              <a:spcBef>
                <a:spcPts val="2000"/>
              </a:spcBef>
              <a:buClrTx/>
              <a:buSzTx/>
              <a:buFontTx/>
              <a:buNone/>
              <a:defRPr sz="2516"/>
            </a:pPr>
            <a:r>
              <a:rPr dirty="0"/>
              <a:t>From this project, we have learnt not only how to clean data and </a:t>
            </a:r>
            <a:r>
              <a:rPr dirty="0" err="1"/>
              <a:t>visualise</a:t>
            </a:r>
            <a:r>
              <a:rPr dirty="0"/>
              <a:t> it by using different kinds of graphs, but we have also learnt how to make conclusions from these graphs.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
          <p:cNvSpPr txBox="1">
            <a:spLocks noGrp="1"/>
          </p:cNvSpPr>
          <p:nvPr>
            <p:ph type="body" idx="13"/>
          </p:nvPr>
        </p:nvSpPr>
        <p:spPr>
          <a:xfrm>
            <a:off x="406400" y="508968"/>
            <a:ext cx="11176000" cy="405432"/>
          </a:xfrm>
          <a:prstGeom prst="rect">
            <a:avLst/>
          </a:prstGeom>
        </p:spPr>
        <p:txBody>
          <a:bodyPr/>
          <a:lstStyle/>
          <a:p>
            <a:r>
              <a:rPr lang="en-IN" dirty="0"/>
              <a:t>dataset</a:t>
            </a:r>
            <a:endParaRPr dirty="0"/>
          </a:p>
        </p:txBody>
      </p:sp>
      <p:sp>
        <p:nvSpPr>
          <p:cNvPr id="176" name="Our dataset"/>
          <p:cNvSpPr txBox="1">
            <a:spLocks noGrp="1"/>
          </p:cNvSpPr>
          <p:nvPr>
            <p:ph type="title"/>
          </p:nvPr>
        </p:nvSpPr>
        <p:spPr>
          <a:xfrm>
            <a:off x="406400" y="1466850"/>
            <a:ext cx="12192000" cy="723900"/>
          </a:xfrm>
          <a:prstGeom prst="rect">
            <a:avLst/>
          </a:prstGeom>
        </p:spPr>
        <p:txBody>
          <a:bodyPr/>
          <a:lstStyle>
            <a:lvl1pPr defTabSz="467359">
              <a:spcBef>
                <a:spcPts val="2200"/>
              </a:spcBef>
              <a:defRPr sz="4800"/>
            </a:lvl1pPr>
          </a:lstStyle>
          <a:p>
            <a:r>
              <a:t>Our dataset</a:t>
            </a:r>
          </a:p>
        </p:txBody>
      </p:sp>
      <p:sp>
        <p:nvSpPr>
          <p:cNvPr id="177" name="The data set that we have chosen is of the prices of houses in Bangalore. The columns of the data set specifies the area type, availability, location, size, society, total sqft, number of baths, balconies and its price.…"/>
          <p:cNvSpPr txBox="1">
            <a:spLocks noGrp="1"/>
          </p:cNvSpPr>
          <p:nvPr>
            <p:ph type="body" idx="1"/>
          </p:nvPr>
        </p:nvSpPr>
        <p:spPr>
          <a:prstGeom prst="rect">
            <a:avLst/>
          </a:prstGeom>
        </p:spPr>
        <p:txBody>
          <a:bodyPr/>
          <a:lstStyle/>
          <a:p>
            <a:pPr marL="0" indent="0" defTabSz="560831">
              <a:spcBef>
                <a:spcPts val="2600"/>
              </a:spcBef>
              <a:buClrTx/>
              <a:buSzTx/>
              <a:buFontTx/>
              <a:buNone/>
              <a:defRPr sz="2688"/>
            </a:pPr>
            <a:r>
              <a:rPr dirty="0"/>
              <a:t>The data set that we have chosen is of the prices of houses in Bangalore. The columns of the data set specifies the area type, availability, location, size, </a:t>
            </a:r>
            <a:r>
              <a:rPr strike="sngStrike" dirty="0"/>
              <a:t>society</a:t>
            </a:r>
            <a:r>
              <a:rPr dirty="0"/>
              <a:t>, total </a:t>
            </a:r>
            <a:r>
              <a:rPr dirty="0" err="1"/>
              <a:t>sqft</a:t>
            </a:r>
            <a:r>
              <a:rPr dirty="0"/>
              <a:t>, number of baths, balconies and its price.</a:t>
            </a:r>
            <a:r>
              <a:rPr lang="en-IN" dirty="0"/>
              <a:t> (9 features)</a:t>
            </a:r>
            <a:endParaRPr dirty="0"/>
          </a:p>
          <a:p>
            <a:pPr marL="0" indent="0" defTabSz="560831">
              <a:spcBef>
                <a:spcPts val="2600"/>
              </a:spcBef>
              <a:buClrTx/>
              <a:buSzTx/>
              <a:buFontTx/>
              <a:buNone/>
              <a:defRPr sz="2688"/>
            </a:pPr>
            <a:r>
              <a:rPr dirty="0"/>
              <a:t>These are the exact parameters that buyers look for before purchasing a house. Therefore, with the analysis drawn from this dataset, we could potentially help a number of buyers in choosing their home. </a:t>
            </a:r>
          </a:p>
          <a:p>
            <a:pPr marL="0" indent="0" defTabSz="560831">
              <a:spcBef>
                <a:spcPts val="2600"/>
              </a:spcBef>
              <a:buClrTx/>
              <a:buSzTx/>
              <a:buFontTx/>
              <a:buNone/>
              <a:defRPr sz="2688"/>
            </a:pPr>
            <a:r>
              <a:rPr dirty="0"/>
              <a:t>We can observe that the various columns affect the prices of the houses and the purpose of our project would be to </a:t>
            </a:r>
            <a:r>
              <a:rPr dirty="0" err="1"/>
              <a:t>analyse</a:t>
            </a:r>
            <a:r>
              <a:rPr dirty="0"/>
              <a:t> the parameters that affect not just the prices of houses but how some of the parameters affect the others.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
          <p:cNvSpPr txBox="1">
            <a:spLocks noGrp="1"/>
          </p:cNvSpPr>
          <p:nvPr>
            <p:ph type="body" idx="13"/>
          </p:nvPr>
        </p:nvSpPr>
        <p:spPr>
          <a:xfrm>
            <a:off x="406400" y="508968"/>
            <a:ext cx="11176000" cy="405432"/>
          </a:xfrm>
          <a:prstGeom prst="rect">
            <a:avLst/>
          </a:prstGeom>
        </p:spPr>
        <p:txBody>
          <a:bodyPr/>
          <a:lstStyle/>
          <a:p>
            <a:r>
              <a:rPr lang="en-IN" dirty="0"/>
              <a:t>cleaning</a:t>
            </a:r>
            <a:endParaRPr dirty="0"/>
          </a:p>
        </p:txBody>
      </p:sp>
      <p:sp>
        <p:nvSpPr>
          <p:cNvPr id="180" name="Data cleaning"/>
          <p:cNvSpPr txBox="1">
            <a:spLocks noGrp="1"/>
          </p:cNvSpPr>
          <p:nvPr>
            <p:ph type="title"/>
          </p:nvPr>
        </p:nvSpPr>
        <p:spPr>
          <a:prstGeom prst="rect">
            <a:avLst/>
          </a:prstGeom>
        </p:spPr>
        <p:txBody>
          <a:bodyPr/>
          <a:lstStyle>
            <a:lvl1pPr defTabSz="467359">
              <a:spcBef>
                <a:spcPts val="2200"/>
              </a:spcBef>
              <a:defRPr sz="4800"/>
            </a:lvl1pPr>
          </a:lstStyle>
          <a:p>
            <a:r>
              <a:t>Data cleaning</a:t>
            </a:r>
          </a:p>
        </p:txBody>
      </p:sp>
      <p:sp>
        <p:nvSpPr>
          <p:cNvPr id="181" name="In order to clean our dataset with 9 columns, we began with analysing each column to see if they contained any missing values, outliers or non-uniform units.…"/>
          <p:cNvSpPr txBox="1">
            <a:spLocks noGrp="1"/>
          </p:cNvSpPr>
          <p:nvPr>
            <p:ph type="body" idx="1"/>
          </p:nvPr>
        </p:nvSpPr>
        <p:spPr>
          <a:prstGeom prst="rect">
            <a:avLst/>
          </a:prstGeom>
        </p:spPr>
        <p:txBody>
          <a:bodyPr/>
          <a:lstStyle/>
          <a:p>
            <a:pPr marL="0" indent="0" defTabSz="443991">
              <a:spcBef>
                <a:spcPts val="2100"/>
              </a:spcBef>
              <a:buClrTx/>
              <a:buSzTx/>
              <a:buFontTx/>
              <a:buNone/>
              <a:defRPr sz="2584"/>
            </a:pPr>
            <a:r>
              <a:rPr dirty="0"/>
              <a:t>In order to clean our dataset with 9 columns, we began with </a:t>
            </a:r>
            <a:r>
              <a:rPr lang="en-IN" dirty="0"/>
              <a:t>analysing</a:t>
            </a:r>
            <a:r>
              <a:rPr dirty="0"/>
              <a:t> each column to see if they contained any missing values, outliers or non-uniform units.</a:t>
            </a:r>
          </a:p>
          <a:p>
            <a:pPr marL="337820" indent="-337820" defTabSz="443991">
              <a:spcBef>
                <a:spcPts val="2100"/>
              </a:spcBef>
              <a:defRPr sz="2584"/>
            </a:pPr>
            <a:r>
              <a:rPr dirty="0"/>
              <a:t>1. Missing values: For the columns that contained missing values, we filled them with either the median or with </a:t>
            </a:r>
            <a:r>
              <a:rPr dirty="0" err="1"/>
              <a:t>NaN</a:t>
            </a:r>
            <a:r>
              <a:rPr dirty="0"/>
              <a:t> or with a phrase, in this case, ‘Not Ready To Move’.</a:t>
            </a:r>
          </a:p>
          <a:p>
            <a:pPr marL="337820" indent="-337820" defTabSz="443991">
              <a:spcBef>
                <a:spcPts val="2100"/>
              </a:spcBef>
              <a:defRPr sz="2584"/>
            </a:pPr>
            <a:r>
              <a:rPr dirty="0"/>
              <a:t>2. Outliers: </a:t>
            </a:r>
            <a:r>
              <a:rPr lang="en-IN" dirty="0"/>
              <a:t>Any house above 8,000 square feet or above 10 BHK were deemed to be outliers.</a:t>
            </a:r>
            <a:endParaRPr dirty="0"/>
          </a:p>
          <a:p>
            <a:pPr marL="337820" indent="-337820" defTabSz="443991">
              <a:spcBef>
                <a:spcPts val="2100"/>
              </a:spcBef>
              <a:defRPr sz="2584"/>
            </a:pPr>
            <a:r>
              <a:rPr dirty="0"/>
              <a:t>3. Non-uniform units: For the columns that had values with several units, we simply converted them to one single unit, in this case square feet for uniformity.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
          <p:cNvSpPr txBox="1">
            <a:spLocks noGrp="1"/>
          </p:cNvSpPr>
          <p:nvPr>
            <p:ph type="body" idx="13"/>
          </p:nvPr>
        </p:nvSpPr>
        <p:spPr>
          <a:xfrm>
            <a:off x="406400" y="508968"/>
            <a:ext cx="11176000" cy="405432"/>
          </a:xfrm>
          <a:prstGeom prst="rect">
            <a:avLst/>
          </a:prstGeom>
        </p:spPr>
        <p:txBody>
          <a:bodyPr/>
          <a:lstStyle/>
          <a:p>
            <a:r>
              <a:rPr lang="en-IN" dirty="0"/>
              <a:t>cleaning</a:t>
            </a:r>
            <a:endParaRPr dirty="0"/>
          </a:p>
        </p:txBody>
      </p:sp>
      <p:sp>
        <p:nvSpPr>
          <p:cNvPr id="184" name="Data cleaning"/>
          <p:cNvSpPr txBox="1">
            <a:spLocks noGrp="1"/>
          </p:cNvSpPr>
          <p:nvPr>
            <p:ph type="title"/>
          </p:nvPr>
        </p:nvSpPr>
        <p:spPr>
          <a:prstGeom prst="rect">
            <a:avLst/>
          </a:prstGeom>
        </p:spPr>
        <p:txBody>
          <a:bodyPr/>
          <a:lstStyle>
            <a:lvl1pPr defTabSz="467359">
              <a:spcBef>
                <a:spcPts val="2200"/>
              </a:spcBef>
              <a:defRPr sz="4800"/>
            </a:lvl1pPr>
          </a:lstStyle>
          <a:p>
            <a:r>
              <a:t>Data cleaning</a:t>
            </a:r>
          </a:p>
        </p:txBody>
      </p:sp>
      <p:sp>
        <p:nvSpPr>
          <p:cNvPr id="185" name="Availability: For this column, some of the values contained dates and the others contained ‘Ready To Move’. The dates make the dataset hard to read and the visualisations unclear. Therefore, we changed all the values that contained dates to ‘Not Ready To Move’.…"/>
          <p:cNvSpPr txBox="1">
            <a:spLocks noGrp="1"/>
          </p:cNvSpPr>
          <p:nvPr>
            <p:ph type="body" idx="1"/>
          </p:nvPr>
        </p:nvSpPr>
        <p:spPr>
          <a:prstGeom prst="rect">
            <a:avLst/>
          </a:prstGeom>
        </p:spPr>
        <p:txBody>
          <a:bodyPr/>
          <a:lstStyle/>
          <a:p>
            <a:pPr marL="293370" indent="-293370" defTabSz="385572">
              <a:spcBef>
                <a:spcPts val="1800"/>
              </a:spcBef>
              <a:defRPr sz="2244"/>
            </a:pPr>
            <a:r>
              <a:rPr dirty="0"/>
              <a:t>Availability: For this column, some of the values contained dates and the others contained ‘Ready To Move’. The dates make the dataset hard to read and the </a:t>
            </a:r>
            <a:r>
              <a:rPr lang="en-IN" dirty="0"/>
              <a:t>visualizations</a:t>
            </a:r>
            <a:r>
              <a:rPr dirty="0"/>
              <a:t> unclear. Therefore, we changed all the values that contained dates to ‘Not Ready To Move’.</a:t>
            </a:r>
          </a:p>
          <a:p>
            <a:pPr marL="293370" indent="-293370" defTabSz="385572">
              <a:spcBef>
                <a:spcPts val="1800"/>
              </a:spcBef>
              <a:defRPr sz="2244"/>
            </a:pPr>
            <a:r>
              <a:rPr dirty="0"/>
              <a:t>Size: The size column represents the number of bedrooms per house. In this dataset, some of the values contained ‘BHK’ and the others ‘Bedrooms’. This again creates some non-uniformity in the dataset. Here, we changed all the values that contained ‘Bedrooms’ to ‘BHK’ by iterating through the size column. This makes the dataset much more readable.</a:t>
            </a:r>
          </a:p>
          <a:p>
            <a:pPr marL="293370" indent="-293370" defTabSz="385572">
              <a:spcBef>
                <a:spcPts val="1800"/>
              </a:spcBef>
              <a:defRPr sz="2244"/>
            </a:pPr>
            <a:r>
              <a:rPr dirty="0" err="1"/>
              <a:t>Total_sqft</a:t>
            </a:r>
            <a:r>
              <a:rPr dirty="0"/>
              <a:t>: the </a:t>
            </a:r>
            <a:r>
              <a:rPr dirty="0" err="1"/>
              <a:t>total_sqft</a:t>
            </a:r>
            <a:r>
              <a:rPr dirty="0"/>
              <a:t> column contains the total square feet of the house. However, this was given in various units such as: </a:t>
            </a:r>
            <a:r>
              <a:rPr dirty="0" err="1"/>
              <a:t>gunthas</a:t>
            </a:r>
            <a:r>
              <a:rPr dirty="0"/>
              <a:t>, grounds, acres, </a:t>
            </a:r>
            <a:br>
              <a:rPr dirty="0">
                <a:solidFill>
                  <a:srgbClr val="92D050"/>
                </a:solidFill>
                <a:latin typeface="Arial"/>
                <a:ea typeface="Arial"/>
                <a:cs typeface="Arial"/>
                <a:sym typeface="Arial"/>
              </a:rPr>
            </a:br>
            <a:r>
              <a:rPr dirty="0"/>
              <a:t>square yards, cents and some more. Some were also given as hyphenated values. Therefore, in order to clean this column, we identified the various units that were present and by implementing a simple switch-case loop, we converted all the values to square feet. The missing values were filled with the median of the column. </a:t>
            </a:r>
            <a:r>
              <a:rPr lang="en-IN" dirty="0"/>
              <a:t>The outliers are house with more than 10 bedrooms or with more than 10,000 square feet.</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
          <p:cNvSpPr txBox="1">
            <a:spLocks noGrp="1"/>
          </p:cNvSpPr>
          <p:nvPr>
            <p:ph type="body" idx="13"/>
          </p:nvPr>
        </p:nvSpPr>
        <p:spPr>
          <a:xfrm>
            <a:off x="406400" y="508968"/>
            <a:ext cx="11176000" cy="405432"/>
          </a:xfrm>
          <a:prstGeom prst="rect">
            <a:avLst/>
          </a:prstGeom>
        </p:spPr>
        <p:txBody>
          <a:bodyPr/>
          <a:lstStyle/>
          <a:p>
            <a:r>
              <a:rPr lang="en-IN" dirty="0"/>
              <a:t>cleaning</a:t>
            </a:r>
            <a:endParaRPr dirty="0"/>
          </a:p>
        </p:txBody>
      </p:sp>
      <p:sp>
        <p:nvSpPr>
          <p:cNvPr id="188" name="Data cleaning"/>
          <p:cNvSpPr txBox="1">
            <a:spLocks noGrp="1"/>
          </p:cNvSpPr>
          <p:nvPr>
            <p:ph type="title"/>
          </p:nvPr>
        </p:nvSpPr>
        <p:spPr>
          <a:prstGeom prst="rect">
            <a:avLst/>
          </a:prstGeom>
        </p:spPr>
        <p:txBody>
          <a:bodyPr/>
          <a:lstStyle>
            <a:lvl1pPr defTabSz="467359">
              <a:spcBef>
                <a:spcPts val="2200"/>
              </a:spcBef>
              <a:defRPr sz="4800"/>
            </a:lvl1pPr>
          </a:lstStyle>
          <a:p>
            <a:r>
              <a:t>Data cleaning</a:t>
            </a:r>
          </a:p>
        </p:txBody>
      </p:sp>
      <p:sp>
        <p:nvSpPr>
          <p:cNvPr id="189" name="Balcony: The balcony column contained many missing values we identified by simply iterating through the column and using the function ‘isNan’ from the numpy module and filled it with the median."/>
          <p:cNvSpPr txBox="1">
            <a:spLocks noGrp="1"/>
          </p:cNvSpPr>
          <p:nvPr>
            <p:ph type="body" idx="1"/>
          </p:nvPr>
        </p:nvSpPr>
        <p:spPr>
          <a:prstGeom prst="rect">
            <a:avLst/>
          </a:prstGeom>
        </p:spPr>
        <p:txBody>
          <a:bodyPr/>
          <a:lstStyle/>
          <a:p>
            <a:r>
              <a:t>Balcony: The balcony column contained many missing values we identified by simply iterating through the column and using the function ‘isNan’ from the numpy module and filled it with the median.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Data visualisation"/>
          <p:cNvSpPr txBox="1">
            <a:spLocks noGrp="1"/>
          </p:cNvSpPr>
          <p:nvPr>
            <p:ph type="title"/>
          </p:nvPr>
        </p:nvSpPr>
        <p:spPr>
          <a:xfrm>
            <a:off x="406400" y="4876800"/>
            <a:ext cx="12192000" cy="4521200"/>
          </a:xfrm>
          <a:prstGeom prst="rect">
            <a:avLst/>
          </a:prstGeom>
        </p:spPr>
        <p:txBody>
          <a:bodyPr>
            <a:noAutofit/>
          </a:bodyPr>
          <a:lstStyle/>
          <a:p>
            <a:r>
              <a:rPr sz="14200" dirty="0"/>
              <a:t>Data </a:t>
            </a:r>
            <a:r>
              <a:rPr lang="en-IN" sz="14200" dirty="0"/>
              <a:t>visualization</a:t>
            </a:r>
            <a:endParaRPr sz="142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 Visualisation - line graph"/>
          <p:cNvSpPr txBox="1">
            <a:spLocks noGrp="1"/>
          </p:cNvSpPr>
          <p:nvPr>
            <p:ph type="body" idx="13"/>
          </p:nvPr>
        </p:nvSpPr>
        <p:spPr>
          <a:prstGeom prst="rect">
            <a:avLst/>
          </a:prstGeom>
        </p:spPr>
        <p:txBody>
          <a:bodyPr/>
          <a:lstStyle/>
          <a:p>
            <a:r>
              <a:t>Data Visualisation - line graph</a:t>
            </a:r>
          </a:p>
        </p:txBody>
      </p:sp>
      <p:sp>
        <p:nvSpPr>
          <p:cNvPr id="194" name="Price v/s total_sqft"/>
          <p:cNvSpPr txBox="1">
            <a:spLocks noGrp="1"/>
          </p:cNvSpPr>
          <p:nvPr>
            <p:ph type="title"/>
          </p:nvPr>
        </p:nvSpPr>
        <p:spPr>
          <a:prstGeom prst="rect">
            <a:avLst/>
          </a:prstGeom>
        </p:spPr>
        <p:txBody>
          <a:bodyPr>
            <a:normAutofit fontScale="90000"/>
          </a:bodyPr>
          <a:lstStyle>
            <a:lvl1pPr marL="627529" indent="-627529" defTabSz="467359">
              <a:spcBef>
                <a:spcPts val="2200"/>
              </a:spcBef>
              <a:buClr>
                <a:schemeClr val="accent1"/>
              </a:buClr>
              <a:buSzPct val="104999"/>
              <a:buFont typeface="Avenir Next"/>
              <a:buChar char="‣"/>
              <a:defRPr sz="4800"/>
            </a:lvl1pPr>
          </a:lstStyle>
          <a:p>
            <a:r>
              <a:t>Price v/s total_sqft</a:t>
            </a:r>
          </a:p>
        </p:txBody>
      </p:sp>
      <p:sp>
        <p:nvSpPr>
          <p:cNvPr id="195" name="In order to see the variation of price with the area of the house, we plotted a simple line graph.…"/>
          <p:cNvSpPr txBox="1">
            <a:spLocks noGrp="1"/>
          </p:cNvSpPr>
          <p:nvPr>
            <p:ph type="body" sz="half" idx="1"/>
          </p:nvPr>
        </p:nvSpPr>
        <p:spPr>
          <a:prstGeom prst="rect">
            <a:avLst/>
          </a:prstGeom>
        </p:spPr>
        <p:txBody>
          <a:bodyPr/>
          <a:lstStyle/>
          <a:p>
            <a:pPr marL="0" indent="0" defTabSz="572516">
              <a:spcBef>
                <a:spcPts val="2700"/>
              </a:spcBef>
              <a:buClrTx/>
              <a:buSzTx/>
              <a:buFontTx/>
              <a:buNone/>
              <a:defRPr sz="2744"/>
            </a:pPr>
            <a:r>
              <a:t>In order to see the variation of price with the area of the house, we plotted a simple line graph.</a:t>
            </a:r>
          </a:p>
          <a:p>
            <a:pPr marL="0" indent="0" defTabSz="572516">
              <a:spcBef>
                <a:spcPts val="2700"/>
              </a:spcBef>
              <a:buClrTx/>
              <a:buSzTx/>
              <a:buFontTx/>
              <a:buNone/>
              <a:defRPr sz="2744"/>
            </a:pPr>
            <a:r>
              <a:t>It was observed that the price generally increased with the increase in the size of the house which means that the bigger the house, the more it costs.</a:t>
            </a:r>
          </a:p>
          <a:p>
            <a:pPr marL="0" indent="0" defTabSz="572516">
              <a:spcBef>
                <a:spcPts val="2700"/>
              </a:spcBef>
              <a:buClrTx/>
              <a:buSzTx/>
              <a:buFontTx/>
              <a:buNone/>
              <a:defRPr sz="2744"/>
            </a:pPr>
            <a:r>
              <a:t>However, some outliers were observed perhaps because the prices of houses also vary with its location.</a:t>
            </a:r>
          </a:p>
        </p:txBody>
      </p:sp>
      <p:pic>
        <p:nvPicPr>
          <p:cNvPr id="196" name="priceVsSqrt.JPG" descr="priceVsSqrt.JPG"/>
          <p:cNvPicPr>
            <a:picLocks noChangeAspect="1"/>
          </p:cNvPicPr>
          <p:nvPr/>
        </p:nvPicPr>
        <p:blipFill>
          <a:blip r:embed="rId2">
            <a:extLst/>
          </a:blip>
          <a:stretch>
            <a:fillRect/>
          </a:stretch>
        </p:blipFill>
        <p:spPr>
          <a:xfrm>
            <a:off x="6860464" y="3619550"/>
            <a:ext cx="5989472" cy="36321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
          <p:cNvSpPr txBox="1">
            <a:spLocks noGrp="1"/>
          </p:cNvSpPr>
          <p:nvPr>
            <p:ph type="body" idx="13"/>
          </p:nvPr>
        </p:nvSpPr>
        <p:spPr>
          <a:xfrm>
            <a:off x="406400" y="508968"/>
            <a:ext cx="11176000" cy="405432"/>
          </a:xfrm>
          <a:prstGeom prst="rect">
            <a:avLst/>
          </a:prstGeom>
        </p:spPr>
        <p:txBody>
          <a:bodyPr/>
          <a:lstStyle/>
          <a:p>
            <a:r>
              <a:rPr lang="en-IN" dirty="0"/>
              <a:t>code</a:t>
            </a:r>
            <a:endParaRPr dirty="0"/>
          </a:p>
        </p:txBody>
      </p:sp>
      <p:sp>
        <p:nvSpPr>
          <p:cNvPr id="199" name="Code"/>
          <p:cNvSpPr txBox="1">
            <a:spLocks noGrp="1"/>
          </p:cNvSpPr>
          <p:nvPr>
            <p:ph type="title"/>
          </p:nvPr>
        </p:nvSpPr>
        <p:spPr>
          <a:prstGeom prst="rect">
            <a:avLst/>
          </a:prstGeom>
        </p:spPr>
        <p:txBody>
          <a:bodyPr/>
          <a:lstStyle>
            <a:lvl1pPr defTabSz="467359">
              <a:spcBef>
                <a:spcPts val="2200"/>
              </a:spcBef>
              <a:defRPr sz="4800"/>
            </a:lvl1pPr>
          </a:lstStyle>
          <a:p>
            <a:r>
              <a:t>Code</a:t>
            </a:r>
          </a:p>
        </p:txBody>
      </p:sp>
      <p:sp>
        <p:nvSpPr>
          <p:cNvPr id="200" name="x=[]…"/>
          <p:cNvSpPr txBox="1">
            <a:spLocks noGrp="1"/>
          </p:cNvSpPr>
          <p:nvPr>
            <p:ph type="body" idx="1"/>
          </p:nvPr>
        </p:nvSpPr>
        <p:spPr>
          <a:prstGeom prst="rect">
            <a:avLst/>
          </a:prstGeom>
        </p:spPr>
        <p:txBody>
          <a:bodyPr numCol="3">
            <a:normAutofit/>
          </a:bodyPr>
          <a:lstStyle/>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x=[]</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y=[]</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z=[]</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w=[]</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v=[]</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solidFill>
                  <a:srgbClr val="569CD6"/>
                </a:solidFill>
              </a:rPr>
              <a:t>for</a:t>
            </a:r>
            <a:r>
              <a:rPr sz="2400" dirty="0"/>
              <a:t> index, row </a:t>
            </a:r>
            <a:r>
              <a:rPr sz="2400" dirty="0">
                <a:solidFill>
                  <a:srgbClr val="569CD6"/>
                </a:solidFill>
              </a:rPr>
              <a:t>in</a:t>
            </a:r>
            <a:r>
              <a:rPr sz="2400" dirty="0"/>
              <a:t> df[</a:t>
            </a:r>
            <a:r>
              <a:rPr sz="2400" dirty="0">
                <a:solidFill>
                  <a:srgbClr val="CE9178"/>
                </a:solidFill>
              </a:rPr>
              <a:t>'</a:t>
            </a:r>
            <a:r>
              <a:rPr sz="2400" dirty="0" err="1">
                <a:solidFill>
                  <a:srgbClr val="CE9178"/>
                </a:solidFill>
              </a:rPr>
              <a:t>total_sqft</a:t>
            </a:r>
            <a:r>
              <a:rPr sz="2400" dirty="0">
                <a:solidFill>
                  <a:srgbClr val="CE9178"/>
                </a:solidFill>
              </a:rPr>
              <a:t>'</a:t>
            </a:r>
            <a:r>
              <a:rPr sz="2400" dirty="0"/>
              <a:t>].</a:t>
            </a:r>
            <a:r>
              <a:rPr sz="2400" dirty="0" err="1"/>
              <a:t>iteritems</a:t>
            </a:r>
            <a:r>
              <a:rPr sz="2400" dirty="0"/>
              <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var = df[</a:t>
            </a:r>
            <a:r>
              <a:rPr sz="2400" dirty="0">
                <a:solidFill>
                  <a:srgbClr val="CE9178"/>
                </a:solidFill>
              </a:rPr>
              <a:t>'</a:t>
            </a:r>
            <a:r>
              <a:rPr sz="2400" dirty="0" err="1">
                <a:solidFill>
                  <a:srgbClr val="CE9178"/>
                </a:solidFill>
              </a:rPr>
              <a:t>total_sqft</a:t>
            </a:r>
            <a:r>
              <a:rPr sz="2400" dirty="0">
                <a:solidFill>
                  <a:srgbClr val="CE9178"/>
                </a:solidFill>
              </a:rPr>
              <a:t>'</a:t>
            </a:r>
            <a:r>
              <a:rPr sz="2400" dirty="0"/>
              <a:t>].loc[index]</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prc</a:t>
            </a:r>
            <a:r>
              <a:rPr sz="2400" dirty="0"/>
              <a:t> = df[</a:t>
            </a:r>
            <a:r>
              <a:rPr sz="2400" dirty="0">
                <a:solidFill>
                  <a:srgbClr val="CE9178"/>
                </a:solidFill>
              </a:rPr>
              <a:t>'price'</a:t>
            </a:r>
            <a:r>
              <a:rPr sz="2400" dirty="0"/>
              <a:t>].loc[index]</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siz</a:t>
            </a:r>
            <a:r>
              <a:rPr sz="2400" dirty="0"/>
              <a:t> = df[</a:t>
            </a:r>
            <a:r>
              <a:rPr sz="2400" dirty="0">
                <a:solidFill>
                  <a:srgbClr val="CE9178"/>
                </a:solidFill>
              </a:rPr>
              <a:t>'size'</a:t>
            </a:r>
            <a:r>
              <a:rPr sz="2400" dirty="0"/>
              <a:t>].loc[index]</a:t>
            </a:r>
          </a:p>
          <a:p>
            <a:pPr marL="0" indent="0" defTabSz="457200">
              <a:lnSpc>
                <a:spcPct val="150000"/>
              </a:lnSpc>
              <a:spcBef>
                <a:spcPts val="0"/>
              </a:spcBef>
              <a:buClrTx/>
              <a:buSzTx/>
              <a:buFontTx/>
              <a:buNone/>
              <a:defRPr sz="1200">
                <a:solidFill>
                  <a:srgbClr val="CE9178"/>
                </a:solidFill>
                <a:latin typeface="Menlo"/>
                <a:ea typeface="Menlo"/>
                <a:cs typeface="Menlo"/>
                <a:sym typeface="Menlo"/>
              </a:defRPr>
            </a:pPr>
            <a:r>
              <a:rPr sz="2400" dirty="0">
                <a:solidFill>
                  <a:srgbClr val="D4D4D4"/>
                </a:solidFill>
              </a:rPr>
              <a:t>    </a:t>
            </a:r>
            <a:r>
              <a:rPr sz="2400" dirty="0" err="1">
                <a:solidFill>
                  <a:srgbClr val="D4D4D4"/>
                </a:solidFill>
              </a:rPr>
              <a:t>avi</a:t>
            </a:r>
            <a:r>
              <a:rPr sz="2400" dirty="0">
                <a:solidFill>
                  <a:srgbClr val="D4D4D4"/>
                </a:solidFill>
              </a:rPr>
              <a:t> = df[</a:t>
            </a:r>
            <a:r>
              <a:rPr sz="2400" dirty="0"/>
              <a:t>'availability'</a:t>
            </a:r>
            <a:r>
              <a:rPr sz="2400" dirty="0">
                <a:solidFill>
                  <a:srgbClr val="D4D4D4"/>
                </a:solidFill>
              </a:rPr>
              <a:t>].loc[index]</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bat = df[</a:t>
            </a:r>
            <a:r>
              <a:rPr sz="2400" dirty="0">
                <a:solidFill>
                  <a:srgbClr val="CE9178"/>
                </a:solidFill>
              </a:rPr>
              <a:t>'bath'</a:t>
            </a:r>
            <a:r>
              <a:rPr sz="2400" dirty="0"/>
              <a:t>].loc[index]</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a:solidFill>
                  <a:srgbClr val="569CD6"/>
                </a:solidFill>
              </a:rPr>
              <a:t>if</a:t>
            </a:r>
            <a:r>
              <a:rPr sz="2400" dirty="0"/>
              <a:t>(int(var)&lt;</a:t>
            </a:r>
            <a:r>
              <a:rPr sz="2400" dirty="0">
                <a:solidFill>
                  <a:srgbClr val="B5CEA8"/>
                </a:solidFill>
              </a:rPr>
              <a:t>8000</a:t>
            </a:r>
            <a:r>
              <a:rPr sz="2400" dirty="0"/>
              <a:t> </a:t>
            </a:r>
            <a:r>
              <a:rPr sz="2400" dirty="0">
                <a:solidFill>
                  <a:srgbClr val="569CD6"/>
                </a:solidFill>
              </a:rPr>
              <a:t>and</a:t>
            </a:r>
            <a:r>
              <a:rPr sz="2400" dirty="0"/>
              <a:t> int(</a:t>
            </a:r>
            <a:r>
              <a:rPr sz="2400" dirty="0" err="1"/>
              <a:t>siz</a:t>
            </a:r>
            <a:r>
              <a:rPr sz="2400" dirty="0"/>
              <a:t>)&lt;</a:t>
            </a:r>
            <a:r>
              <a:rPr sz="2400" dirty="0">
                <a:solidFill>
                  <a:srgbClr val="B5CEA8"/>
                </a:solidFill>
              </a:rPr>
              <a:t>10</a:t>
            </a:r>
            <a:r>
              <a:rPr sz="2400" dirty="0"/>
              <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x.append</a:t>
            </a:r>
            <a:r>
              <a:rPr sz="2400" dirty="0"/>
              <a:t>(var)</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y.append</a:t>
            </a:r>
            <a:r>
              <a:rPr sz="2400" dirty="0"/>
              <a:t>(</a:t>
            </a:r>
            <a:r>
              <a:rPr sz="2400" dirty="0" err="1"/>
              <a:t>prc</a:t>
            </a:r>
            <a:r>
              <a:rPr sz="2400" dirty="0"/>
              <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z.append</a:t>
            </a:r>
            <a:r>
              <a:rPr sz="2400" dirty="0"/>
              <a:t>(</a:t>
            </a:r>
            <a:r>
              <a:rPr sz="2400" dirty="0" err="1"/>
              <a:t>siz</a:t>
            </a:r>
            <a:r>
              <a:rPr sz="2400" dirty="0"/>
              <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w.append</a:t>
            </a:r>
            <a:r>
              <a:rPr sz="2400" dirty="0"/>
              <a:t>(</a:t>
            </a:r>
            <a:r>
              <a:rPr sz="2400" dirty="0" err="1"/>
              <a:t>avi</a:t>
            </a:r>
            <a:r>
              <a:rPr sz="2400" dirty="0"/>
              <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a:t>        </a:t>
            </a:r>
            <a:r>
              <a:rPr sz="2400" dirty="0" err="1"/>
              <a:t>v.append</a:t>
            </a:r>
            <a:r>
              <a:rPr sz="2400" dirty="0"/>
              <a:t>(bat)</a:t>
            </a:r>
          </a:p>
          <a:p>
            <a:pPr marL="0" indent="0" defTabSz="457200">
              <a:lnSpc>
                <a:spcPct val="150000"/>
              </a:lnSpc>
              <a:spcBef>
                <a:spcPts val="0"/>
              </a:spcBef>
              <a:buClrTx/>
              <a:buSzTx/>
              <a:buFontTx/>
              <a:buNone/>
              <a:defRPr sz="1200">
                <a:solidFill>
                  <a:srgbClr val="D4D4D4"/>
                </a:solidFill>
                <a:latin typeface="Menlo"/>
                <a:ea typeface="Menlo"/>
                <a:cs typeface="Menlo"/>
                <a:sym typeface="Menlo"/>
              </a:defRPr>
            </a:pPr>
            <a:r>
              <a:rPr sz="2400" dirty="0" err="1"/>
              <a:t>sns.lineplot</a:t>
            </a:r>
            <a:r>
              <a:rPr sz="2400" dirty="0"/>
              <a:t>(</a:t>
            </a:r>
            <a:r>
              <a:rPr sz="2400" dirty="0" err="1"/>
              <a:t>x,y</a:t>
            </a:r>
            <a:r>
              <a:rPr sz="2400" dirty="0"/>
              <a:t>)</a:t>
            </a:r>
            <a:endParaRPr sz="2400" dirty="0">
              <a:solidFill>
                <a:srgbClr val="F44747"/>
              </a:solidFill>
            </a:endParaRPr>
          </a:p>
          <a:p>
            <a:pPr marL="0" indent="0" defTabSz="457200">
              <a:lnSpc>
                <a:spcPct val="150000"/>
              </a:lnSpc>
              <a:spcBef>
                <a:spcPts val="0"/>
              </a:spcBef>
              <a:buClrTx/>
              <a:buSzTx/>
              <a:buFontTx/>
              <a:buNone/>
              <a:defRPr sz="1200">
                <a:solidFill>
                  <a:srgbClr val="CE9178"/>
                </a:solidFill>
                <a:latin typeface="Menlo"/>
                <a:ea typeface="Menlo"/>
                <a:cs typeface="Menlo"/>
                <a:sym typeface="Menlo"/>
              </a:defRPr>
            </a:pPr>
            <a:r>
              <a:rPr sz="2400" dirty="0" err="1">
                <a:solidFill>
                  <a:srgbClr val="D4D4D4"/>
                </a:solidFill>
              </a:rPr>
              <a:t>plt.xlabel</a:t>
            </a:r>
            <a:r>
              <a:rPr sz="2400" dirty="0">
                <a:solidFill>
                  <a:srgbClr val="D4D4D4"/>
                </a:solidFill>
              </a:rPr>
              <a:t>(</a:t>
            </a:r>
            <a:r>
              <a:rPr sz="2400" dirty="0"/>
              <a:t>"Total </a:t>
            </a:r>
            <a:r>
              <a:rPr sz="2400" dirty="0" err="1"/>
              <a:t>sqft</a:t>
            </a:r>
            <a:r>
              <a:rPr sz="2400" dirty="0"/>
              <a:t>"</a:t>
            </a:r>
            <a:r>
              <a:rPr sz="2400" dirty="0">
                <a:solidFill>
                  <a:srgbClr val="D4D4D4"/>
                </a:solidFill>
              </a:rPr>
              <a:t>)</a:t>
            </a:r>
          </a:p>
          <a:p>
            <a:pPr marL="0" indent="0" defTabSz="457200">
              <a:lnSpc>
                <a:spcPct val="150000"/>
              </a:lnSpc>
              <a:spcBef>
                <a:spcPts val="0"/>
              </a:spcBef>
              <a:buClrTx/>
              <a:buSzTx/>
              <a:buFontTx/>
              <a:buNone/>
              <a:defRPr sz="1200">
                <a:solidFill>
                  <a:srgbClr val="CE9178"/>
                </a:solidFill>
                <a:latin typeface="Menlo"/>
                <a:ea typeface="Menlo"/>
                <a:cs typeface="Menlo"/>
                <a:sym typeface="Menlo"/>
              </a:defRPr>
            </a:pPr>
            <a:r>
              <a:rPr sz="2400" dirty="0" err="1">
                <a:solidFill>
                  <a:srgbClr val="D4D4D4"/>
                </a:solidFill>
              </a:rPr>
              <a:t>plt.ylabel</a:t>
            </a:r>
            <a:r>
              <a:rPr sz="2400" dirty="0">
                <a:solidFill>
                  <a:srgbClr val="D4D4D4"/>
                </a:solidFill>
              </a:rPr>
              <a:t>(</a:t>
            </a:r>
            <a:r>
              <a:rPr sz="2400" dirty="0"/>
              <a:t>"Price in lakhs"</a:t>
            </a:r>
            <a:r>
              <a:rPr sz="2400" dirty="0">
                <a:solidFill>
                  <a:srgbClr val="D4D4D4"/>
                </a:solidFill>
              </a:rPr>
              <a: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239</TotalTime>
  <Words>2515</Words>
  <Application>Microsoft Office PowerPoint</Application>
  <PresentationFormat>Custom</PresentationFormat>
  <Paragraphs>185</Paragraphs>
  <Slides>23</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Avenir Next</vt:lpstr>
      <vt:lpstr>Avenir Next Medium</vt:lpstr>
      <vt:lpstr>DIN Alternate</vt:lpstr>
      <vt:lpstr>DIN Condensed</vt:lpstr>
      <vt:lpstr>Helvetica</vt:lpstr>
      <vt:lpstr>Helvetica Neue</vt:lpstr>
      <vt:lpstr>Menlo</vt:lpstr>
      <vt:lpstr>New_Template7</vt:lpstr>
      <vt:lpstr>Bangalore house data</vt:lpstr>
      <vt:lpstr>Introduction</vt:lpstr>
      <vt:lpstr>Our dataset</vt:lpstr>
      <vt:lpstr>Data cleaning</vt:lpstr>
      <vt:lpstr>Data cleaning</vt:lpstr>
      <vt:lpstr>Data cleaning</vt:lpstr>
      <vt:lpstr>Data visualization</vt:lpstr>
      <vt:lpstr>Price v/s total_sqft</vt:lpstr>
      <vt:lpstr>Code</vt:lpstr>
      <vt:lpstr>Number of houses v/s price per sqft</vt:lpstr>
      <vt:lpstr>Code</vt:lpstr>
      <vt:lpstr>Houses ‘ready to move’ and ‘not ready to move’ in different localities</vt:lpstr>
      <vt:lpstr>Box plot for total sqft</vt:lpstr>
      <vt:lpstr>Code</vt:lpstr>
      <vt:lpstr>Balconies v/s location</vt:lpstr>
      <vt:lpstr>Code</vt:lpstr>
      <vt:lpstr>Availability v/s number of rooms</vt:lpstr>
      <vt:lpstr>Location v/s number of houses</vt:lpstr>
      <vt:lpstr>Code</vt:lpstr>
      <vt:lpstr>houses with varying size</vt:lpstr>
      <vt:lpstr>Code</vt:lpstr>
      <vt:lpstr>Hypothesis testing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house data</dc:title>
  <cp:lastModifiedBy>Parth Shah</cp:lastModifiedBy>
  <cp:revision>5</cp:revision>
  <dcterms:modified xsi:type="dcterms:W3CDTF">2018-11-19T08:49:29Z</dcterms:modified>
</cp:coreProperties>
</file>