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2"/>
  </p:notesMasterIdLst>
  <p:sldIdLst>
    <p:sldId id="274" r:id="rId2"/>
    <p:sldId id="505" r:id="rId3"/>
    <p:sldId id="504" r:id="rId4"/>
    <p:sldId id="506" r:id="rId5"/>
    <p:sldId id="508" r:id="rId6"/>
    <p:sldId id="487" r:id="rId7"/>
    <p:sldId id="489" r:id="rId8"/>
    <p:sldId id="488" r:id="rId9"/>
    <p:sldId id="490" r:id="rId10"/>
    <p:sldId id="492" r:id="rId11"/>
    <p:sldId id="493" r:id="rId12"/>
    <p:sldId id="510" r:id="rId13"/>
    <p:sldId id="483" r:id="rId14"/>
    <p:sldId id="465" r:id="rId15"/>
    <p:sldId id="494" r:id="rId16"/>
    <p:sldId id="503" r:id="rId17"/>
    <p:sldId id="513" r:id="rId18"/>
    <p:sldId id="512" r:id="rId19"/>
    <p:sldId id="502" r:id="rId20"/>
    <p:sldId id="515" r:id="rId21"/>
    <p:sldId id="499" r:id="rId22"/>
    <p:sldId id="500" r:id="rId23"/>
    <p:sldId id="518" r:id="rId24"/>
    <p:sldId id="495" r:id="rId25"/>
    <p:sldId id="497" r:id="rId26"/>
    <p:sldId id="498" r:id="rId27"/>
    <p:sldId id="509" r:id="rId28"/>
    <p:sldId id="501" r:id="rId29"/>
    <p:sldId id="517" r:id="rId30"/>
    <p:sldId id="519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 autoAdjust="0"/>
    <p:restoredTop sz="94676" autoAdjust="0"/>
  </p:normalViewPr>
  <p:slideViewPr>
    <p:cSldViewPr>
      <p:cViewPr>
        <p:scale>
          <a:sx n="48" d="100"/>
          <a:sy n="48" d="100"/>
        </p:scale>
        <p:origin x="-1212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2400" i="1" dirty="0" smtClean="0">
                <a:solidFill>
                  <a:schemeClr val="tx1"/>
                </a:solidFill>
              </a:rPr>
              <a:t>Jan-April 2014</a:t>
            </a: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10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solidFill>
                  <a:srgbClr val="7030A0"/>
                </a:solidFill>
              </a:rPr>
              <a:t>Huffman code </a:t>
            </a:r>
            <a:r>
              <a:rPr lang="en-US" sz="1800" dirty="0" smtClean="0">
                <a:solidFill>
                  <a:schemeClr val="tx1"/>
                </a:solidFill>
              </a:rPr>
              <a:t>: A data compression algorithm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Prefix</a:t>
            </a:r>
            <a:r>
              <a:rPr lang="en-US" sz="3600" b="1" dirty="0" smtClean="0"/>
              <a:t> Coding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Definition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coding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called prefix coding if there </a:t>
                </a:r>
                <a:r>
                  <a:rPr lang="en-US" sz="2000" u="sng" dirty="0" smtClean="0"/>
                  <a:t>does not exist</a:t>
                </a: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𝑥</m:t>
                    </m:r>
                    <m:r>
                      <a:rPr lang="en-US" sz="2000" b="0" i="1" dirty="0" smtClean="0">
                        <a:latin typeface="Cambria Math"/>
                      </a:rPr>
                      <m:t>,</m:t>
                    </m:r>
                    <m:r>
                      <a:rPr lang="en-US" sz="2000" b="0" i="1" dirty="0" smtClean="0">
                        <a:latin typeface="Cambria Math"/>
                      </a:rPr>
                      <m:t>𝑦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 such that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r>
                      <a:rPr lang="en-US" sz="2000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is </a:t>
                </a:r>
                <a:r>
                  <a:rPr lang="en-US" sz="2000" b="1" dirty="0" smtClean="0"/>
                  <a:t>prefix</a:t>
                </a:r>
                <a:r>
                  <a:rPr lang="en-US" sz="2000" dirty="0" smtClean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r>
                      <a:rPr lang="en-US" sz="2000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 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Algorithmic Problem</a:t>
                </a:r>
                <a:r>
                  <a:rPr lang="en-US" sz="2000" dirty="0" smtClean="0"/>
                  <a:t>: Given 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alphabets and their frequencies, compute coding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2000" dirty="0" smtClean="0"/>
                  <a:t> such that</a:t>
                </a:r>
              </a:p>
              <a:p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2000" dirty="0" smtClean="0"/>
                  <a:t> is prefix coding</a:t>
                </a:r>
              </a:p>
              <a:p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𝐀𝐁𝐋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𝜸</m:t>
                        </m:r>
                      </m:e>
                    </m:d>
                  </m:oMath>
                </a14:m>
                <a:r>
                  <a:rPr lang="en-US" sz="2000" dirty="0" smtClean="0"/>
                  <a:t> is minimum.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926" b="-14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8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The challenge of the problem</a:t>
            </a:r>
            <a:endParaRPr lang="en-US" sz="36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00201"/>
            <a:ext cx="6156678" cy="346313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92442" y="5334000"/>
                <a:ext cx="750423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Among all possible </a:t>
                </a:r>
                <a:r>
                  <a:rPr lang="en-US" dirty="0" smtClean="0"/>
                  <a:t>binary coding of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how to find </a:t>
                </a:r>
                <a:r>
                  <a:rPr lang="en-US" dirty="0" smtClean="0"/>
                  <a:t>the </a:t>
                </a:r>
                <a:r>
                  <a:rPr lang="en-US" b="1" dirty="0" smtClean="0"/>
                  <a:t>optimal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prefix</a:t>
                </a:r>
                <a:r>
                  <a:rPr lang="en-US" dirty="0" smtClean="0"/>
                  <a:t> coding </a:t>
                </a:r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442" y="5334000"/>
                <a:ext cx="750423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31" t="-8197" r="-48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501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The </a:t>
            </a:r>
            <a:r>
              <a:rPr lang="en-US" sz="3600" b="1" dirty="0" smtClean="0">
                <a:solidFill>
                  <a:srgbClr val="7030A0"/>
                </a:solidFill>
              </a:rPr>
              <a:t>novel idea </a:t>
            </a:r>
            <a:r>
              <a:rPr lang="en-US" sz="3600" b="1" dirty="0" smtClean="0"/>
              <a:t>of Huffman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33400" y="2602469"/>
            <a:ext cx="3522131" cy="2426731"/>
            <a:chOff x="533400" y="1600201"/>
            <a:chExt cx="3522131" cy="2426731"/>
          </a:xfrm>
        </p:grpSpPr>
        <p:pic>
          <p:nvPicPr>
            <p:cNvPr id="5" name="Content Placeholder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3400" y="1600201"/>
              <a:ext cx="3522131" cy="1981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600200" y="3657600"/>
              <a:ext cx="1456681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Binary coding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15000" y="2721899"/>
            <a:ext cx="2819400" cy="2231101"/>
            <a:chOff x="5441763" y="1631763"/>
            <a:chExt cx="2819400" cy="2231101"/>
          </a:xfrm>
        </p:grpSpPr>
        <p:grpSp>
          <p:nvGrpSpPr>
            <p:cNvPr id="6" name="Group 5"/>
            <p:cNvGrpSpPr/>
            <p:nvPr/>
          </p:nvGrpSpPr>
          <p:grpSpPr>
            <a:xfrm>
              <a:off x="5441763" y="1631763"/>
              <a:ext cx="2819400" cy="1416237"/>
              <a:chOff x="3079563" y="1447800"/>
              <a:chExt cx="2819400" cy="1416237"/>
            </a:xfrm>
          </p:grpSpPr>
          <p:cxnSp>
            <p:nvCxnSpPr>
              <p:cNvPr id="7" name="Straight Arrow Connector 6"/>
              <p:cNvCxnSpPr>
                <a:endCxn id="12" idx="7"/>
              </p:cNvCxnSpPr>
              <p:nvPr/>
            </p:nvCxnSpPr>
            <p:spPr>
              <a:xfrm flipH="1">
                <a:off x="3689163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3" idx="3"/>
              </p:cNvCxnSpPr>
              <p:nvPr/>
            </p:nvCxnSpPr>
            <p:spPr>
              <a:xfrm flipH="1">
                <a:off x="4755963" y="2317563"/>
                <a:ext cx="4702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4419600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12" idx="3"/>
              </p:cNvCxnSpPr>
              <p:nvPr/>
            </p:nvCxnSpPr>
            <p:spPr>
              <a:xfrm flipH="1">
                <a:off x="3079563" y="2317563"/>
                <a:ext cx="3940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12" idx="5"/>
              </p:cNvCxnSpPr>
              <p:nvPr/>
            </p:nvCxnSpPr>
            <p:spPr>
              <a:xfrm>
                <a:off x="3689163" y="2317563"/>
                <a:ext cx="3178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3429000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181600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311837" y="1447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" name="Straight Arrow Connector 14"/>
              <p:cNvCxnSpPr>
                <a:stCxn id="13" idx="5"/>
              </p:cNvCxnSpPr>
              <p:nvPr/>
            </p:nvCxnSpPr>
            <p:spPr>
              <a:xfrm>
                <a:off x="5441763" y="2317563"/>
                <a:ext cx="457200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6172200" y="3493532"/>
              <a:ext cx="1218347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Binary tree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43400" y="2836605"/>
            <a:ext cx="1143000" cy="1049595"/>
            <a:chOff x="4343400" y="1828800"/>
            <a:chExt cx="1143000" cy="1049595"/>
          </a:xfrm>
        </p:grpSpPr>
        <p:sp>
          <p:nvSpPr>
            <p:cNvPr id="20" name="Left-Right Arrow 19"/>
            <p:cNvSpPr/>
            <p:nvPr/>
          </p:nvSpPr>
          <p:spPr>
            <a:xfrm>
              <a:off x="4343400" y="2241363"/>
              <a:ext cx="1143000" cy="63703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24400" y="1828800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C00000"/>
                  </a:solidFill>
                </a:rPr>
                <a:t>?</a:t>
              </a:r>
              <a:endParaRPr lang="en-US" sz="32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576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295525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prefix codes </a:t>
            </a:r>
            <a:r>
              <a:rPr lang="en-US" sz="3200" dirty="0" smtClean="0"/>
              <a:t>and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>
                <a:solidFill>
                  <a:srgbClr val="0070C0"/>
                </a:solidFill>
              </a:rPr>
              <a:t>labeled Binary tree 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 </a:t>
            </a:r>
            <a:r>
              <a:rPr lang="en-US" sz="3600" b="1" dirty="0" smtClean="0">
                <a:solidFill>
                  <a:srgbClr val="7030A0"/>
                </a:solidFill>
              </a:rPr>
              <a:t>labeled</a:t>
            </a:r>
            <a:r>
              <a:rPr lang="en-US" sz="3600" b="1" dirty="0" smtClean="0"/>
              <a:t> binary tree</a:t>
            </a:r>
            <a:endParaRPr lang="en-US" sz="3600" b="1" dirty="0"/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            nodes </a:t>
            </a:r>
            <a:r>
              <a:rPr lang="en-US" sz="2000" b="1" dirty="0" smtClean="0">
                <a:sym typeface="Wingdings" pitchFamily="2" charset="2"/>
              </a:rPr>
              <a:t> </a:t>
            </a:r>
            <a:r>
              <a:rPr lang="en-US" sz="2000" b="1" dirty="0" smtClean="0"/>
              <a:t>alphabets</a:t>
            </a:r>
          </a:p>
          <a:p>
            <a:pPr marL="0" indent="0">
              <a:buNone/>
            </a:pPr>
            <a:r>
              <a:rPr lang="en-US" sz="2000" b="1" dirty="0" smtClean="0"/>
              <a:t>Code of an alphabet = ? 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1752600" y="1752600"/>
            <a:ext cx="4953000" cy="3886200"/>
            <a:chOff x="1752600" y="1752600"/>
            <a:chExt cx="4953000" cy="3886200"/>
          </a:xfrm>
        </p:grpSpPr>
        <p:cxnSp>
          <p:nvCxnSpPr>
            <p:cNvPr id="83" name="Straight Arrow Connector 82"/>
            <p:cNvCxnSpPr>
              <a:stCxn id="106" idx="5"/>
              <a:endCxn id="117" idx="1"/>
            </p:cNvCxnSpPr>
            <p:nvPr/>
          </p:nvCxnSpPr>
          <p:spPr>
            <a:xfrm>
              <a:off x="5746563" y="4146363"/>
              <a:ext cx="3178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1752600" y="1752600"/>
              <a:ext cx="4953000" cy="3886200"/>
              <a:chOff x="1752600" y="1752600"/>
              <a:chExt cx="4953000" cy="388620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362200" y="1752600"/>
                <a:ext cx="4343400" cy="3886200"/>
                <a:chOff x="2362200" y="1752600"/>
                <a:chExt cx="4343400" cy="3886200"/>
              </a:xfrm>
            </p:grpSpPr>
            <p:cxnSp>
              <p:nvCxnSpPr>
                <p:cNvPr id="12" name="Straight Arrow Connector 11"/>
                <p:cNvCxnSpPr>
                  <a:stCxn id="123" idx="2"/>
                  <a:endCxn id="121" idx="7"/>
                </p:cNvCxnSpPr>
                <p:nvPr/>
              </p:nvCxnSpPr>
              <p:spPr>
                <a:xfrm flipH="1">
                  <a:off x="3689163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>
                <a:xfrm>
                  <a:off x="4755963" y="3384363"/>
                  <a:ext cx="882837" cy="501837"/>
                  <a:chOff x="1098363" y="3308163"/>
                  <a:chExt cx="882837" cy="501837"/>
                </a:xfrm>
              </p:grpSpPr>
              <p:cxnSp>
                <p:nvCxnSpPr>
                  <p:cNvPr id="17" name="Straight Arrow Connector 16"/>
                  <p:cNvCxnSpPr/>
                  <p:nvPr/>
                </p:nvCxnSpPr>
                <p:spPr>
                  <a:xfrm flipH="1">
                    <a:off x="10983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16317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Arrow Connector 19"/>
                <p:cNvCxnSpPr>
                  <a:stCxn id="122" idx="3"/>
                  <a:endCxn id="116" idx="7"/>
                </p:cNvCxnSpPr>
                <p:nvPr/>
              </p:nvCxnSpPr>
              <p:spPr>
                <a:xfrm flipH="1">
                  <a:off x="5289363" y="2622363"/>
                  <a:ext cx="4702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endCxn id="122" idx="1"/>
                </p:cNvCxnSpPr>
                <p:nvPr/>
              </p:nvCxnSpPr>
              <p:spPr>
                <a:xfrm>
                  <a:off x="4876800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 28"/>
                <p:cNvGrpSpPr/>
                <p:nvPr/>
              </p:nvGrpSpPr>
              <p:grpSpPr>
                <a:xfrm>
                  <a:off x="2514600" y="3308163"/>
                  <a:ext cx="990600" cy="578037"/>
                  <a:chOff x="2514600" y="3231963"/>
                  <a:chExt cx="990600" cy="578037"/>
                </a:xfrm>
              </p:grpSpPr>
              <p:cxnSp>
                <p:nvCxnSpPr>
                  <p:cNvPr id="30" name="Straight Arrow Connector 29"/>
                  <p:cNvCxnSpPr>
                    <a:stCxn id="119" idx="3"/>
                    <a:endCxn id="109" idx="0"/>
                  </p:cNvCxnSpPr>
                  <p:nvPr/>
                </p:nvCxnSpPr>
                <p:spPr>
                  <a:xfrm flipH="1">
                    <a:off x="2514600" y="3231963"/>
                    <a:ext cx="4256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>
                    <a:stCxn id="119" idx="5"/>
                    <a:endCxn id="110" idx="0"/>
                  </p:cNvCxnSpPr>
                  <p:nvPr/>
                </p:nvCxnSpPr>
                <p:spPr>
                  <a:xfrm>
                    <a:off x="3155763" y="3231963"/>
                    <a:ext cx="3494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3155763" y="2622363"/>
                  <a:ext cx="851274" cy="546474"/>
                  <a:chOff x="3124200" y="2577726"/>
                  <a:chExt cx="851274" cy="546474"/>
                </a:xfrm>
              </p:grpSpPr>
              <p:cxnSp>
                <p:nvCxnSpPr>
                  <p:cNvPr id="33" name="Straight Arrow Connector 32"/>
                  <p:cNvCxnSpPr>
                    <a:stCxn id="121" idx="3"/>
                    <a:endCxn id="119" idx="7"/>
                  </p:cNvCxnSpPr>
                  <p:nvPr/>
                </p:nvCxnSpPr>
                <p:spPr>
                  <a:xfrm flipH="1">
                    <a:off x="3124200" y="2577726"/>
                    <a:ext cx="317874" cy="4702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>
                    <a:stCxn id="121" idx="5"/>
                    <a:endCxn id="118" idx="1"/>
                  </p:cNvCxnSpPr>
                  <p:nvPr/>
                </p:nvCxnSpPr>
                <p:spPr>
                  <a:xfrm>
                    <a:off x="3657600" y="2577726"/>
                    <a:ext cx="317874" cy="5464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2362200" y="3886200"/>
                  <a:ext cx="4343400" cy="1752600"/>
                  <a:chOff x="2438400" y="4495800"/>
                  <a:chExt cx="4343400" cy="1752600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2438400" y="4495800"/>
                    <a:ext cx="1295400" cy="304800"/>
                    <a:chOff x="2438400" y="4495800"/>
                    <a:chExt cx="1295400" cy="304800"/>
                  </a:xfrm>
                </p:grpSpPr>
                <p:sp>
                  <p:nvSpPr>
                    <p:cNvPr id="109" name="Oval 108"/>
                    <p:cNvSpPr/>
                    <p:nvPr/>
                  </p:nvSpPr>
                  <p:spPr>
                    <a:xfrm>
                      <a:off x="24384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" name="Oval 109"/>
                    <p:cNvSpPr/>
                    <p:nvPr/>
                  </p:nvSpPr>
                  <p:spPr>
                    <a:xfrm>
                      <a:off x="34290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4" name="Group 103"/>
                  <p:cNvGrpSpPr/>
                  <p:nvPr/>
                </p:nvGrpSpPr>
                <p:grpSpPr>
                  <a:xfrm>
                    <a:off x="4648200" y="4495800"/>
                    <a:ext cx="2133600" cy="1752600"/>
                    <a:chOff x="990600" y="4495800"/>
                    <a:chExt cx="2133600" cy="1752600"/>
                  </a:xfrm>
                </p:grpSpPr>
                <p:sp>
                  <p:nvSpPr>
                    <p:cNvPr id="105" name="Oval 104"/>
                    <p:cNvSpPr/>
                    <p:nvPr/>
                  </p:nvSpPr>
                  <p:spPr>
                    <a:xfrm>
                      <a:off x="9906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Oval 105"/>
                    <p:cNvSpPr/>
                    <p:nvPr/>
                  </p:nvSpPr>
                  <p:spPr>
                    <a:xfrm>
                      <a:off x="19050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" name="Oval 106"/>
                    <p:cNvSpPr/>
                    <p:nvPr/>
                  </p:nvSpPr>
                  <p:spPr>
                    <a:xfrm>
                      <a:off x="2057400" y="5943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" name="Oval 107"/>
                    <p:cNvSpPr/>
                    <p:nvPr/>
                  </p:nvSpPr>
                  <p:spPr>
                    <a:xfrm>
                      <a:off x="2819400" y="5943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3" name="Group 112"/>
                <p:cNvGrpSpPr/>
                <p:nvPr/>
              </p:nvGrpSpPr>
              <p:grpSpPr>
                <a:xfrm>
                  <a:off x="2895600" y="3048000"/>
                  <a:ext cx="3429000" cy="1828800"/>
                  <a:chOff x="2590800" y="4419600"/>
                  <a:chExt cx="3429000" cy="1828800"/>
                </a:xfrm>
              </p:grpSpPr>
              <p:grpSp>
                <p:nvGrpSpPr>
                  <p:cNvPr id="114" name="Group 113"/>
                  <p:cNvGrpSpPr/>
                  <p:nvPr/>
                </p:nvGrpSpPr>
                <p:grpSpPr>
                  <a:xfrm>
                    <a:off x="2590800" y="4419600"/>
                    <a:ext cx="1371600" cy="381000"/>
                    <a:chOff x="2590800" y="4419600"/>
                    <a:chExt cx="1371600" cy="381000"/>
                  </a:xfrm>
                </p:grpSpPr>
                <p:sp>
                  <p:nvSpPr>
                    <p:cNvPr id="118" name="Oval 117"/>
                    <p:cNvSpPr/>
                    <p:nvPr/>
                  </p:nvSpPr>
                  <p:spPr>
                    <a:xfrm>
                      <a:off x="36576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" name="Oval 118"/>
                    <p:cNvSpPr/>
                    <p:nvPr/>
                  </p:nvSpPr>
                  <p:spPr>
                    <a:xfrm>
                      <a:off x="2590800" y="4419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5" name="Group 114"/>
                  <p:cNvGrpSpPr/>
                  <p:nvPr/>
                </p:nvGrpSpPr>
                <p:grpSpPr>
                  <a:xfrm>
                    <a:off x="4724400" y="4495800"/>
                    <a:ext cx="1295400" cy="1752600"/>
                    <a:chOff x="1066800" y="4495800"/>
                    <a:chExt cx="1295400" cy="1752600"/>
                  </a:xfrm>
                </p:grpSpPr>
                <p:sp>
                  <p:nvSpPr>
                    <p:cNvPr id="116" name="Oval 115"/>
                    <p:cNvSpPr/>
                    <p:nvPr/>
                  </p:nvSpPr>
                  <p:spPr>
                    <a:xfrm>
                      <a:off x="10668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Oval 116"/>
                    <p:cNvSpPr/>
                    <p:nvPr/>
                  </p:nvSpPr>
                  <p:spPr>
                    <a:xfrm>
                      <a:off x="2057400" y="5943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0" name="Group 119"/>
                <p:cNvGrpSpPr/>
                <p:nvPr/>
              </p:nvGrpSpPr>
              <p:grpSpPr>
                <a:xfrm>
                  <a:off x="3429000" y="2362200"/>
                  <a:ext cx="2590800" cy="304800"/>
                  <a:chOff x="4038600" y="4495800"/>
                  <a:chExt cx="2590800" cy="304800"/>
                </a:xfrm>
              </p:grpSpPr>
              <p:sp>
                <p:nvSpPr>
                  <p:cNvPr id="121" name="Oval 120"/>
                  <p:cNvSpPr/>
                  <p:nvPr/>
                </p:nvSpPr>
                <p:spPr>
                  <a:xfrm>
                    <a:off x="4038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6324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3" name="Oval 122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24" name="Group 123"/>
                <p:cNvGrpSpPr/>
                <p:nvPr/>
              </p:nvGrpSpPr>
              <p:grpSpPr>
                <a:xfrm>
                  <a:off x="5867400" y="4832163"/>
                  <a:ext cx="685800" cy="501837"/>
                  <a:chOff x="457200" y="4755963"/>
                  <a:chExt cx="685800" cy="501837"/>
                </a:xfrm>
              </p:grpSpPr>
              <p:cxnSp>
                <p:nvCxnSpPr>
                  <p:cNvPr id="125" name="Straight Arrow Connector 124"/>
                  <p:cNvCxnSpPr>
                    <a:stCxn id="117" idx="3"/>
                  </p:cNvCxnSpPr>
                  <p:nvPr/>
                </p:nvCxnSpPr>
                <p:spPr>
                  <a:xfrm flipH="1">
                    <a:off x="457200" y="4755963"/>
                    <a:ext cx="1970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Arrow Connector 125"/>
                  <p:cNvCxnSpPr/>
                  <p:nvPr/>
                </p:nvCxnSpPr>
                <p:spPr>
                  <a:xfrm>
                    <a:off x="838200" y="4755963"/>
                    <a:ext cx="304800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0" name="Oval 139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87" name="Straight Arrow Connector 86"/>
              <p:cNvCxnSpPr>
                <a:stCxn id="109" idx="3"/>
                <a:endCxn id="88" idx="7"/>
              </p:cNvCxnSpPr>
              <p:nvPr/>
            </p:nvCxnSpPr>
            <p:spPr>
              <a:xfrm flipH="1">
                <a:off x="2012763" y="4146363"/>
                <a:ext cx="394074" cy="59111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Oval 87"/>
              <p:cNvSpPr/>
              <p:nvPr/>
            </p:nvSpPr>
            <p:spPr>
              <a:xfrm>
                <a:off x="1752600" y="4692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Arrow Connector 88"/>
              <p:cNvCxnSpPr>
                <a:endCxn id="90" idx="1"/>
              </p:cNvCxnSpPr>
              <p:nvPr/>
            </p:nvCxnSpPr>
            <p:spPr>
              <a:xfrm>
                <a:off x="6019800" y="2590800"/>
                <a:ext cx="317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89"/>
              <p:cNvSpPr/>
              <p:nvPr/>
            </p:nvSpPr>
            <p:spPr>
              <a:xfrm>
                <a:off x="6293037" y="30926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1981200" y="1828800"/>
            <a:ext cx="4648200" cy="3417332"/>
            <a:chOff x="1981200" y="1828800"/>
            <a:chExt cx="4648200" cy="3417332"/>
          </a:xfrm>
        </p:grpSpPr>
        <p:grpSp>
          <p:nvGrpSpPr>
            <p:cNvPr id="45" name="Group 44"/>
            <p:cNvGrpSpPr/>
            <p:nvPr/>
          </p:nvGrpSpPr>
          <p:grpSpPr>
            <a:xfrm>
              <a:off x="1981200" y="1828800"/>
              <a:ext cx="4648200" cy="3417332"/>
              <a:chOff x="1981200" y="1828800"/>
              <a:chExt cx="4648200" cy="341733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007037" y="1828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260914" y="1840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048000" y="2590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2514600" y="3352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981200" y="4126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5260914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4727514" y="3352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5718114" y="4876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6096000" y="2526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5413314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5870514" y="4050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6327714" y="4812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38100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76600" y="3341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sp>
        <p:nvSpPr>
          <p:cNvPr id="6" name="Freeform 5"/>
          <p:cNvSpPr/>
          <p:nvPr/>
        </p:nvSpPr>
        <p:spPr>
          <a:xfrm>
            <a:off x="4898571" y="1992086"/>
            <a:ext cx="816429" cy="1796143"/>
          </a:xfrm>
          <a:custGeom>
            <a:avLst/>
            <a:gdLst>
              <a:gd name="connsiteX0" fmla="*/ 0 w 829729"/>
              <a:gd name="connsiteY0" fmla="*/ 0 h 1796143"/>
              <a:gd name="connsiteX1" fmla="*/ 653143 w 829729"/>
              <a:gd name="connsiteY1" fmla="*/ 370114 h 1796143"/>
              <a:gd name="connsiteX2" fmla="*/ 827315 w 829729"/>
              <a:gd name="connsiteY2" fmla="*/ 468085 h 1796143"/>
              <a:gd name="connsiteX3" fmla="*/ 729343 w 829729"/>
              <a:gd name="connsiteY3" fmla="*/ 642257 h 1796143"/>
              <a:gd name="connsiteX4" fmla="*/ 391886 w 829729"/>
              <a:gd name="connsiteY4" fmla="*/ 1055914 h 1796143"/>
              <a:gd name="connsiteX5" fmla="*/ 478972 w 829729"/>
              <a:gd name="connsiteY5" fmla="*/ 1306285 h 1796143"/>
              <a:gd name="connsiteX6" fmla="*/ 816429 w 829729"/>
              <a:gd name="connsiteY6" fmla="*/ 1796143 h 1796143"/>
              <a:gd name="connsiteX0" fmla="*/ 0 w 838735"/>
              <a:gd name="connsiteY0" fmla="*/ 0 h 1796143"/>
              <a:gd name="connsiteX1" fmla="*/ 500743 w 838735"/>
              <a:gd name="connsiteY1" fmla="*/ 315685 h 1796143"/>
              <a:gd name="connsiteX2" fmla="*/ 827315 w 838735"/>
              <a:gd name="connsiteY2" fmla="*/ 468085 h 1796143"/>
              <a:gd name="connsiteX3" fmla="*/ 729343 w 838735"/>
              <a:gd name="connsiteY3" fmla="*/ 642257 h 1796143"/>
              <a:gd name="connsiteX4" fmla="*/ 391886 w 838735"/>
              <a:gd name="connsiteY4" fmla="*/ 1055914 h 1796143"/>
              <a:gd name="connsiteX5" fmla="*/ 478972 w 838735"/>
              <a:gd name="connsiteY5" fmla="*/ 1306285 h 1796143"/>
              <a:gd name="connsiteX6" fmla="*/ 816429 w 838735"/>
              <a:gd name="connsiteY6" fmla="*/ 1796143 h 1796143"/>
              <a:gd name="connsiteX0" fmla="*/ 0 w 816429"/>
              <a:gd name="connsiteY0" fmla="*/ 0 h 1796143"/>
              <a:gd name="connsiteX1" fmla="*/ 500743 w 816429"/>
              <a:gd name="connsiteY1" fmla="*/ 315685 h 1796143"/>
              <a:gd name="connsiteX2" fmla="*/ 653144 w 816429"/>
              <a:gd name="connsiteY2" fmla="*/ 468085 h 1796143"/>
              <a:gd name="connsiteX3" fmla="*/ 729343 w 816429"/>
              <a:gd name="connsiteY3" fmla="*/ 642257 h 1796143"/>
              <a:gd name="connsiteX4" fmla="*/ 391886 w 816429"/>
              <a:gd name="connsiteY4" fmla="*/ 1055914 h 1796143"/>
              <a:gd name="connsiteX5" fmla="*/ 478972 w 816429"/>
              <a:gd name="connsiteY5" fmla="*/ 1306285 h 1796143"/>
              <a:gd name="connsiteX6" fmla="*/ 816429 w 816429"/>
              <a:gd name="connsiteY6" fmla="*/ 1796143 h 1796143"/>
              <a:gd name="connsiteX0" fmla="*/ 0 w 816429"/>
              <a:gd name="connsiteY0" fmla="*/ 0 h 1796143"/>
              <a:gd name="connsiteX1" fmla="*/ 500743 w 816429"/>
              <a:gd name="connsiteY1" fmla="*/ 315685 h 1796143"/>
              <a:gd name="connsiteX2" fmla="*/ 653144 w 816429"/>
              <a:gd name="connsiteY2" fmla="*/ 468085 h 1796143"/>
              <a:gd name="connsiteX3" fmla="*/ 500743 w 816429"/>
              <a:gd name="connsiteY3" fmla="*/ 696686 h 1796143"/>
              <a:gd name="connsiteX4" fmla="*/ 391886 w 816429"/>
              <a:gd name="connsiteY4" fmla="*/ 1055914 h 1796143"/>
              <a:gd name="connsiteX5" fmla="*/ 478972 w 816429"/>
              <a:gd name="connsiteY5" fmla="*/ 1306285 h 1796143"/>
              <a:gd name="connsiteX6" fmla="*/ 816429 w 816429"/>
              <a:gd name="connsiteY6" fmla="*/ 1796143 h 1796143"/>
              <a:gd name="connsiteX0" fmla="*/ 0 w 816429"/>
              <a:gd name="connsiteY0" fmla="*/ 0 h 1796143"/>
              <a:gd name="connsiteX1" fmla="*/ 500743 w 816429"/>
              <a:gd name="connsiteY1" fmla="*/ 315685 h 1796143"/>
              <a:gd name="connsiteX2" fmla="*/ 653144 w 816429"/>
              <a:gd name="connsiteY2" fmla="*/ 468085 h 1796143"/>
              <a:gd name="connsiteX3" fmla="*/ 500743 w 816429"/>
              <a:gd name="connsiteY3" fmla="*/ 696686 h 1796143"/>
              <a:gd name="connsiteX4" fmla="*/ 348343 w 816429"/>
              <a:gd name="connsiteY4" fmla="*/ 947057 h 1796143"/>
              <a:gd name="connsiteX5" fmla="*/ 478972 w 816429"/>
              <a:gd name="connsiteY5" fmla="*/ 1306285 h 1796143"/>
              <a:gd name="connsiteX6" fmla="*/ 816429 w 816429"/>
              <a:gd name="connsiteY6" fmla="*/ 1796143 h 1796143"/>
              <a:gd name="connsiteX0" fmla="*/ 0 w 816429"/>
              <a:gd name="connsiteY0" fmla="*/ 0 h 1796143"/>
              <a:gd name="connsiteX1" fmla="*/ 500743 w 816429"/>
              <a:gd name="connsiteY1" fmla="*/ 315685 h 1796143"/>
              <a:gd name="connsiteX2" fmla="*/ 653144 w 816429"/>
              <a:gd name="connsiteY2" fmla="*/ 468085 h 1796143"/>
              <a:gd name="connsiteX3" fmla="*/ 500743 w 816429"/>
              <a:gd name="connsiteY3" fmla="*/ 696686 h 1796143"/>
              <a:gd name="connsiteX4" fmla="*/ 250372 w 816429"/>
              <a:gd name="connsiteY4" fmla="*/ 968828 h 1796143"/>
              <a:gd name="connsiteX5" fmla="*/ 478972 w 816429"/>
              <a:gd name="connsiteY5" fmla="*/ 1306285 h 1796143"/>
              <a:gd name="connsiteX6" fmla="*/ 816429 w 816429"/>
              <a:gd name="connsiteY6" fmla="*/ 1796143 h 179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6429" h="1796143">
                <a:moveTo>
                  <a:pt x="0" y="0"/>
                </a:moveTo>
                <a:cubicBezTo>
                  <a:pt x="166914" y="105228"/>
                  <a:pt x="391886" y="237671"/>
                  <a:pt x="500743" y="315685"/>
                </a:cubicBezTo>
                <a:cubicBezTo>
                  <a:pt x="609600" y="393699"/>
                  <a:pt x="653144" y="404585"/>
                  <a:pt x="653144" y="468085"/>
                </a:cubicBezTo>
                <a:cubicBezTo>
                  <a:pt x="653144" y="531585"/>
                  <a:pt x="567872" y="613229"/>
                  <a:pt x="500743" y="696686"/>
                </a:cubicBezTo>
                <a:cubicBezTo>
                  <a:pt x="433614" y="780143"/>
                  <a:pt x="254000" y="867228"/>
                  <a:pt x="250372" y="968828"/>
                </a:cubicBezTo>
                <a:cubicBezTo>
                  <a:pt x="246744" y="1070428"/>
                  <a:pt x="384629" y="1168399"/>
                  <a:pt x="478972" y="1306285"/>
                </a:cubicBezTo>
                <a:cubicBezTo>
                  <a:pt x="573315" y="1444171"/>
                  <a:pt x="683079" y="1612899"/>
                  <a:pt x="816429" y="1796143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855029" y="2111829"/>
            <a:ext cx="1197428" cy="2438400"/>
          </a:xfrm>
          <a:custGeom>
            <a:avLst/>
            <a:gdLst>
              <a:gd name="connsiteX0" fmla="*/ 0 w 1197428"/>
              <a:gd name="connsiteY0" fmla="*/ 0 h 2438400"/>
              <a:gd name="connsiteX1" fmla="*/ 424542 w 1197428"/>
              <a:gd name="connsiteY1" fmla="*/ 261257 h 2438400"/>
              <a:gd name="connsiteX2" fmla="*/ 576942 w 1197428"/>
              <a:gd name="connsiteY2" fmla="*/ 370114 h 2438400"/>
              <a:gd name="connsiteX3" fmla="*/ 326571 w 1197428"/>
              <a:gd name="connsiteY3" fmla="*/ 609600 h 2438400"/>
              <a:gd name="connsiteX4" fmla="*/ 185057 w 1197428"/>
              <a:gd name="connsiteY4" fmla="*/ 751114 h 2438400"/>
              <a:gd name="connsiteX5" fmla="*/ 185057 w 1197428"/>
              <a:gd name="connsiteY5" fmla="*/ 903514 h 2438400"/>
              <a:gd name="connsiteX6" fmla="*/ 283028 w 1197428"/>
              <a:gd name="connsiteY6" fmla="*/ 1088571 h 2438400"/>
              <a:gd name="connsiteX7" fmla="*/ 1197428 w 1197428"/>
              <a:gd name="connsiteY7" fmla="*/ 2438400 h 2438400"/>
              <a:gd name="connsiteX0" fmla="*/ 0 w 1197428"/>
              <a:gd name="connsiteY0" fmla="*/ 0 h 2438400"/>
              <a:gd name="connsiteX1" fmla="*/ 424542 w 1197428"/>
              <a:gd name="connsiteY1" fmla="*/ 261257 h 2438400"/>
              <a:gd name="connsiteX2" fmla="*/ 576942 w 1197428"/>
              <a:gd name="connsiteY2" fmla="*/ 370114 h 2438400"/>
              <a:gd name="connsiteX3" fmla="*/ 370114 w 1197428"/>
              <a:gd name="connsiteY3" fmla="*/ 555172 h 2438400"/>
              <a:gd name="connsiteX4" fmla="*/ 185057 w 1197428"/>
              <a:gd name="connsiteY4" fmla="*/ 751114 h 2438400"/>
              <a:gd name="connsiteX5" fmla="*/ 185057 w 1197428"/>
              <a:gd name="connsiteY5" fmla="*/ 903514 h 2438400"/>
              <a:gd name="connsiteX6" fmla="*/ 283028 w 1197428"/>
              <a:gd name="connsiteY6" fmla="*/ 1088571 h 2438400"/>
              <a:gd name="connsiteX7" fmla="*/ 1197428 w 1197428"/>
              <a:gd name="connsiteY7" fmla="*/ 2438400 h 2438400"/>
              <a:gd name="connsiteX0" fmla="*/ 0 w 1197428"/>
              <a:gd name="connsiteY0" fmla="*/ 0 h 2438400"/>
              <a:gd name="connsiteX1" fmla="*/ 424542 w 1197428"/>
              <a:gd name="connsiteY1" fmla="*/ 261257 h 2438400"/>
              <a:gd name="connsiteX2" fmla="*/ 576942 w 1197428"/>
              <a:gd name="connsiteY2" fmla="*/ 370114 h 2438400"/>
              <a:gd name="connsiteX3" fmla="*/ 370114 w 1197428"/>
              <a:gd name="connsiteY3" fmla="*/ 555172 h 2438400"/>
              <a:gd name="connsiteX4" fmla="*/ 141514 w 1197428"/>
              <a:gd name="connsiteY4" fmla="*/ 816428 h 2438400"/>
              <a:gd name="connsiteX5" fmla="*/ 185057 w 1197428"/>
              <a:gd name="connsiteY5" fmla="*/ 903514 h 2438400"/>
              <a:gd name="connsiteX6" fmla="*/ 283028 w 1197428"/>
              <a:gd name="connsiteY6" fmla="*/ 1088571 h 2438400"/>
              <a:gd name="connsiteX7" fmla="*/ 1197428 w 1197428"/>
              <a:gd name="connsiteY7" fmla="*/ 2438400 h 2438400"/>
              <a:gd name="connsiteX0" fmla="*/ 0 w 1197428"/>
              <a:gd name="connsiteY0" fmla="*/ 0 h 2438400"/>
              <a:gd name="connsiteX1" fmla="*/ 424542 w 1197428"/>
              <a:gd name="connsiteY1" fmla="*/ 261257 h 2438400"/>
              <a:gd name="connsiteX2" fmla="*/ 576942 w 1197428"/>
              <a:gd name="connsiteY2" fmla="*/ 370114 h 2438400"/>
              <a:gd name="connsiteX3" fmla="*/ 370114 w 1197428"/>
              <a:gd name="connsiteY3" fmla="*/ 555172 h 2438400"/>
              <a:gd name="connsiteX4" fmla="*/ 141514 w 1197428"/>
              <a:gd name="connsiteY4" fmla="*/ 816428 h 2438400"/>
              <a:gd name="connsiteX5" fmla="*/ 185057 w 1197428"/>
              <a:gd name="connsiteY5" fmla="*/ 903514 h 2438400"/>
              <a:gd name="connsiteX6" fmla="*/ 391885 w 1197428"/>
              <a:gd name="connsiteY6" fmla="*/ 1251857 h 2438400"/>
              <a:gd name="connsiteX7" fmla="*/ 1197428 w 1197428"/>
              <a:gd name="connsiteY7" fmla="*/ 2438400 h 2438400"/>
              <a:gd name="connsiteX0" fmla="*/ 0 w 1197428"/>
              <a:gd name="connsiteY0" fmla="*/ 0 h 2438400"/>
              <a:gd name="connsiteX1" fmla="*/ 424542 w 1197428"/>
              <a:gd name="connsiteY1" fmla="*/ 261257 h 2438400"/>
              <a:gd name="connsiteX2" fmla="*/ 576942 w 1197428"/>
              <a:gd name="connsiteY2" fmla="*/ 370114 h 2438400"/>
              <a:gd name="connsiteX3" fmla="*/ 370114 w 1197428"/>
              <a:gd name="connsiteY3" fmla="*/ 555172 h 2438400"/>
              <a:gd name="connsiteX4" fmla="*/ 141514 w 1197428"/>
              <a:gd name="connsiteY4" fmla="*/ 816428 h 2438400"/>
              <a:gd name="connsiteX5" fmla="*/ 304800 w 1197428"/>
              <a:gd name="connsiteY5" fmla="*/ 1121229 h 2438400"/>
              <a:gd name="connsiteX6" fmla="*/ 391885 w 1197428"/>
              <a:gd name="connsiteY6" fmla="*/ 1251857 h 2438400"/>
              <a:gd name="connsiteX7" fmla="*/ 1197428 w 1197428"/>
              <a:gd name="connsiteY7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7428" h="2438400">
                <a:moveTo>
                  <a:pt x="0" y="0"/>
                </a:moveTo>
                <a:lnTo>
                  <a:pt x="424542" y="261257"/>
                </a:lnTo>
                <a:cubicBezTo>
                  <a:pt x="520699" y="322943"/>
                  <a:pt x="586013" y="321128"/>
                  <a:pt x="576942" y="370114"/>
                </a:cubicBezTo>
                <a:cubicBezTo>
                  <a:pt x="567871" y="419100"/>
                  <a:pt x="442685" y="480786"/>
                  <a:pt x="370114" y="555172"/>
                </a:cubicBezTo>
                <a:cubicBezTo>
                  <a:pt x="297543" y="629558"/>
                  <a:pt x="152400" y="722085"/>
                  <a:pt x="141514" y="816428"/>
                </a:cubicBezTo>
                <a:cubicBezTo>
                  <a:pt x="130628" y="910771"/>
                  <a:pt x="263072" y="1048658"/>
                  <a:pt x="304800" y="1121229"/>
                </a:cubicBezTo>
                <a:cubicBezTo>
                  <a:pt x="346528" y="1193800"/>
                  <a:pt x="243114" y="1032329"/>
                  <a:pt x="391885" y="1251857"/>
                </a:cubicBezTo>
                <a:lnTo>
                  <a:pt x="1197428" y="2438400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355344" y="2035629"/>
            <a:ext cx="1216655" cy="1828800"/>
          </a:xfrm>
          <a:custGeom>
            <a:avLst/>
            <a:gdLst>
              <a:gd name="connsiteX0" fmla="*/ 1268778 w 1268778"/>
              <a:gd name="connsiteY0" fmla="*/ 0 h 1828800"/>
              <a:gd name="connsiteX1" fmla="*/ 485007 w 1268778"/>
              <a:gd name="connsiteY1" fmla="*/ 457200 h 1828800"/>
              <a:gd name="connsiteX2" fmla="*/ 408807 w 1268778"/>
              <a:gd name="connsiteY2" fmla="*/ 533400 h 1828800"/>
              <a:gd name="connsiteX3" fmla="*/ 6035 w 1268778"/>
              <a:gd name="connsiteY3" fmla="*/ 1143000 h 1828800"/>
              <a:gd name="connsiteX4" fmla="*/ 180207 w 1268778"/>
              <a:gd name="connsiteY4" fmla="*/ 1491342 h 1828800"/>
              <a:gd name="connsiteX5" fmla="*/ 365264 w 1268778"/>
              <a:gd name="connsiteY5" fmla="*/ 1828800 h 1828800"/>
              <a:gd name="connsiteX0" fmla="*/ 1268778 w 1268778"/>
              <a:gd name="connsiteY0" fmla="*/ 0 h 1828800"/>
              <a:gd name="connsiteX1" fmla="*/ 648292 w 1268778"/>
              <a:gd name="connsiteY1" fmla="*/ 391886 h 1828800"/>
              <a:gd name="connsiteX2" fmla="*/ 408807 w 1268778"/>
              <a:gd name="connsiteY2" fmla="*/ 533400 h 1828800"/>
              <a:gd name="connsiteX3" fmla="*/ 6035 w 1268778"/>
              <a:gd name="connsiteY3" fmla="*/ 1143000 h 1828800"/>
              <a:gd name="connsiteX4" fmla="*/ 180207 w 1268778"/>
              <a:gd name="connsiteY4" fmla="*/ 1491342 h 1828800"/>
              <a:gd name="connsiteX5" fmla="*/ 365264 w 1268778"/>
              <a:gd name="connsiteY5" fmla="*/ 1828800 h 1828800"/>
              <a:gd name="connsiteX0" fmla="*/ 1268778 w 1268778"/>
              <a:gd name="connsiteY0" fmla="*/ 0 h 1828800"/>
              <a:gd name="connsiteX1" fmla="*/ 648292 w 1268778"/>
              <a:gd name="connsiteY1" fmla="*/ 391886 h 1828800"/>
              <a:gd name="connsiteX2" fmla="*/ 408807 w 1268778"/>
              <a:gd name="connsiteY2" fmla="*/ 620485 h 1828800"/>
              <a:gd name="connsiteX3" fmla="*/ 6035 w 1268778"/>
              <a:gd name="connsiteY3" fmla="*/ 1143000 h 1828800"/>
              <a:gd name="connsiteX4" fmla="*/ 180207 w 1268778"/>
              <a:gd name="connsiteY4" fmla="*/ 1491342 h 1828800"/>
              <a:gd name="connsiteX5" fmla="*/ 365264 w 1268778"/>
              <a:gd name="connsiteY5" fmla="*/ 1828800 h 1828800"/>
              <a:gd name="connsiteX0" fmla="*/ 1273008 w 1273008"/>
              <a:gd name="connsiteY0" fmla="*/ 0 h 1828800"/>
              <a:gd name="connsiteX1" fmla="*/ 652522 w 1273008"/>
              <a:gd name="connsiteY1" fmla="*/ 391886 h 1828800"/>
              <a:gd name="connsiteX2" fmla="*/ 413037 w 1273008"/>
              <a:gd name="connsiteY2" fmla="*/ 620485 h 1828800"/>
              <a:gd name="connsiteX3" fmla="*/ 10265 w 1273008"/>
              <a:gd name="connsiteY3" fmla="*/ 1143000 h 1828800"/>
              <a:gd name="connsiteX4" fmla="*/ 140894 w 1273008"/>
              <a:gd name="connsiteY4" fmla="*/ 1458685 h 1828800"/>
              <a:gd name="connsiteX5" fmla="*/ 369494 w 1273008"/>
              <a:gd name="connsiteY5" fmla="*/ 1828800 h 1828800"/>
              <a:gd name="connsiteX0" fmla="*/ 1222846 w 1222846"/>
              <a:gd name="connsiteY0" fmla="*/ 0 h 1828800"/>
              <a:gd name="connsiteX1" fmla="*/ 602360 w 1222846"/>
              <a:gd name="connsiteY1" fmla="*/ 391886 h 1828800"/>
              <a:gd name="connsiteX2" fmla="*/ 362875 w 1222846"/>
              <a:gd name="connsiteY2" fmla="*/ 620485 h 1828800"/>
              <a:gd name="connsiteX3" fmla="*/ 14531 w 1222846"/>
              <a:gd name="connsiteY3" fmla="*/ 1143000 h 1828800"/>
              <a:gd name="connsiteX4" fmla="*/ 90732 w 1222846"/>
              <a:gd name="connsiteY4" fmla="*/ 1458685 h 1828800"/>
              <a:gd name="connsiteX5" fmla="*/ 319332 w 1222846"/>
              <a:gd name="connsiteY5" fmla="*/ 1828800 h 1828800"/>
              <a:gd name="connsiteX0" fmla="*/ 1216348 w 1216348"/>
              <a:gd name="connsiteY0" fmla="*/ 0 h 1828800"/>
              <a:gd name="connsiteX1" fmla="*/ 595862 w 1216348"/>
              <a:gd name="connsiteY1" fmla="*/ 391886 h 1828800"/>
              <a:gd name="connsiteX2" fmla="*/ 356377 w 1216348"/>
              <a:gd name="connsiteY2" fmla="*/ 620485 h 1828800"/>
              <a:gd name="connsiteX3" fmla="*/ 8033 w 1216348"/>
              <a:gd name="connsiteY3" fmla="*/ 1143000 h 1828800"/>
              <a:gd name="connsiteX4" fmla="*/ 127777 w 1216348"/>
              <a:gd name="connsiteY4" fmla="*/ 1458685 h 1828800"/>
              <a:gd name="connsiteX5" fmla="*/ 312834 w 1216348"/>
              <a:gd name="connsiteY5" fmla="*/ 1828800 h 1828800"/>
              <a:gd name="connsiteX0" fmla="*/ 1216655 w 1216655"/>
              <a:gd name="connsiteY0" fmla="*/ 0 h 1828800"/>
              <a:gd name="connsiteX1" fmla="*/ 596169 w 1216655"/>
              <a:gd name="connsiteY1" fmla="*/ 391886 h 1828800"/>
              <a:gd name="connsiteX2" fmla="*/ 356684 w 1216655"/>
              <a:gd name="connsiteY2" fmla="*/ 620485 h 1828800"/>
              <a:gd name="connsiteX3" fmla="*/ 8340 w 1216655"/>
              <a:gd name="connsiteY3" fmla="*/ 1143000 h 1828800"/>
              <a:gd name="connsiteX4" fmla="*/ 128084 w 1216655"/>
              <a:gd name="connsiteY4" fmla="*/ 1458685 h 1828800"/>
              <a:gd name="connsiteX5" fmla="*/ 345798 w 1216655"/>
              <a:gd name="connsiteY5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6655" h="1828800">
                <a:moveTo>
                  <a:pt x="1216655" y="0"/>
                </a:moveTo>
                <a:cubicBezTo>
                  <a:pt x="1009826" y="130629"/>
                  <a:pt x="739498" y="288472"/>
                  <a:pt x="596169" y="391886"/>
                </a:cubicBezTo>
                <a:cubicBezTo>
                  <a:pt x="452841" y="495300"/>
                  <a:pt x="454655" y="495299"/>
                  <a:pt x="356684" y="620485"/>
                </a:cubicBezTo>
                <a:cubicBezTo>
                  <a:pt x="258713" y="745671"/>
                  <a:pt x="46440" y="1003300"/>
                  <a:pt x="8340" y="1143000"/>
                </a:cubicBezTo>
                <a:cubicBezTo>
                  <a:pt x="-29760" y="1282700"/>
                  <a:pt x="71841" y="1344385"/>
                  <a:pt x="128084" y="1458685"/>
                </a:cubicBezTo>
                <a:cubicBezTo>
                  <a:pt x="184327" y="1572985"/>
                  <a:pt x="283205" y="1717221"/>
                  <a:pt x="345798" y="182880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34815" y="5638800"/>
            <a:ext cx="246118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Label of path from root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676679" y="5257800"/>
            <a:ext cx="54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leaf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20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P spid="6" grpId="0" animBg="1"/>
      <p:bldP spid="9" grpId="0" animBg="1"/>
      <p:bldP spid="10" grpId="0" animBg="1"/>
      <p:bldP spid="7" grpId="0" animBg="1"/>
      <p:bldP spid="6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labeled</a:t>
            </a:r>
            <a:r>
              <a:rPr lang="en-US" sz="3600" b="1" dirty="0"/>
              <a:t> binary tree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            nodes </a:t>
            </a:r>
            <a:r>
              <a:rPr lang="en-US" sz="2000" b="1" dirty="0">
                <a:sym typeface="Wingdings" pitchFamily="2" charset="2"/>
              </a:rPr>
              <a:t> </a:t>
            </a:r>
            <a:r>
              <a:rPr lang="en-US" sz="2000" b="1" dirty="0" smtClean="0"/>
              <a:t>alphabets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Code of </a:t>
            </a:r>
            <a:r>
              <a:rPr lang="en-US" sz="2000" b="1" dirty="0" smtClean="0"/>
              <a:t>an alphabet = </a:t>
            </a:r>
            <a:endParaRPr lang="en-US" sz="2000" b="1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cxnSp>
        <p:nvCxnSpPr>
          <p:cNvPr id="83" name="Straight Arrow Connector 82"/>
          <p:cNvCxnSpPr>
            <a:stCxn id="106" idx="5"/>
            <a:endCxn id="117" idx="1"/>
          </p:cNvCxnSpPr>
          <p:nvPr/>
        </p:nvCxnSpPr>
        <p:spPr>
          <a:xfrm>
            <a:off x="5746563" y="4146363"/>
            <a:ext cx="317874" cy="4702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1981200" y="1828800"/>
            <a:ext cx="4648200" cy="3417332"/>
            <a:chOff x="1981200" y="1828800"/>
            <a:chExt cx="4648200" cy="3417332"/>
          </a:xfrm>
        </p:grpSpPr>
        <p:sp>
          <p:nvSpPr>
            <p:cNvPr id="43" name="TextBox 42"/>
            <p:cNvSpPr txBox="1"/>
            <p:nvPr/>
          </p:nvSpPr>
          <p:spPr>
            <a:xfrm>
              <a:off x="4007037" y="1828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260914" y="1840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0480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514600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981200" y="4126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260914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7275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718114" y="4876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096000" y="2526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413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870514" y="4050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3277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52600" y="1752600"/>
            <a:ext cx="5105400" cy="3962400"/>
            <a:chOff x="1752600" y="1752600"/>
            <a:chExt cx="5105400" cy="3962400"/>
          </a:xfrm>
        </p:grpSpPr>
        <p:grpSp>
          <p:nvGrpSpPr>
            <p:cNvPr id="44" name="Group 43"/>
            <p:cNvGrpSpPr/>
            <p:nvPr/>
          </p:nvGrpSpPr>
          <p:grpSpPr>
            <a:xfrm>
              <a:off x="2012763" y="1752600"/>
              <a:ext cx="4540437" cy="3581400"/>
              <a:chOff x="2012763" y="1752600"/>
              <a:chExt cx="4540437" cy="358140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362200" y="1752600"/>
                <a:ext cx="4191000" cy="3581400"/>
                <a:chOff x="2362200" y="1752600"/>
                <a:chExt cx="4191000" cy="3581400"/>
              </a:xfrm>
            </p:grpSpPr>
            <p:cxnSp>
              <p:nvCxnSpPr>
                <p:cNvPr id="12" name="Straight Arrow Connector 11"/>
                <p:cNvCxnSpPr>
                  <a:stCxn id="123" idx="2"/>
                  <a:endCxn id="121" idx="7"/>
                </p:cNvCxnSpPr>
                <p:nvPr/>
              </p:nvCxnSpPr>
              <p:spPr>
                <a:xfrm flipH="1">
                  <a:off x="3689163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>
                <a:xfrm>
                  <a:off x="4755963" y="3384363"/>
                  <a:ext cx="882837" cy="501837"/>
                  <a:chOff x="1098363" y="3308163"/>
                  <a:chExt cx="882837" cy="501837"/>
                </a:xfrm>
              </p:grpSpPr>
              <p:cxnSp>
                <p:nvCxnSpPr>
                  <p:cNvPr id="17" name="Straight Arrow Connector 16"/>
                  <p:cNvCxnSpPr/>
                  <p:nvPr/>
                </p:nvCxnSpPr>
                <p:spPr>
                  <a:xfrm flipH="1">
                    <a:off x="10983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16317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Arrow Connector 19"/>
                <p:cNvCxnSpPr>
                  <a:stCxn id="122" idx="3"/>
                  <a:endCxn id="116" idx="7"/>
                </p:cNvCxnSpPr>
                <p:nvPr/>
              </p:nvCxnSpPr>
              <p:spPr>
                <a:xfrm flipH="1">
                  <a:off x="5289363" y="2622363"/>
                  <a:ext cx="4702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endCxn id="122" idx="1"/>
                </p:cNvCxnSpPr>
                <p:nvPr/>
              </p:nvCxnSpPr>
              <p:spPr>
                <a:xfrm>
                  <a:off x="4876800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 28"/>
                <p:cNvGrpSpPr/>
                <p:nvPr/>
              </p:nvGrpSpPr>
              <p:grpSpPr>
                <a:xfrm>
                  <a:off x="2514600" y="3308163"/>
                  <a:ext cx="990600" cy="578037"/>
                  <a:chOff x="2514600" y="3231963"/>
                  <a:chExt cx="990600" cy="578037"/>
                </a:xfrm>
              </p:grpSpPr>
              <p:cxnSp>
                <p:nvCxnSpPr>
                  <p:cNvPr id="30" name="Straight Arrow Connector 29"/>
                  <p:cNvCxnSpPr>
                    <a:stCxn id="119" idx="3"/>
                    <a:endCxn id="109" idx="0"/>
                  </p:cNvCxnSpPr>
                  <p:nvPr/>
                </p:nvCxnSpPr>
                <p:spPr>
                  <a:xfrm flipH="1">
                    <a:off x="2514600" y="3231963"/>
                    <a:ext cx="4256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>
                    <a:stCxn id="119" idx="5"/>
                  </p:cNvCxnSpPr>
                  <p:nvPr/>
                </p:nvCxnSpPr>
                <p:spPr>
                  <a:xfrm>
                    <a:off x="3155763" y="3231963"/>
                    <a:ext cx="3494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3155763" y="2622363"/>
                  <a:ext cx="851274" cy="546474"/>
                  <a:chOff x="3124200" y="2577726"/>
                  <a:chExt cx="851274" cy="546474"/>
                </a:xfrm>
              </p:grpSpPr>
              <p:cxnSp>
                <p:nvCxnSpPr>
                  <p:cNvPr id="33" name="Straight Arrow Connector 32"/>
                  <p:cNvCxnSpPr>
                    <a:stCxn id="121" idx="3"/>
                    <a:endCxn id="119" idx="7"/>
                  </p:cNvCxnSpPr>
                  <p:nvPr/>
                </p:nvCxnSpPr>
                <p:spPr>
                  <a:xfrm flipH="1">
                    <a:off x="3124200" y="2577726"/>
                    <a:ext cx="317874" cy="4702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>
                    <a:stCxn id="121" idx="5"/>
                  </p:cNvCxnSpPr>
                  <p:nvPr/>
                </p:nvCxnSpPr>
                <p:spPr>
                  <a:xfrm>
                    <a:off x="3657600" y="2577726"/>
                    <a:ext cx="317874" cy="5464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2362200" y="3886200"/>
                  <a:ext cx="3429000" cy="304800"/>
                  <a:chOff x="2438400" y="4495800"/>
                  <a:chExt cx="3429000" cy="304800"/>
                </a:xfrm>
              </p:grpSpPr>
              <p:sp>
                <p:nvSpPr>
                  <p:cNvPr id="109" name="Oval 108"/>
                  <p:cNvSpPr/>
                  <p:nvPr/>
                </p:nvSpPr>
                <p:spPr>
                  <a:xfrm>
                    <a:off x="24384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5562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3" name="Group 112"/>
                <p:cNvGrpSpPr/>
                <p:nvPr/>
              </p:nvGrpSpPr>
              <p:grpSpPr>
                <a:xfrm>
                  <a:off x="2895600" y="3048000"/>
                  <a:ext cx="3429000" cy="1828800"/>
                  <a:chOff x="2590800" y="4419600"/>
                  <a:chExt cx="3429000" cy="1828800"/>
                </a:xfrm>
              </p:grpSpPr>
              <p:sp>
                <p:nvSpPr>
                  <p:cNvPr id="119" name="Oval 118"/>
                  <p:cNvSpPr/>
                  <p:nvPr/>
                </p:nvSpPr>
                <p:spPr>
                  <a:xfrm>
                    <a:off x="2590800" y="44196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5" name="Group 114"/>
                  <p:cNvGrpSpPr/>
                  <p:nvPr/>
                </p:nvGrpSpPr>
                <p:grpSpPr>
                  <a:xfrm>
                    <a:off x="4724400" y="4495800"/>
                    <a:ext cx="1295400" cy="1752600"/>
                    <a:chOff x="1066800" y="4495800"/>
                    <a:chExt cx="1295400" cy="1752600"/>
                  </a:xfrm>
                </p:grpSpPr>
                <p:sp>
                  <p:nvSpPr>
                    <p:cNvPr id="116" name="Oval 115"/>
                    <p:cNvSpPr/>
                    <p:nvPr/>
                  </p:nvSpPr>
                  <p:spPr>
                    <a:xfrm>
                      <a:off x="10668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Oval 116"/>
                    <p:cNvSpPr/>
                    <p:nvPr/>
                  </p:nvSpPr>
                  <p:spPr>
                    <a:xfrm>
                      <a:off x="2057400" y="5943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0" name="Group 119"/>
                <p:cNvGrpSpPr/>
                <p:nvPr/>
              </p:nvGrpSpPr>
              <p:grpSpPr>
                <a:xfrm>
                  <a:off x="3429000" y="2362200"/>
                  <a:ext cx="2590800" cy="304800"/>
                  <a:chOff x="4038600" y="4495800"/>
                  <a:chExt cx="2590800" cy="304800"/>
                </a:xfrm>
              </p:grpSpPr>
              <p:sp>
                <p:nvSpPr>
                  <p:cNvPr id="121" name="Oval 120"/>
                  <p:cNvSpPr/>
                  <p:nvPr/>
                </p:nvSpPr>
                <p:spPr>
                  <a:xfrm>
                    <a:off x="4038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6324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3" name="Oval 122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24" name="Group 123"/>
                <p:cNvGrpSpPr/>
                <p:nvPr/>
              </p:nvGrpSpPr>
              <p:grpSpPr>
                <a:xfrm>
                  <a:off x="5867400" y="4832163"/>
                  <a:ext cx="685800" cy="501837"/>
                  <a:chOff x="457200" y="4755963"/>
                  <a:chExt cx="685800" cy="501837"/>
                </a:xfrm>
              </p:grpSpPr>
              <p:cxnSp>
                <p:nvCxnSpPr>
                  <p:cNvPr id="125" name="Straight Arrow Connector 124"/>
                  <p:cNvCxnSpPr>
                    <a:stCxn id="117" idx="3"/>
                  </p:cNvCxnSpPr>
                  <p:nvPr/>
                </p:nvCxnSpPr>
                <p:spPr>
                  <a:xfrm flipH="1">
                    <a:off x="457200" y="4755963"/>
                    <a:ext cx="1970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Arrow Connector 125"/>
                  <p:cNvCxnSpPr/>
                  <p:nvPr/>
                </p:nvCxnSpPr>
                <p:spPr>
                  <a:xfrm>
                    <a:off x="838200" y="4755963"/>
                    <a:ext cx="304800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0" name="Oval 139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87" name="Straight Arrow Connector 86"/>
              <p:cNvCxnSpPr>
                <a:stCxn id="109" idx="3"/>
              </p:cNvCxnSpPr>
              <p:nvPr/>
            </p:nvCxnSpPr>
            <p:spPr>
              <a:xfrm flipH="1">
                <a:off x="2012763" y="4146363"/>
                <a:ext cx="394074" cy="59111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>
                <a:off x="6019800" y="2590800"/>
                <a:ext cx="317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/>
            <p:cNvSpPr/>
            <p:nvPr/>
          </p:nvSpPr>
          <p:spPr>
            <a:xfrm>
              <a:off x="6400800" y="53456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626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752600" y="47360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00400" y="38978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733800" y="32004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495800" y="38978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096000" y="31242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810000" y="260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27660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34815" y="5638800"/>
            <a:ext cx="246118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Label of path from root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76679" y="5257800"/>
            <a:ext cx="54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leaf</a:t>
            </a:r>
            <a:endParaRPr lang="en-US" b="1" dirty="0">
              <a:solidFill>
                <a:srgbClr val="7030A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086600" y="2388275"/>
            <a:ext cx="1524000" cy="2031325"/>
            <a:chOff x="7086600" y="2388275"/>
            <a:chExt cx="1524000" cy="2031325"/>
          </a:xfrm>
        </p:grpSpPr>
        <p:sp>
          <p:nvSpPr>
            <p:cNvPr id="9" name="TextBox 8"/>
            <p:cNvSpPr txBox="1"/>
            <p:nvPr/>
          </p:nvSpPr>
          <p:spPr>
            <a:xfrm>
              <a:off x="7781527" y="2388275"/>
              <a:ext cx="829073" cy="20313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01,</a:t>
              </a:r>
              <a:endParaRPr lang="en-US" b="1" dirty="0"/>
            </a:p>
            <a:p>
              <a:r>
                <a:rPr lang="en-US" b="1" dirty="0" smtClean="0"/>
                <a:t>001</a:t>
              </a:r>
              <a:r>
                <a:rPr lang="en-US" b="1" dirty="0"/>
                <a:t>,</a:t>
              </a:r>
            </a:p>
            <a:p>
              <a:r>
                <a:rPr lang="en-US" b="1" dirty="0" smtClean="0"/>
                <a:t>0000,</a:t>
              </a:r>
            </a:p>
            <a:p>
              <a:r>
                <a:rPr lang="en-US" b="1" dirty="0" smtClean="0"/>
                <a:t>11,</a:t>
              </a:r>
            </a:p>
            <a:p>
              <a:r>
                <a:rPr lang="en-US" b="1" dirty="0" smtClean="0"/>
                <a:t>100,</a:t>
              </a:r>
            </a:p>
            <a:p>
              <a:r>
                <a:rPr lang="en-US" b="1" dirty="0" smtClean="0"/>
                <a:t>10110,</a:t>
              </a:r>
            </a:p>
            <a:p>
              <a:r>
                <a:rPr lang="en-US" b="1" dirty="0" smtClean="0"/>
                <a:t>10111</a:t>
              </a:r>
              <a:endParaRPr lang="en-US" b="1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7086600" y="2989005"/>
              <a:ext cx="694927" cy="8209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569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Variable</a:t>
            </a:r>
            <a:r>
              <a:rPr lang="en-US" sz="3200" b="1" dirty="0" smtClean="0"/>
              <a:t> length Coding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675509484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377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Frequency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Encoding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693460812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047" t="-4762" r="-100524" b="-43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4762" b="-436190"/>
                          </a:stretch>
                        </a:blipFill>
                      </a:tcPr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120879" r="-199479" b="-4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218478" r="-199479" b="-298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321978" r="-199479" b="-2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417391" r="-19947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523077" r="-199479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191000" y="1600200"/>
            <a:ext cx="4876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Question</a:t>
            </a:r>
            <a:r>
              <a:rPr lang="en-US" sz="1800" dirty="0" smtClean="0"/>
              <a:t>: </a:t>
            </a:r>
          </a:p>
          <a:p>
            <a:pPr marL="0" indent="0">
              <a:buNone/>
            </a:pPr>
            <a:r>
              <a:rPr lang="en-US" sz="1800" dirty="0" smtClean="0"/>
              <a:t>How to build the labeled tree for a prefix code ?</a:t>
            </a:r>
            <a:endParaRPr lang="en-US" sz="1800" dirty="0"/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124200" y="2831068"/>
            <a:ext cx="573428" cy="2643664"/>
            <a:chOff x="3467496" y="2831068"/>
            <a:chExt cx="573428" cy="2643664"/>
          </a:xfrm>
        </p:grpSpPr>
        <p:sp>
          <p:nvSpPr>
            <p:cNvPr id="13" name="TextBox 12"/>
            <p:cNvSpPr txBox="1"/>
            <p:nvPr/>
          </p:nvSpPr>
          <p:spPr>
            <a:xfrm>
              <a:off x="3467496" y="34290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831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3962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110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2876" y="450746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5105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111</a:t>
              </a:r>
              <a:endParaRPr lang="en-US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5105400" y="3962400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334000" y="3124200"/>
            <a:ext cx="1707963" cy="826532"/>
            <a:chOff x="5334000" y="3124200"/>
            <a:chExt cx="1707963" cy="826532"/>
          </a:xfrm>
        </p:grpSpPr>
        <p:grpSp>
          <p:nvGrpSpPr>
            <p:cNvPr id="2" name="Group 1"/>
            <p:cNvGrpSpPr/>
            <p:nvPr/>
          </p:nvGrpSpPr>
          <p:grpSpPr>
            <a:xfrm>
              <a:off x="5334000" y="3124200"/>
              <a:ext cx="1707963" cy="826532"/>
              <a:chOff x="4051674" y="1676400"/>
              <a:chExt cx="1707963" cy="826532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4051674" y="1905000"/>
                <a:ext cx="685801" cy="59793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25" idx="6"/>
              </p:cNvCxnSpPr>
              <p:nvPr/>
            </p:nvCxnSpPr>
            <p:spPr>
              <a:xfrm>
                <a:off x="5042274" y="1828800"/>
                <a:ext cx="717363" cy="5780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4737474" y="1676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5454837" y="3212068"/>
              <a:ext cx="1476249" cy="445532"/>
              <a:chOff x="5454837" y="3212068"/>
              <a:chExt cx="1476249" cy="445532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454837" y="3288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629400" y="3212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106168" y="426720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solidFill>
                            <a:srgbClr val="006C31"/>
                          </a:solidFill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168" y="4267200"/>
                <a:ext cx="38023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5105400" y="2743200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{0, 100, 101, 110, 111}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77000" y="3897868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{00,01,10,11}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7" grpId="0"/>
      <p:bldP spid="49" grpId="0"/>
      <p:bldP spid="49" grpId="1"/>
      <p:bldP spid="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Variable</a:t>
            </a:r>
            <a:r>
              <a:rPr lang="en-US" sz="3200" b="1" dirty="0" smtClean="0"/>
              <a:t> length Coding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074901911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377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Frequency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Encoding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693460812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047" t="-4762" r="-100524" b="-43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4762" b="-436190"/>
                          </a:stretch>
                        </a:blipFill>
                      </a:tcPr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120879" r="-199479" b="-4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218478" r="-199479" b="-298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321978" r="-199479" b="-2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417391" r="-19947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523077" r="-199479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191000" y="1600200"/>
            <a:ext cx="4876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Question</a:t>
            </a:r>
            <a:r>
              <a:rPr lang="en-US" sz="1800" dirty="0" smtClean="0"/>
              <a:t>: </a:t>
            </a:r>
          </a:p>
          <a:p>
            <a:pPr marL="0" indent="0">
              <a:buNone/>
            </a:pPr>
            <a:r>
              <a:rPr lang="en-US" sz="1800" dirty="0" smtClean="0"/>
              <a:t>How to build the labeled tree for a prefix code ?</a:t>
            </a:r>
            <a:endParaRPr lang="en-US" sz="1800" dirty="0"/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124200" y="2831068"/>
            <a:ext cx="573428" cy="2643664"/>
            <a:chOff x="3467496" y="2831068"/>
            <a:chExt cx="573428" cy="2643664"/>
          </a:xfrm>
        </p:grpSpPr>
        <p:sp>
          <p:nvSpPr>
            <p:cNvPr id="13" name="TextBox 12"/>
            <p:cNvSpPr txBox="1"/>
            <p:nvPr/>
          </p:nvSpPr>
          <p:spPr>
            <a:xfrm>
              <a:off x="3467496" y="34290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831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3962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110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2876" y="450746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5105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111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105400" y="3124200"/>
            <a:ext cx="1936563" cy="1207532"/>
            <a:chOff x="5105400" y="3124200"/>
            <a:chExt cx="1936563" cy="1207532"/>
          </a:xfrm>
        </p:grpSpPr>
        <p:grpSp>
          <p:nvGrpSpPr>
            <p:cNvPr id="2" name="Group 1"/>
            <p:cNvGrpSpPr/>
            <p:nvPr/>
          </p:nvGrpSpPr>
          <p:grpSpPr>
            <a:xfrm>
              <a:off x="5334000" y="3124200"/>
              <a:ext cx="1707963" cy="826532"/>
              <a:chOff x="4051674" y="1676400"/>
              <a:chExt cx="1707963" cy="826532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4051674" y="1905000"/>
                <a:ext cx="685801" cy="59793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25" idx="6"/>
              </p:cNvCxnSpPr>
              <p:nvPr/>
            </p:nvCxnSpPr>
            <p:spPr>
              <a:xfrm>
                <a:off x="5042274" y="1828800"/>
                <a:ext cx="717363" cy="5780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4737474" y="1676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5105400" y="39624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454837" y="3212068"/>
            <a:ext cx="1476249" cy="445532"/>
            <a:chOff x="5454837" y="3212068"/>
            <a:chExt cx="1476249" cy="445532"/>
          </a:xfrm>
        </p:grpSpPr>
        <p:sp>
          <p:nvSpPr>
            <p:cNvPr id="35" name="TextBox 34"/>
            <p:cNvSpPr txBox="1"/>
            <p:nvPr/>
          </p:nvSpPr>
          <p:spPr>
            <a:xfrm>
              <a:off x="5454837" y="328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29400" y="321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106168" y="426720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solidFill>
                            <a:srgbClr val="006C31"/>
                          </a:solidFill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168" y="4267200"/>
                <a:ext cx="38023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6248400" y="46482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{0,1}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32" idx="3"/>
          </p:cNvCxnSpPr>
          <p:nvPr/>
        </p:nvCxnSpPr>
        <p:spPr>
          <a:xfrm flipH="1">
            <a:off x="6571689" y="4070163"/>
            <a:ext cx="470274" cy="5464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997326" y="3810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302126" y="4038600"/>
            <a:ext cx="470274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467600" y="3974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325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456517" y="458366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{0,1}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8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Variable</a:t>
            </a:r>
            <a:r>
              <a:rPr lang="en-US" sz="3200" b="1" dirty="0" smtClean="0"/>
              <a:t> length Coding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115741751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377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Frequency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Encoding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693460812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047" t="-4762" r="-100524" b="-43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4762" b="-436190"/>
                          </a:stretch>
                        </a:blipFill>
                      </a:tcPr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120879" r="-199479" b="-4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218478" r="-199479" b="-298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321978" r="-199479" b="-2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417391" r="-19947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523077" r="-199479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191000" y="1600200"/>
            <a:ext cx="4876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Question</a:t>
            </a:r>
            <a:r>
              <a:rPr lang="en-US" sz="1800" dirty="0" smtClean="0"/>
              <a:t>: </a:t>
            </a:r>
          </a:p>
          <a:p>
            <a:pPr marL="0" indent="0">
              <a:buNone/>
            </a:pPr>
            <a:r>
              <a:rPr lang="en-US" sz="1800" dirty="0" smtClean="0"/>
              <a:t>How to build the labeled tree for a prefix code ?</a:t>
            </a:r>
            <a:endParaRPr lang="en-US" sz="1800" dirty="0"/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124200" y="2831068"/>
            <a:ext cx="573428" cy="2643664"/>
            <a:chOff x="3467496" y="2831068"/>
            <a:chExt cx="573428" cy="2643664"/>
          </a:xfrm>
        </p:grpSpPr>
        <p:sp>
          <p:nvSpPr>
            <p:cNvPr id="13" name="TextBox 12"/>
            <p:cNvSpPr txBox="1"/>
            <p:nvPr/>
          </p:nvSpPr>
          <p:spPr>
            <a:xfrm>
              <a:off x="3467496" y="34290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831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3962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110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2876" y="450746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5105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111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105400" y="3124200"/>
            <a:ext cx="3352800" cy="2590800"/>
            <a:chOff x="5105400" y="3124200"/>
            <a:chExt cx="3352800" cy="2590800"/>
          </a:xfrm>
        </p:grpSpPr>
        <p:grpSp>
          <p:nvGrpSpPr>
            <p:cNvPr id="2" name="Group 1"/>
            <p:cNvGrpSpPr/>
            <p:nvPr/>
          </p:nvGrpSpPr>
          <p:grpSpPr>
            <a:xfrm>
              <a:off x="5334000" y="3124200"/>
              <a:ext cx="2438400" cy="2209800"/>
              <a:chOff x="4051674" y="1676400"/>
              <a:chExt cx="2438400" cy="22098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4051674" y="1905000"/>
                <a:ext cx="685801" cy="59793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H="1">
                <a:off x="4755963" y="33843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5289363" y="33843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24" idx="3"/>
                <a:endCxn id="23" idx="7"/>
              </p:cNvCxnSpPr>
              <p:nvPr/>
            </p:nvCxnSpPr>
            <p:spPr>
              <a:xfrm flipH="1">
                <a:off x="5289363" y="2622363"/>
                <a:ext cx="4702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25" idx="6"/>
                <a:endCxn id="24" idx="1"/>
              </p:cNvCxnSpPr>
              <p:nvPr/>
            </p:nvCxnSpPr>
            <p:spPr>
              <a:xfrm>
                <a:off x="5042274" y="1828800"/>
                <a:ext cx="717363" cy="5780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/>
              <p:cNvSpPr/>
              <p:nvPr/>
            </p:nvSpPr>
            <p:spPr>
              <a:xfrm>
                <a:off x="5029200" y="3124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715000" y="2362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737474" y="1676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6019800" y="2590800"/>
                <a:ext cx="470274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flipH="1">
              <a:off x="7346763" y="4832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880163" y="4832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7620000" y="4572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105400" y="39624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7912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6294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2390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001000" y="53456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454837" y="3212068"/>
            <a:ext cx="2924049" cy="1969532"/>
            <a:chOff x="5454837" y="3212068"/>
            <a:chExt cx="2924049" cy="1969532"/>
          </a:xfrm>
        </p:grpSpPr>
        <p:sp>
          <p:nvSpPr>
            <p:cNvPr id="35" name="TextBox 34"/>
            <p:cNvSpPr txBox="1"/>
            <p:nvPr/>
          </p:nvSpPr>
          <p:spPr>
            <a:xfrm>
              <a:off x="5454837" y="328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29400" y="321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467600" y="3974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772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29400" y="4736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632514" y="3962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229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318314" y="4800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106168" y="4267200"/>
            <a:ext cx="3339208" cy="1740932"/>
            <a:chOff x="5106168" y="4267200"/>
            <a:chExt cx="3339208" cy="1740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106168" y="4267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168" y="4267200"/>
                  <a:ext cx="38023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791968" y="5638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i="1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968" y="5638800"/>
                  <a:ext cx="37702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705600" y="56388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i="1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5600" y="5638800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7315200" y="56388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i="1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5200" y="5638800"/>
                  <a:ext cx="35458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8081174" y="5638800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𝒆</m:t>
                        </m:r>
                      </m:oMath>
                    </m:oMathPara>
                  </a14:m>
                  <a:endParaRPr lang="en-US" b="1" i="1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1174" y="5638800"/>
                  <a:ext cx="36420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37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5589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10600" cy="4648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each prefix code of 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alphabets, there exists a binary tree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leaves </a:t>
                </a:r>
                <a:r>
                  <a:rPr lang="en-US" sz="2000" dirty="0" err="1" smtClean="0"/>
                  <a:t>s.t.</a:t>
                </a:r>
                <a:endParaRPr lang="en-US" sz="2000" dirty="0" smtClean="0"/>
              </a:p>
              <a:p>
                <a:r>
                  <a:rPr lang="en-US" sz="2000" dirty="0" smtClean="0"/>
                  <a:t>There is a </a:t>
                </a:r>
                <a:r>
                  <a:rPr lang="en-US" sz="2000" dirty="0" err="1" smtClean="0"/>
                  <a:t>bijective</a:t>
                </a:r>
                <a:r>
                  <a:rPr lang="en-US" sz="2000" dirty="0" smtClean="0"/>
                  <a:t> </a:t>
                </a:r>
                <a:r>
                  <a:rPr lang="en-US" sz="2000" u="sng" dirty="0" smtClean="0"/>
                  <a:t>mapping</a:t>
                </a:r>
                <a:r>
                  <a:rPr lang="en-US" sz="2000" dirty="0" smtClean="0"/>
                  <a:t> between the </a:t>
                </a:r>
                <a:r>
                  <a:rPr lang="en-US" sz="2000" b="1" dirty="0" smtClean="0"/>
                  <a:t>alphabets</a:t>
                </a:r>
                <a:r>
                  <a:rPr lang="en-US" sz="2000" dirty="0" smtClean="0"/>
                  <a:t> and the </a:t>
                </a:r>
                <a:r>
                  <a:rPr lang="en-US" sz="2000" b="1" dirty="0" smtClean="0"/>
                  <a:t>leaves.</a:t>
                </a:r>
                <a:r>
                  <a:rPr lang="en-US" sz="2000" dirty="0" smtClean="0"/>
                  <a:t> </a:t>
                </a:r>
              </a:p>
              <a:p>
                <a:r>
                  <a:rPr lang="en-US" sz="2000" dirty="0" smtClean="0"/>
                  <a:t>The label of </a:t>
                </a:r>
                <a:r>
                  <a:rPr lang="en-US" sz="2000" dirty="0"/>
                  <a:t>a</a:t>
                </a:r>
                <a:r>
                  <a:rPr lang="en-US" sz="2000" dirty="0" smtClean="0"/>
                  <a:t> path from root to a leaf node corresponds to the prefix code of the corresponding alphabet.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 smtClean="0"/>
                  <a:t>: </a:t>
                </a:r>
                <a:r>
                  <a:rPr lang="en-US" sz="2000" dirty="0" smtClean="0"/>
                  <a:t>Can you express </a:t>
                </a:r>
                <a:r>
                  <a:rPr lang="en-US" sz="2000" b="1" dirty="0" smtClean="0"/>
                  <a:t>Average </a:t>
                </a:r>
                <a:r>
                  <a:rPr lang="en-US" sz="2000" b="1" dirty="0"/>
                  <a:t>bit length </a:t>
                </a:r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2000" dirty="0" smtClean="0"/>
                  <a:t> in terms of its binary tree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 ? 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dirty="0">
                          <a:latin typeface="Cambria Math"/>
                        </a:rPr>
                        <m:t>𝐀𝐁𝐋</m:t>
                      </m:r>
                      <m:d>
                        <m:d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𝜸</m:t>
                          </m:r>
                        </m:e>
                      </m:d>
                      <m:r>
                        <a:rPr lang="en-US" sz="2000" i="1" dirty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  <m:r>
                            <a:rPr lang="en-US" sz="2000" i="1" dirty="0"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n-US" sz="2000" i="1" dirty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i="1" dirty="0">
                              <a:latin typeface="Cambria Math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𝜸</m:t>
                              </m:r>
                              <m:d>
                                <m:d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                </m:t>
                      </m:r>
                      <m:r>
                        <a:rPr lang="en-US" sz="2000" i="1" dirty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  <m:r>
                            <a:rPr lang="en-US" sz="2000" i="1" dirty="0"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n-US" sz="2000" i="1" dirty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i="1" dirty="0">
                              <a:latin typeface="Cambria Math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𝐝𝐞𝐩𝐭</m:t>
                              </m:r>
                              <m:sSub>
                                <m:sSubPr>
                                  <m:ctrlPr>
                                    <a:rPr lang="en-US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𝐡</m:t>
                                  </m:r>
                                </m:e>
                                <m:sub>
                                  <m:r>
                                    <a:rPr lang="en-US" sz="2000" b="1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10600" cy="4648200"/>
              </a:xfrm>
              <a:blipFill rotWithShape="1">
                <a:blip r:embed="rId2"/>
                <a:stretch>
                  <a:fillRect l="-708" t="-656" r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0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A motivating example</a:t>
            </a:r>
            <a:br>
              <a:rPr lang="en-US" b="1" dirty="0">
                <a:solidFill>
                  <a:srgbClr val="002060"/>
                </a:solidFill>
              </a:rPr>
            </a:b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8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Finding the </a:t>
            </a:r>
            <a:r>
              <a:rPr lang="en-US" sz="3200" dirty="0" smtClean="0">
                <a:solidFill>
                  <a:srgbClr val="7030A0"/>
                </a:solidFill>
              </a:rPr>
              <a:t>labeled binary tree </a:t>
            </a:r>
            <a:r>
              <a:rPr lang="en-US" sz="3200" dirty="0" smtClean="0"/>
              <a:t>for</a:t>
            </a:r>
            <a:r>
              <a:rPr lang="en-US" sz="3200" dirty="0" smtClean="0">
                <a:solidFill>
                  <a:srgbClr val="0070C0"/>
                </a:solidFill>
              </a:rPr>
              <a:t> the </a:t>
            </a:r>
            <a:r>
              <a:rPr lang="en-US" sz="3200" u="sng" dirty="0" smtClean="0">
                <a:solidFill>
                  <a:srgbClr val="0070C0"/>
                </a:solidFill>
              </a:rPr>
              <a:t>optimal</a:t>
            </a:r>
            <a:r>
              <a:rPr lang="en-US" sz="3200" dirty="0" smtClean="0">
                <a:solidFill>
                  <a:srgbClr val="0070C0"/>
                </a:solidFill>
              </a:rPr>
              <a:t> prefix codes 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6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Is the following prefix coding </a:t>
            </a:r>
            <a:r>
              <a:rPr lang="en-US" sz="3200" b="1" dirty="0" smtClean="0">
                <a:solidFill>
                  <a:srgbClr val="7030A0"/>
                </a:solidFill>
              </a:rPr>
              <a:t>optimal</a:t>
            </a:r>
            <a:r>
              <a:rPr lang="en-US" sz="3200" b="1" dirty="0" smtClean="0"/>
              <a:t> ?</a:t>
            </a:r>
            <a:endParaRPr lang="en-US" sz="3200" b="1" dirty="0"/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007037" y="18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5260914" y="1840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048000" y="259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251460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5260914" y="266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4727514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096000" y="252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413314" y="3364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12" name="Straight Arrow Connector 11"/>
          <p:cNvCxnSpPr>
            <a:stCxn id="123" idx="2"/>
            <a:endCxn id="121" idx="7"/>
          </p:cNvCxnSpPr>
          <p:nvPr/>
        </p:nvCxnSpPr>
        <p:spPr>
          <a:xfrm flipH="1">
            <a:off x="3689163" y="1905000"/>
            <a:ext cx="8828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4755963" y="3384363"/>
            <a:ext cx="882837" cy="501837"/>
            <a:chOff x="1098363" y="3308163"/>
            <a:chExt cx="882837" cy="501837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10983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6317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>
            <a:stCxn id="122" idx="3"/>
            <a:endCxn id="116" idx="7"/>
          </p:cNvCxnSpPr>
          <p:nvPr/>
        </p:nvCxnSpPr>
        <p:spPr>
          <a:xfrm flipH="1">
            <a:off x="5289363" y="2622363"/>
            <a:ext cx="470274" cy="5464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22" idx="1"/>
          </p:cNvCxnSpPr>
          <p:nvPr/>
        </p:nvCxnSpPr>
        <p:spPr>
          <a:xfrm>
            <a:off x="4876800" y="1905000"/>
            <a:ext cx="8828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9" idx="3"/>
            <a:endCxn id="109" idx="0"/>
          </p:cNvCxnSpPr>
          <p:nvPr/>
        </p:nvCxnSpPr>
        <p:spPr>
          <a:xfrm flipH="1">
            <a:off x="2514600" y="3308163"/>
            <a:ext cx="425637" cy="5780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9" idx="5"/>
          </p:cNvCxnSpPr>
          <p:nvPr/>
        </p:nvCxnSpPr>
        <p:spPr>
          <a:xfrm>
            <a:off x="3155763" y="3308163"/>
            <a:ext cx="349437" cy="5780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155763" y="2622363"/>
            <a:ext cx="851274" cy="546474"/>
            <a:chOff x="3124200" y="2577726"/>
            <a:chExt cx="851274" cy="546474"/>
          </a:xfrm>
        </p:grpSpPr>
        <p:cxnSp>
          <p:nvCxnSpPr>
            <p:cNvPr id="33" name="Straight Arrow Connector 32"/>
            <p:cNvCxnSpPr>
              <a:stCxn id="121" idx="3"/>
              <a:endCxn id="119" idx="7"/>
            </p:cNvCxnSpPr>
            <p:nvPr/>
          </p:nvCxnSpPr>
          <p:spPr>
            <a:xfrm flipH="1">
              <a:off x="3124200" y="2577726"/>
              <a:ext cx="3178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21" idx="5"/>
            </p:cNvCxnSpPr>
            <p:nvPr/>
          </p:nvCxnSpPr>
          <p:spPr>
            <a:xfrm>
              <a:off x="3657600" y="2577726"/>
              <a:ext cx="3178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486400" y="3886200"/>
            <a:ext cx="685800" cy="685800"/>
            <a:chOff x="5486400" y="3886200"/>
            <a:chExt cx="685800" cy="685800"/>
          </a:xfrm>
        </p:grpSpPr>
        <p:cxnSp>
          <p:nvCxnSpPr>
            <p:cNvPr id="83" name="Straight Arrow Connector 82"/>
            <p:cNvCxnSpPr>
              <a:stCxn id="106" idx="5"/>
            </p:cNvCxnSpPr>
            <p:nvPr/>
          </p:nvCxnSpPr>
          <p:spPr>
            <a:xfrm>
              <a:off x="5746563" y="4146363"/>
              <a:ext cx="3494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5870514" y="4050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06" name="Oval 105"/>
            <p:cNvSpPr/>
            <p:nvPr/>
          </p:nvSpPr>
          <p:spPr>
            <a:xfrm>
              <a:off x="5486400" y="3886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Oval 118"/>
          <p:cNvSpPr/>
          <p:nvPr/>
        </p:nvSpPr>
        <p:spPr>
          <a:xfrm>
            <a:off x="2895600" y="3048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5029200" y="3124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3429000" y="2362200"/>
            <a:ext cx="2590800" cy="304800"/>
            <a:chOff x="4038600" y="4495800"/>
            <a:chExt cx="2590800" cy="304800"/>
          </a:xfrm>
        </p:grpSpPr>
        <p:sp>
          <p:nvSpPr>
            <p:cNvPr id="121" name="Oval 120"/>
            <p:cNvSpPr/>
            <p:nvPr/>
          </p:nvSpPr>
          <p:spPr>
            <a:xfrm>
              <a:off x="40386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63246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Oval 122"/>
          <p:cNvSpPr/>
          <p:nvPr/>
        </p:nvSpPr>
        <p:spPr>
          <a:xfrm>
            <a:off x="4572000" y="1752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Oval 139"/>
          <p:cNvSpPr/>
          <p:nvPr/>
        </p:nvSpPr>
        <p:spPr>
          <a:xfrm>
            <a:off x="4572000" y="1752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981200" y="3886200"/>
            <a:ext cx="685800" cy="851274"/>
            <a:chOff x="1981200" y="3886200"/>
            <a:chExt cx="685800" cy="851274"/>
          </a:xfrm>
        </p:grpSpPr>
        <p:sp>
          <p:nvSpPr>
            <p:cNvPr id="100" name="TextBox 99"/>
            <p:cNvSpPr txBox="1"/>
            <p:nvPr/>
          </p:nvSpPr>
          <p:spPr>
            <a:xfrm>
              <a:off x="1981200" y="4126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109" name="Oval 108"/>
            <p:cNvSpPr/>
            <p:nvPr/>
          </p:nvSpPr>
          <p:spPr>
            <a:xfrm>
              <a:off x="2362200" y="3886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>
              <a:stCxn id="109" idx="3"/>
            </p:cNvCxnSpPr>
            <p:nvPr/>
          </p:nvCxnSpPr>
          <p:spPr>
            <a:xfrm flipH="1">
              <a:off x="2012763" y="4146363"/>
              <a:ext cx="394074" cy="59111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Arrow Connector 88"/>
          <p:cNvCxnSpPr/>
          <p:nvPr/>
        </p:nvCxnSpPr>
        <p:spPr>
          <a:xfrm>
            <a:off x="6019800" y="2590800"/>
            <a:ext cx="317874" cy="5464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562600" y="4572000"/>
            <a:ext cx="1295400" cy="1143000"/>
            <a:chOff x="5562600" y="4572000"/>
            <a:chExt cx="1295400" cy="1143000"/>
          </a:xfrm>
        </p:grpSpPr>
        <p:sp>
          <p:nvSpPr>
            <p:cNvPr id="128" name="TextBox 127"/>
            <p:cNvSpPr txBox="1"/>
            <p:nvPr/>
          </p:nvSpPr>
          <p:spPr>
            <a:xfrm>
              <a:off x="5718114" y="4876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3277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17" name="Oval 116"/>
            <p:cNvSpPr/>
            <p:nvPr/>
          </p:nvSpPr>
          <p:spPr>
            <a:xfrm>
              <a:off x="6019800" y="4572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5867400" y="4832163"/>
              <a:ext cx="685800" cy="501837"/>
              <a:chOff x="457200" y="4755963"/>
              <a:chExt cx="685800" cy="501837"/>
            </a:xfrm>
          </p:grpSpPr>
          <p:cxnSp>
            <p:nvCxnSpPr>
              <p:cNvPr id="125" name="Straight Arrow Connector 124"/>
              <p:cNvCxnSpPr>
                <a:stCxn id="117" idx="3"/>
              </p:cNvCxnSpPr>
              <p:nvPr/>
            </p:nvCxnSpPr>
            <p:spPr>
              <a:xfrm flipH="1">
                <a:off x="457200" y="4755963"/>
                <a:ext cx="1970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838200" y="4755963"/>
                <a:ext cx="304800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/>
            <p:cNvSpPr/>
            <p:nvPr/>
          </p:nvSpPr>
          <p:spPr>
            <a:xfrm>
              <a:off x="6400800" y="53456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626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1752600" y="4736068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200400" y="3897868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733800" y="3200400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495800" y="3897868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096000" y="3124200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810000" y="260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27660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6598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022E-16 L -0.0625 -0.1055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-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05833 -0.1173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Observations</a:t>
            </a:r>
            <a:r>
              <a:rPr lang="en-US" sz="3200" b="1" dirty="0" smtClean="0"/>
              <a:t> on </a:t>
            </a:r>
            <a:br>
              <a:rPr lang="en-US" sz="3200" b="1" dirty="0" smtClean="0"/>
            </a:br>
            <a:r>
              <a:rPr lang="en-US" sz="3200" b="1" dirty="0" smtClean="0"/>
              <a:t>the </a:t>
            </a:r>
            <a:r>
              <a:rPr lang="en-US" sz="3200" b="1" dirty="0" smtClean="0">
                <a:solidFill>
                  <a:srgbClr val="0070C0"/>
                </a:solidFill>
              </a:rPr>
              <a:t>binary tree </a:t>
            </a:r>
            <a:r>
              <a:rPr lang="en-US" sz="3200" b="1" dirty="0" smtClean="0"/>
              <a:t>of the </a:t>
            </a:r>
            <a:r>
              <a:rPr lang="en-US" sz="3200" b="1" dirty="0" smtClean="0">
                <a:solidFill>
                  <a:srgbClr val="0070C0"/>
                </a:solidFill>
              </a:rPr>
              <a:t>optimal prefix code</a:t>
            </a: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610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</a:t>
                </a:r>
                <a:r>
                  <a:rPr lang="en-US" sz="2000" dirty="0" smtClean="0"/>
                  <a:t>: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binary tree corresponding to optimal prefix coding must be a </a:t>
                </a:r>
                <a:r>
                  <a:rPr lang="en-US" sz="2000" b="1" dirty="0" smtClean="0"/>
                  <a:t>full binary tree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	Every internal node has degree exactly 2.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What next 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We need to see the influence of frequencies on the optimal binary tree.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,…,</a:t>
                </a:r>
                <a:r>
                  <a:rPr lang="en-US" sz="2000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 be the alphabets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in </a:t>
                </a:r>
                <a:r>
                  <a:rPr lang="en-US" sz="2000" u="sng" dirty="0" smtClean="0"/>
                  <a:t>non-decreasing</a:t>
                </a:r>
                <a:r>
                  <a:rPr lang="en-US" sz="2000" dirty="0" smtClean="0"/>
                  <a:t> order of their frequencies.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610600" cy="4876800"/>
              </a:xfrm>
              <a:blipFill rotWithShape="1">
                <a:blip r:embed="rId2"/>
                <a:stretch>
                  <a:fillRect l="-779" t="-625" r="-1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981200" y="2362200"/>
            <a:ext cx="44958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2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Observations</a:t>
            </a:r>
            <a:r>
              <a:rPr lang="en-US" sz="3200" b="1" dirty="0"/>
              <a:t> on </a:t>
            </a:r>
            <a:br>
              <a:rPr lang="en-US" sz="3200" b="1" dirty="0"/>
            </a:br>
            <a:r>
              <a:rPr lang="en-US" sz="3200" b="1" dirty="0"/>
              <a:t>the </a:t>
            </a:r>
            <a:r>
              <a:rPr lang="en-US" sz="3200" b="1" dirty="0">
                <a:solidFill>
                  <a:srgbClr val="0070C0"/>
                </a:solidFill>
              </a:rPr>
              <a:t>binary tree </a:t>
            </a:r>
            <a:r>
              <a:rPr lang="en-US" sz="3200" b="1" dirty="0"/>
              <a:t>of the </a:t>
            </a:r>
            <a:r>
              <a:rPr lang="en-US" sz="3200" b="1" dirty="0">
                <a:solidFill>
                  <a:srgbClr val="0070C0"/>
                </a:solidFill>
              </a:rPr>
              <a:t>optimal prefix code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Intuitively, </a:t>
                </a:r>
                <a:r>
                  <a:rPr lang="en-US" sz="2000" b="1" dirty="0"/>
                  <a:t>more frequent </a:t>
                </a:r>
                <a:r>
                  <a:rPr lang="en-US" sz="2000" dirty="0"/>
                  <a:t>alphabets should be </a:t>
                </a:r>
                <a:r>
                  <a:rPr lang="en-US" sz="2000" b="1" dirty="0"/>
                  <a:t>closer to the root </a:t>
                </a:r>
                <a:r>
                  <a:rPr lang="en-US" sz="2000" dirty="0"/>
                  <a:t>and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</a:t>
                </a:r>
                <a:r>
                  <a:rPr lang="en-US" sz="2000" b="1" dirty="0"/>
                  <a:t>less frequent </a:t>
                </a:r>
                <a:r>
                  <a:rPr lang="en-US" sz="2000" dirty="0"/>
                  <a:t>alphabets should be </a:t>
                </a:r>
                <a:r>
                  <a:rPr lang="en-US" sz="2000" b="1" dirty="0"/>
                  <a:t>farther from the root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But how to organize them to achieve optimal prefix code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 smtClean="0"/>
                  <a:t>We shall now make some simple observations about the structure of the binary tree corresponding to the optimal prefix codes. </a:t>
                </a:r>
              </a:p>
              <a:p>
                <a:endParaRPr lang="en-US" sz="2000" dirty="0"/>
              </a:p>
              <a:p>
                <a:r>
                  <a:rPr lang="en-US" sz="2000" dirty="0" smtClean="0"/>
                  <a:t>These observations will be about some local structure in the tree.</a:t>
                </a:r>
              </a:p>
              <a:p>
                <a:endParaRPr lang="en-US" sz="2000" dirty="0"/>
              </a:p>
              <a:p>
                <a:r>
                  <a:rPr lang="en-US" sz="2000" dirty="0" smtClean="0"/>
                  <a:t>Nevertheless, these observations will play a crucial role in the design of a binary tree with optimal prefix code for given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.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</a:t>
                </a:r>
                <a:r>
                  <a:rPr lang="en-US" sz="2000" u="sng" dirty="0" smtClean="0"/>
                  <a:t>Please pay full attention on the next few slides.</a:t>
                </a:r>
                <a:endParaRPr lang="en-US" sz="2000" u="sn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Observations</a:t>
            </a:r>
            <a:r>
              <a:rPr lang="en-US" sz="3200" b="1" dirty="0"/>
              <a:t> on </a:t>
            </a:r>
            <a:br>
              <a:rPr lang="en-US" sz="3200" b="1" dirty="0"/>
            </a:br>
            <a:r>
              <a:rPr lang="en-US" sz="3200" b="1" dirty="0"/>
              <a:t>the </a:t>
            </a:r>
            <a:r>
              <a:rPr lang="en-US" sz="3200" b="1" dirty="0">
                <a:solidFill>
                  <a:srgbClr val="0070C0"/>
                </a:solidFill>
              </a:rPr>
              <a:t>binary tree </a:t>
            </a:r>
            <a:r>
              <a:rPr lang="en-US" sz="3200" b="1" dirty="0"/>
              <a:t>of the </a:t>
            </a:r>
            <a:r>
              <a:rPr lang="en-US" sz="3200" b="1" dirty="0">
                <a:solidFill>
                  <a:srgbClr val="0070C0"/>
                </a:solidFill>
              </a:rPr>
              <a:t>optimal prefix code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514600" y="1447800"/>
            <a:ext cx="3505200" cy="1416237"/>
            <a:chOff x="2514600" y="1447800"/>
            <a:chExt cx="3505200" cy="1416237"/>
          </a:xfrm>
        </p:grpSpPr>
        <p:grpSp>
          <p:nvGrpSpPr>
            <p:cNvPr id="28" name="Group 27"/>
            <p:cNvGrpSpPr/>
            <p:nvPr/>
          </p:nvGrpSpPr>
          <p:grpSpPr>
            <a:xfrm>
              <a:off x="2590800" y="1447800"/>
              <a:ext cx="3429000" cy="1416237"/>
              <a:chOff x="2819400" y="1447800"/>
              <a:chExt cx="3429000" cy="1416237"/>
            </a:xfrm>
          </p:grpSpPr>
          <p:cxnSp>
            <p:nvCxnSpPr>
              <p:cNvPr id="5" name="Straight Arrow Connector 4"/>
              <p:cNvCxnSpPr>
                <a:endCxn id="10" idx="7"/>
              </p:cNvCxnSpPr>
              <p:nvPr/>
            </p:nvCxnSpPr>
            <p:spPr>
              <a:xfrm flipH="1">
                <a:off x="3429000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>
                <a:stCxn id="11" idx="3"/>
              </p:cNvCxnSpPr>
              <p:nvPr/>
            </p:nvCxnSpPr>
            <p:spPr>
              <a:xfrm flipH="1">
                <a:off x="5029200" y="2317563"/>
                <a:ext cx="4702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>
                <a:endCxn id="11" idx="1"/>
              </p:cNvCxnSpPr>
              <p:nvPr/>
            </p:nvCxnSpPr>
            <p:spPr>
              <a:xfrm>
                <a:off x="4616637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0" idx="3"/>
              </p:cNvCxnSpPr>
              <p:nvPr/>
            </p:nvCxnSpPr>
            <p:spPr>
              <a:xfrm flipH="1">
                <a:off x="2819400" y="2317563"/>
                <a:ext cx="3940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0" idx="5"/>
              </p:cNvCxnSpPr>
              <p:nvPr/>
            </p:nvCxnSpPr>
            <p:spPr>
              <a:xfrm>
                <a:off x="3429000" y="2317563"/>
                <a:ext cx="3178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3168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454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11837" y="1447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5759637" y="2286000"/>
                <a:ext cx="488763" cy="578037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3505200" y="1524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59077" y="1535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14600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32114" y="2297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15000" y="2221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27514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219200" y="4050268"/>
            <a:ext cx="622674" cy="1283732"/>
            <a:chOff x="1219200" y="4050268"/>
            <a:chExt cx="622674" cy="1283732"/>
          </a:xfrm>
        </p:grpSpPr>
        <p:cxnSp>
          <p:nvCxnSpPr>
            <p:cNvPr id="48" name="Straight Arrow Connector 47"/>
            <p:cNvCxnSpPr/>
            <p:nvPr/>
          </p:nvCxnSpPr>
          <p:spPr>
            <a:xfrm flipH="1">
              <a:off x="1447800" y="4101726"/>
              <a:ext cx="3940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1219200" y="4648200"/>
              <a:ext cx="482247" cy="685800"/>
              <a:chOff x="1219200" y="4648200"/>
              <a:chExt cx="482247" cy="6858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219200" y="46482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/>
                  <p:cNvSpPr/>
                  <p:nvPr/>
                </p:nvSpPr>
                <p:spPr>
                  <a:xfrm>
                    <a:off x="1219200" y="4964668"/>
                    <a:ext cx="4822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0" i="0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Rectangle 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964668"/>
                    <a:ext cx="482247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645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4" name="TextBox 53"/>
            <p:cNvSpPr txBox="1"/>
            <p:nvPr/>
          </p:nvSpPr>
          <p:spPr>
            <a:xfrm>
              <a:off x="1450914" y="4050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24600" y="3415926"/>
            <a:ext cx="990600" cy="2680074"/>
            <a:chOff x="6324600" y="3415926"/>
            <a:chExt cx="990600" cy="2680074"/>
          </a:xfrm>
        </p:grpSpPr>
        <p:sp>
          <p:nvSpPr>
            <p:cNvPr id="14" name="Oval 13"/>
            <p:cNvSpPr/>
            <p:nvPr/>
          </p:nvSpPr>
          <p:spPr>
            <a:xfrm>
              <a:off x="7010400" y="4572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 flipH="1">
              <a:off x="6858000" y="4832163"/>
              <a:ext cx="1970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737163" y="4146363"/>
              <a:ext cx="3178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6553200" y="3886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6324600" y="3415926"/>
              <a:ext cx="317874" cy="4702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6528153" y="5334000"/>
              <a:ext cx="482247" cy="762000"/>
              <a:chOff x="6528153" y="5334000"/>
              <a:chExt cx="482247" cy="76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553200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/>
                  <p:cNvSpPr/>
                  <p:nvPr/>
                </p:nvSpPr>
                <p:spPr>
                  <a:xfrm>
                    <a:off x="6528153" y="5726668"/>
                    <a:ext cx="45486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Rectangle 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8153" y="5726668"/>
                    <a:ext cx="454868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00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3" name="TextBox 52"/>
            <p:cNvSpPr txBox="1"/>
            <p:nvPr/>
          </p:nvSpPr>
          <p:spPr>
            <a:xfrm>
              <a:off x="6861114" y="4126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087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62000" y="1600200"/>
            <a:ext cx="3321237" cy="3232666"/>
            <a:chOff x="762000" y="1600200"/>
            <a:chExt cx="3321237" cy="3232666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762000" y="1600200"/>
              <a:ext cx="33212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62000" y="2209800"/>
              <a:ext cx="21782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848379" y="4832866"/>
              <a:ext cx="3708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 rot="5400000">
              <a:off x="709880" y="3276600"/>
              <a:ext cx="8002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.  .  .</a:t>
              </a:r>
              <a:endParaRPr lang="en-US" sz="2800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62000" y="5519057"/>
            <a:ext cx="7924800" cy="412875"/>
            <a:chOff x="762000" y="5519057"/>
            <a:chExt cx="7924800" cy="412875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762000" y="5519057"/>
              <a:ext cx="792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806886" y="5562600"/>
              <a:ext cx="1449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Deepest level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Down Ribbon 24"/>
              <p:cNvSpPr/>
              <p:nvPr/>
            </p:nvSpPr>
            <p:spPr>
              <a:xfrm>
                <a:off x="6172200" y="2286001"/>
                <a:ext cx="2743200" cy="1129926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Can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be present at a higher level ? If not, how to prove it ?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Down Ribbon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286001"/>
                <a:ext cx="2743200" cy="1129926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1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83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Observations</a:t>
            </a:r>
            <a:r>
              <a:rPr lang="en-US" sz="3200" b="1" dirty="0"/>
              <a:t> on </a:t>
            </a:r>
            <a:br>
              <a:rPr lang="en-US" sz="3200" b="1" dirty="0"/>
            </a:br>
            <a:r>
              <a:rPr lang="en-US" sz="3200" b="1" dirty="0"/>
              <a:t>the </a:t>
            </a:r>
            <a:r>
              <a:rPr lang="en-US" sz="3200" b="1" dirty="0">
                <a:solidFill>
                  <a:srgbClr val="0070C0"/>
                </a:solidFill>
              </a:rPr>
              <a:t>binary tree </a:t>
            </a:r>
            <a:r>
              <a:rPr lang="en-US" sz="3200" b="1" dirty="0"/>
              <a:t>of the </a:t>
            </a:r>
            <a:r>
              <a:rPr lang="en-US" sz="3200" b="1" dirty="0">
                <a:solidFill>
                  <a:srgbClr val="0070C0"/>
                </a:solidFill>
              </a:rPr>
              <a:t>optimal prefix code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2590800" y="1447800"/>
            <a:ext cx="3429000" cy="1416237"/>
            <a:chOff x="2819400" y="1447800"/>
            <a:chExt cx="3429000" cy="1416237"/>
          </a:xfrm>
        </p:grpSpPr>
        <p:cxnSp>
          <p:nvCxnSpPr>
            <p:cNvPr id="5" name="Straight Arrow Connector 4"/>
            <p:cNvCxnSpPr>
              <a:endCxn id="10" idx="7"/>
            </p:cNvCxnSpPr>
            <p:nvPr/>
          </p:nvCxnSpPr>
          <p:spPr>
            <a:xfrm flipH="1">
              <a:off x="3429000" y="16002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>
              <a:stCxn id="11" idx="3"/>
            </p:cNvCxnSpPr>
            <p:nvPr/>
          </p:nvCxnSpPr>
          <p:spPr>
            <a:xfrm flipH="1">
              <a:off x="5029200" y="2317563"/>
              <a:ext cx="4702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endCxn id="11" idx="1"/>
            </p:cNvCxnSpPr>
            <p:nvPr/>
          </p:nvCxnSpPr>
          <p:spPr>
            <a:xfrm>
              <a:off x="4616637" y="16002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0" idx="3"/>
            </p:cNvCxnSpPr>
            <p:nvPr/>
          </p:nvCxnSpPr>
          <p:spPr>
            <a:xfrm flipH="1">
              <a:off x="2819400" y="2317563"/>
              <a:ext cx="3940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0" idx="5"/>
            </p:cNvCxnSpPr>
            <p:nvPr/>
          </p:nvCxnSpPr>
          <p:spPr>
            <a:xfrm>
              <a:off x="3429000" y="2317563"/>
              <a:ext cx="3178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168837" y="2057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54837" y="2057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11837" y="1447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759637" y="2286000"/>
              <a:ext cx="488763" cy="578037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/>
          <p:cNvSpPr/>
          <p:nvPr/>
        </p:nvSpPr>
        <p:spPr>
          <a:xfrm>
            <a:off x="7010400" y="4572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 flipH="1">
            <a:off x="6858000" y="4832163"/>
            <a:ext cx="1970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737163" y="4146363"/>
            <a:ext cx="317874" cy="4702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553200" y="3886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324600" y="3415926"/>
            <a:ext cx="317874" cy="47027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05200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759077" y="153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146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432114" y="2297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15000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27514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447800" y="4101726"/>
            <a:ext cx="394074" cy="54647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1219200" y="4648200"/>
            <a:ext cx="482247" cy="685800"/>
            <a:chOff x="1219200" y="4648200"/>
            <a:chExt cx="482247" cy="685800"/>
          </a:xfrm>
        </p:grpSpPr>
        <p:sp>
          <p:nvSpPr>
            <p:cNvPr id="47" name="Rectangle 46"/>
            <p:cNvSpPr/>
            <p:nvPr/>
          </p:nvSpPr>
          <p:spPr>
            <a:xfrm>
              <a:off x="1219200" y="46482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1219200" y="4964668"/>
                  <a:ext cx="48224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0" i="0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964668"/>
                  <a:ext cx="48224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64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TextBox 36"/>
          <p:cNvSpPr txBox="1"/>
          <p:nvPr/>
        </p:nvSpPr>
        <p:spPr>
          <a:xfrm>
            <a:off x="6861114" y="412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450914" y="4050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708714" y="4812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762000" y="5519057"/>
            <a:ext cx="792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5400000">
            <a:off x="709880" y="327660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 .  .</a:t>
            </a:r>
            <a:endParaRPr lang="en-US" sz="2800" b="1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762000" y="1600200"/>
            <a:ext cx="3321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62000" y="2209800"/>
            <a:ext cx="2178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48379" y="4832866"/>
            <a:ext cx="370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6528153" y="5334000"/>
            <a:ext cx="482247" cy="762000"/>
            <a:chOff x="6528153" y="5334000"/>
            <a:chExt cx="482247" cy="762000"/>
          </a:xfrm>
        </p:grpSpPr>
        <p:sp>
          <p:nvSpPr>
            <p:cNvPr id="18" name="Rectangle 17"/>
            <p:cNvSpPr/>
            <p:nvPr/>
          </p:nvSpPr>
          <p:spPr>
            <a:xfrm>
              <a:off x="65532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6528153" y="5726668"/>
                  <a:ext cx="45486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153" y="5726668"/>
                  <a:ext cx="454868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TextBox 41"/>
          <p:cNvSpPr txBox="1"/>
          <p:nvPr/>
        </p:nvSpPr>
        <p:spPr>
          <a:xfrm>
            <a:off x="3806886" y="5562600"/>
            <a:ext cx="144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Deepest level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Down Ribbon 43"/>
              <p:cNvSpPr/>
              <p:nvPr/>
            </p:nvSpPr>
            <p:spPr>
              <a:xfrm>
                <a:off x="6172200" y="2286001"/>
                <a:ext cx="2743200" cy="1129926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Swapping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can not increase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ABL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.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Down Ribbon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286001"/>
                <a:ext cx="2743200" cy="1129926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27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22222E-6 L 0.59028 0.105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4" y="5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72 -3.33333E-6 L -0.57223 -0.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97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>
            <a:off x="762000" y="5519057"/>
            <a:ext cx="792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Observations</a:t>
            </a:r>
            <a:r>
              <a:rPr lang="en-US" sz="3200" b="1" dirty="0"/>
              <a:t> on </a:t>
            </a:r>
            <a:br>
              <a:rPr lang="en-US" sz="3200" b="1" dirty="0"/>
            </a:br>
            <a:r>
              <a:rPr lang="en-US" sz="3200" b="1" dirty="0"/>
              <a:t>the </a:t>
            </a:r>
            <a:r>
              <a:rPr lang="en-US" sz="3200" b="1" dirty="0">
                <a:solidFill>
                  <a:srgbClr val="0070C0"/>
                </a:solidFill>
              </a:rPr>
              <a:t>binary tree </a:t>
            </a:r>
            <a:r>
              <a:rPr lang="en-US" sz="3200" b="1" dirty="0"/>
              <a:t>of the </a:t>
            </a:r>
            <a:r>
              <a:rPr lang="en-US" sz="3200" b="1" dirty="0">
                <a:solidFill>
                  <a:srgbClr val="0070C0"/>
                </a:solidFill>
              </a:rPr>
              <a:t>optimal prefix code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2590800" y="1447800"/>
            <a:ext cx="3429000" cy="1416237"/>
            <a:chOff x="2819400" y="1447800"/>
            <a:chExt cx="3429000" cy="1416237"/>
          </a:xfrm>
        </p:grpSpPr>
        <p:cxnSp>
          <p:nvCxnSpPr>
            <p:cNvPr id="5" name="Straight Arrow Connector 4"/>
            <p:cNvCxnSpPr>
              <a:endCxn id="10" idx="7"/>
            </p:cNvCxnSpPr>
            <p:nvPr/>
          </p:nvCxnSpPr>
          <p:spPr>
            <a:xfrm flipH="1">
              <a:off x="3429000" y="16002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>
              <a:stCxn id="11" idx="3"/>
            </p:cNvCxnSpPr>
            <p:nvPr/>
          </p:nvCxnSpPr>
          <p:spPr>
            <a:xfrm flipH="1">
              <a:off x="5029200" y="2317563"/>
              <a:ext cx="4702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endCxn id="11" idx="1"/>
            </p:cNvCxnSpPr>
            <p:nvPr/>
          </p:nvCxnSpPr>
          <p:spPr>
            <a:xfrm>
              <a:off x="4616637" y="16002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0" idx="3"/>
            </p:cNvCxnSpPr>
            <p:nvPr/>
          </p:nvCxnSpPr>
          <p:spPr>
            <a:xfrm flipH="1">
              <a:off x="2819400" y="2317563"/>
              <a:ext cx="3940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0" idx="5"/>
            </p:cNvCxnSpPr>
            <p:nvPr/>
          </p:nvCxnSpPr>
          <p:spPr>
            <a:xfrm>
              <a:off x="3429000" y="2317563"/>
              <a:ext cx="3178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168837" y="2057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54837" y="2057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11837" y="1447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759637" y="2286000"/>
              <a:ext cx="488763" cy="578037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/>
          <p:cNvSpPr/>
          <p:nvPr/>
        </p:nvSpPr>
        <p:spPr>
          <a:xfrm>
            <a:off x="7010400" y="4572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 flipH="1">
            <a:off x="6858000" y="4832163"/>
            <a:ext cx="1970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737163" y="4146363"/>
            <a:ext cx="317874" cy="4702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553200" y="3886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324600" y="3415926"/>
            <a:ext cx="317874" cy="47027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05200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759077" y="153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146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432114" y="2297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15000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27514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6528153" y="5334000"/>
            <a:ext cx="490775" cy="762000"/>
            <a:chOff x="6528153" y="5334000"/>
            <a:chExt cx="490775" cy="762000"/>
          </a:xfrm>
        </p:grpSpPr>
        <p:sp>
          <p:nvSpPr>
            <p:cNvPr id="18" name="Rectangle 17"/>
            <p:cNvSpPr/>
            <p:nvPr/>
          </p:nvSpPr>
          <p:spPr>
            <a:xfrm>
              <a:off x="65532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6528153" y="5726668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153" y="5726668"/>
                  <a:ext cx="490775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7290153" y="5334000"/>
            <a:ext cx="457200" cy="762000"/>
            <a:chOff x="7290153" y="5334000"/>
            <a:chExt cx="457200" cy="76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7290153" y="5726668"/>
                  <a:ext cx="4523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0153" y="5726668"/>
                  <a:ext cx="45230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75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Rectangle 38"/>
            <p:cNvSpPr/>
            <p:nvPr/>
          </p:nvSpPr>
          <p:spPr>
            <a:xfrm>
              <a:off x="7290153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861114" y="412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239000" y="4812268"/>
            <a:ext cx="381000" cy="521732"/>
            <a:chOff x="7239000" y="4812268"/>
            <a:chExt cx="381000" cy="521732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7239000" y="4863726"/>
              <a:ext cx="3178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73183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708714" y="4812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 rot="5400000">
            <a:off x="709880" y="327660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 .  .</a:t>
            </a:r>
            <a:endParaRPr lang="en-US" sz="2800" b="1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762000" y="1600200"/>
            <a:ext cx="3321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" y="2209800"/>
            <a:ext cx="2178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48379" y="4832866"/>
            <a:ext cx="370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38200" y="4267200"/>
            <a:ext cx="15844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349126" y="4103132"/>
            <a:ext cx="487569" cy="685800"/>
            <a:chOff x="1219200" y="4648200"/>
            <a:chExt cx="487569" cy="685800"/>
          </a:xfrm>
        </p:grpSpPr>
        <p:sp>
          <p:nvSpPr>
            <p:cNvPr id="56" name="Rectangle 55"/>
            <p:cNvSpPr/>
            <p:nvPr/>
          </p:nvSpPr>
          <p:spPr>
            <a:xfrm>
              <a:off x="1219200" y="46482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1219200" y="4964668"/>
                  <a:ext cx="487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0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964668"/>
                  <a:ext cx="48756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2577726" y="3505200"/>
            <a:ext cx="394074" cy="597932"/>
            <a:chOff x="2577726" y="3505200"/>
            <a:chExt cx="394074" cy="597932"/>
          </a:xfrm>
        </p:grpSpPr>
        <p:cxnSp>
          <p:nvCxnSpPr>
            <p:cNvPr id="54" name="Straight Arrow Connector 53"/>
            <p:cNvCxnSpPr/>
            <p:nvPr/>
          </p:nvCxnSpPr>
          <p:spPr>
            <a:xfrm flipH="1">
              <a:off x="2577726" y="3556658"/>
              <a:ext cx="3940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580840" y="3505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806886" y="5562600"/>
            <a:ext cx="144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Deepest level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Down Ribbon 59"/>
              <p:cNvSpPr/>
              <p:nvPr/>
            </p:nvSpPr>
            <p:spPr>
              <a:xfrm>
                <a:off x="6172200" y="1828800"/>
                <a:ext cx="2895600" cy="1524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Since the tree is full binary,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must have a sibling. What can we say about it ?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Down Ribbon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828800"/>
                <a:ext cx="2895600" cy="1524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Down Ribbon 61"/>
              <p:cNvSpPr/>
              <p:nvPr/>
            </p:nvSpPr>
            <p:spPr>
              <a:xfrm>
                <a:off x="6172200" y="2286001"/>
                <a:ext cx="2743200" cy="1129926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It must be a leaf node. 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is not at the deepest level.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Down Ribbon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286001"/>
                <a:ext cx="2743200" cy="1129926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11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Down Ribbon 62"/>
              <p:cNvSpPr/>
              <p:nvPr/>
            </p:nvSpPr>
            <p:spPr>
              <a:xfrm>
                <a:off x="6324600" y="3200400"/>
                <a:ext cx="27432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?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Down Ribbon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200400"/>
                <a:ext cx="27432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600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7 L 0.54149 0.18495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66" y="9236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-3.33333E-6 L -0.53611 -0.18889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44" y="-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2" grpId="0" animBg="1"/>
      <p:bldP spid="62" grpId="1" animBg="1"/>
      <p:bldP spid="63" grpId="0" animBg="1"/>
      <p:bldP spid="63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>
            <a:off x="762000" y="5519057"/>
            <a:ext cx="792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Observations</a:t>
            </a:r>
            <a:r>
              <a:rPr lang="en-US" sz="3200" b="1" dirty="0"/>
              <a:t> on </a:t>
            </a:r>
            <a:br>
              <a:rPr lang="en-US" sz="3200" b="1" dirty="0"/>
            </a:br>
            <a:r>
              <a:rPr lang="en-US" sz="3200" b="1" dirty="0"/>
              <a:t>the </a:t>
            </a:r>
            <a:r>
              <a:rPr lang="en-US" sz="3200" b="1" dirty="0">
                <a:solidFill>
                  <a:srgbClr val="0070C0"/>
                </a:solidFill>
              </a:rPr>
              <a:t>binary tree </a:t>
            </a:r>
            <a:r>
              <a:rPr lang="en-US" sz="3200" b="1" dirty="0"/>
              <a:t>of the </a:t>
            </a:r>
            <a:r>
              <a:rPr lang="en-US" sz="3200" b="1" dirty="0">
                <a:solidFill>
                  <a:srgbClr val="0070C0"/>
                </a:solidFill>
              </a:rPr>
              <a:t>optimal prefix code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2590800" y="1447800"/>
            <a:ext cx="3429000" cy="1416237"/>
            <a:chOff x="2819400" y="1447800"/>
            <a:chExt cx="3429000" cy="1416237"/>
          </a:xfrm>
        </p:grpSpPr>
        <p:cxnSp>
          <p:nvCxnSpPr>
            <p:cNvPr id="5" name="Straight Arrow Connector 4"/>
            <p:cNvCxnSpPr>
              <a:endCxn id="10" idx="7"/>
            </p:cNvCxnSpPr>
            <p:nvPr/>
          </p:nvCxnSpPr>
          <p:spPr>
            <a:xfrm flipH="1">
              <a:off x="3429000" y="16002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>
              <a:stCxn id="11" idx="3"/>
            </p:cNvCxnSpPr>
            <p:nvPr/>
          </p:nvCxnSpPr>
          <p:spPr>
            <a:xfrm flipH="1">
              <a:off x="5029200" y="2317563"/>
              <a:ext cx="4702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endCxn id="11" idx="1"/>
            </p:cNvCxnSpPr>
            <p:nvPr/>
          </p:nvCxnSpPr>
          <p:spPr>
            <a:xfrm>
              <a:off x="4616637" y="16002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0" idx="3"/>
            </p:cNvCxnSpPr>
            <p:nvPr/>
          </p:nvCxnSpPr>
          <p:spPr>
            <a:xfrm flipH="1">
              <a:off x="2819400" y="2317563"/>
              <a:ext cx="3940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0" idx="5"/>
            </p:cNvCxnSpPr>
            <p:nvPr/>
          </p:nvCxnSpPr>
          <p:spPr>
            <a:xfrm>
              <a:off x="3429000" y="2317563"/>
              <a:ext cx="3178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168837" y="2057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54837" y="2057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11837" y="1447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759637" y="2286000"/>
              <a:ext cx="488763" cy="578037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/>
          <p:cNvSpPr/>
          <p:nvPr/>
        </p:nvSpPr>
        <p:spPr>
          <a:xfrm>
            <a:off x="7010400" y="4572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 flipH="1">
            <a:off x="6858000" y="4832163"/>
            <a:ext cx="1970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737163" y="4146363"/>
            <a:ext cx="317874" cy="4702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553200" y="3886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324600" y="3415926"/>
            <a:ext cx="317874" cy="47027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05200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759077" y="153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146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432114" y="2297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15000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27514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6528153" y="5334000"/>
            <a:ext cx="490775" cy="762000"/>
            <a:chOff x="6528153" y="5334000"/>
            <a:chExt cx="490775" cy="762000"/>
          </a:xfrm>
        </p:grpSpPr>
        <p:sp>
          <p:nvSpPr>
            <p:cNvPr id="18" name="Rectangle 17"/>
            <p:cNvSpPr/>
            <p:nvPr/>
          </p:nvSpPr>
          <p:spPr>
            <a:xfrm>
              <a:off x="65532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6528153" y="5726668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153" y="5726668"/>
                  <a:ext cx="490775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7290153" y="5726668"/>
                <a:ext cx="4875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153" y="5726668"/>
                <a:ext cx="48756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5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7239000" y="4863726"/>
            <a:ext cx="508353" cy="839606"/>
            <a:chOff x="7239000" y="4863726"/>
            <a:chExt cx="508353" cy="839606"/>
          </a:xfrm>
        </p:grpSpPr>
        <p:sp>
          <p:nvSpPr>
            <p:cNvPr id="39" name="Rectangle 38"/>
            <p:cNvSpPr/>
            <p:nvPr/>
          </p:nvSpPr>
          <p:spPr>
            <a:xfrm>
              <a:off x="7290153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7239000" y="4863726"/>
              <a:ext cx="3178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6861114" y="412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18314" y="4812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708714" y="4812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 rot="5400000">
            <a:off x="709880" y="327660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 .  .</a:t>
            </a:r>
            <a:endParaRPr lang="en-US" sz="2800" b="1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762000" y="1600200"/>
            <a:ext cx="3321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" y="2209800"/>
            <a:ext cx="2178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48379" y="4832866"/>
            <a:ext cx="370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806886" y="5562600"/>
            <a:ext cx="144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Deepest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2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The </a:t>
            </a:r>
            <a:r>
              <a:rPr lang="en-US" sz="3600" b="1" dirty="0" smtClean="0">
                <a:solidFill>
                  <a:srgbClr val="C00000"/>
                </a:solidFill>
              </a:rPr>
              <a:t>important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observation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</a:t>
                </a:r>
                <a:r>
                  <a:rPr lang="en-US" sz="2000" dirty="0" smtClean="0"/>
                  <a:t>: There exists </a:t>
                </a:r>
                <a:r>
                  <a:rPr lang="en-US" sz="2000" u="sng" dirty="0" smtClean="0"/>
                  <a:t>an</a:t>
                </a:r>
                <a:r>
                  <a:rPr lang="en-US" sz="2000" dirty="0" smtClean="0"/>
                  <a:t> optimal prefix coding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 appear as siblings in the corresponding labeled binary tree.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Important note</a:t>
                </a:r>
                <a:r>
                  <a:rPr lang="en-US" sz="2000" dirty="0" smtClean="0"/>
                  <a:t>: It is inaccurate to claim that “In  every optimal prefix coding,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appear as </a:t>
                </a:r>
                <a:r>
                  <a:rPr lang="en-US" sz="2000" dirty="0" smtClean="0"/>
                  <a:t>siblings in the labeled binary string.” For example, if there are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alphabets with same frequencies 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odd.</a:t>
                </a:r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But algorithmic implication of the Lemma mentioned above is quite important: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7030A0"/>
                    </a:solidFill>
                    <a:sym typeface="Wingdings" pitchFamily="2" charset="2"/>
                  </a:rPr>
                  <a:t></a:t>
                </a:r>
                <a:r>
                  <a:rPr lang="en-US" sz="2000" dirty="0" smtClean="0">
                    <a:sym typeface="Wingdings" pitchFamily="2" charset="2"/>
                  </a:rPr>
                  <a:t> </a:t>
                </a:r>
                <a:r>
                  <a:rPr lang="en-US" sz="2000" dirty="0" smtClean="0"/>
                  <a:t>We just need to focus on that binary tree of optimal prefix coding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appear as </a:t>
                </a:r>
                <a:r>
                  <a:rPr lang="en-US" sz="2000" dirty="0" smtClean="0"/>
                  <a:t>siblings.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This lemma is a </a:t>
                </a:r>
                <a:r>
                  <a:rPr lang="en-US" sz="2000" u="sng" dirty="0" smtClean="0"/>
                  <a:t>powerful hint</a:t>
                </a:r>
                <a:r>
                  <a:rPr lang="en-US" sz="2000" dirty="0" smtClean="0"/>
                  <a:t> to the design of optimal prefix code.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037"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>
            <a:off x="762000" y="5519057"/>
            <a:ext cx="792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Observations</a:t>
            </a:r>
            <a:r>
              <a:rPr lang="en-US" sz="3200" b="1" dirty="0"/>
              <a:t> on </a:t>
            </a:r>
            <a:br>
              <a:rPr lang="en-US" sz="3200" b="1" dirty="0"/>
            </a:br>
            <a:r>
              <a:rPr lang="en-US" sz="3200" b="1" dirty="0"/>
              <a:t>the </a:t>
            </a:r>
            <a:r>
              <a:rPr lang="en-US" sz="3200" b="1" dirty="0">
                <a:solidFill>
                  <a:srgbClr val="0070C0"/>
                </a:solidFill>
              </a:rPr>
              <a:t>binary tree </a:t>
            </a:r>
            <a:r>
              <a:rPr lang="en-US" sz="3200" b="1" dirty="0"/>
              <a:t>of the </a:t>
            </a:r>
            <a:r>
              <a:rPr lang="en-US" sz="3200" b="1" dirty="0">
                <a:solidFill>
                  <a:srgbClr val="0070C0"/>
                </a:solidFill>
              </a:rPr>
              <a:t>optimal prefix code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2590800" y="1447800"/>
            <a:ext cx="3429000" cy="1416237"/>
            <a:chOff x="2819400" y="1447800"/>
            <a:chExt cx="3429000" cy="1416237"/>
          </a:xfrm>
        </p:grpSpPr>
        <p:cxnSp>
          <p:nvCxnSpPr>
            <p:cNvPr id="5" name="Straight Arrow Connector 4"/>
            <p:cNvCxnSpPr>
              <a:endCxn id="10" idx="7"/>
            </p:cNvCxnSpPr>
            <p:nvPr/>
          </p:nvCxnSpPr>
          <p:spPr>
            <a:xfrm flipH="1">
              <a:off x="3429000" y="16002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>
              <a:stCxn id="11" idx="3"/>
            </p:cNvCxnSpPr>
            <p:nvPr/>
          </p:nvCxnSpPr>
          <p:spPr>
            <a:xfrm flipH="1">
              <a:off x="5029200" y="2317563"/>
              <a:ext cx="4702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endCxn id="11" idx="1"/>
            </p:cNvCxnSpPr>
            <p:nvPr/>
          </p:nvCxnSpPr>
          <p:spPr>
            <a:xfrm>
              <a:off x="4616637" y="16002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0" idx="3"/>
            </p:cNvCxnSpPr>
            <p:nvPr/>
          </p:nvCxnSpPr>
          <p:spPr>
            <a:xfrm flipH="1">
              <a:off x="2819400" y="2317563"/>
              <a:ext cx="3940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0" idx="5"/>
            </p:cNvCxnSpPr>
            <p:nvPr/>
          </p:nvCxnSpPr>
          <p:spPr>
            <a:xfrm>
              <a:off x="3429000" y="2317563"/>
              <a:ext cx="3178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168837" y="2057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54837" y="2057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11837" y="1447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759637" y="2286000"/>
              <a:ext cx="488763" cy="578037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/>
          <p:cNvSpPr/>
          <p:nvPr/>
        </p:nvSpPr>
        <p:spPr>
          <a:xfrm>
            <a:off x="7010400" y="4572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 flipH="1">
            <a:off x="6858000" y="4832163"/>
            <a:ext cx="1970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737163" y="4146363"/>
            <a:ext cx="317874" cy="4702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553200" y="3886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324600" y="3415926"/>
            <a:ext cx="317874" cy="47027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05200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759077" y="153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146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432114" y="2297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15000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27514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6528153" y="5334000"/>
            <a:ext cx="490775" cy="762000"/>
            <a:chOff x="6528153" y="5334000"/>
            <a:chExt cx="490775" cy="762000"/>
          </a:xfrm>
        </p:grpSpPr>
        <p:sp>
          <p:nvSpPr>
            <p:cNvPr id="18" name="Rectangle 17"/>
            <p:cNvSpPr/>
            <p:nvPr/>
          </p:nvSpPr>
          <p:spPr>
            <a:xfrm>
              <a:off x="65532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6528153" y="5726668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153" y="5726668"/>
                  <a:ext cx="490775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7290153" y="5726668"/>
                <a:ext cx="4875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153" y="5726668"/>
                <a:ext cx="48756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5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7239000" y="4863726"/>
            <a:ext cx="508353" cy="839606"/>
            <a:chOff x="7239000" y="4863726"/>
            <a:chExt cx="508353" cy="839606"/>
          </a:xfrm>
        </p:grpSpPr>
        <p:sp>
          <p:nvSpPr>
            <p:cNvPr id="39" name="Rectangle 38"/>
            <p:cNvSpPr/>
            <p:nvPr/>
          </p:nvSpPr>
          <p:spPr>
            <a:xfrm>
              <a:off x="7290153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7239000" y="4863726"/>
              <a:ext cx="3178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6861114" y="412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18314" y="4812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708714" y="4812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 rot="5400000">
            <a:off x="709880" y="327660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 .  .</a:t>
            </a:r>
            <a:endParaRPr lang="en-US" sz="2800" b="1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762000" y="1600200"/>
            <a:ext cx="3321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" y="2209800"/>
            <a:ext cx="2178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48379" y="4832866"/>
            <a:ext cx="370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806886" y="5562600"/>
            <a:ext cx="144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Deepest level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324600" y="4419600"/>
            <a:ext cx="1676400" cy="1828800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01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Binary coding</a:t>
            </a:r>
            <a:br>
              <a:rPr lang="en-US" sz="3600" b="1" dirty="0" smtClean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alphabet 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: 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 }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 text File</a:t>
                </a:r>
                <a:r>
                  <a:rPr lang="en-US" sz="2000" dirty="0" smtClean="0"/>
                  <a:t>: a sequence of alphabets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 How many bits needed to encode a text file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 alphabets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⌈"/>
                        <m:endChr m:val="⌉"/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 smtClean="0"/>
                  <a:t> bits.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181600"/>
              </a:xfrm>
              <a:blipFill rotWithShape="1">
                <a:blip r:embed="rId2"/>
                <a:stretch>
                  <a:fillRect l="-741" t="-588" b="-8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657600" y="2895600"/>
            <a:ext cx="762000" cy="63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990600" y="2362200"/>
            <a:ext cx="2438400" cy="2350532"/>
            <a:chOff x="990600" y="2362200"/>
            <a:chExt cx="2438400" cy="2350532"/>
          </a:xfrm>
        </p:grpSpPr>
        <p:sp>
          <p:nvSpPr>
            <p:cNvPr id="5" name="Rounded Rectangle 4"/>
            <p:cNvSpPr/>
            <p:nvPr/>
          </p:nvSpPr>
          <p:spPr>
            <a:xfrm>
              <a:off x="990600" y="2362200"/>
              <a:ext cx="2438400" cy="1905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6C31"/>
                  </a:solidFill>
                  <a:latin typeface="Edwardian Script ITC" pitchFamily="66" charset="0"/>
                </a:rPr>
                <a:t>once upon a time </a:t>
              </a:r>
              <a:r>
                <a:rPr lang="en-US" dirty="0" smtClean="0">
                  <a:solidFill>
                    <a:srgbClr val="006C31"/>
                  </a:solidFill>
                </a:rPr>
                <a:t>…………..</a:t>
              </a:r>
              <a:endParaRPr lang="en-US" dirty="0">
                <a:solidFill>
                  <a:srgbClr val="006C31"/>
                </a:solidFill>
              </a:endParaRPr>
            </a:p>
            <a:p>
              <a:pPr algn="ctr"/>
              <a:r>
                <a:rPr lang="en-US" dirty="0" smtClean="0">
                  <a:solidFill>
                    <a:srgbClr val="006C31"/>
                  </a:solidFill>
                </a:rPr>
                <a:t>…………………………….</a:t>
              </a:r>
            </a:p>
            <a:p>
              <a:pPr algn="ctr"/>
              <a:r>
                <a:rPr lang="en-US" dirty="0" smtClean="0">
                  <a:solidFill>
                    <a:srgbClr val="006C31"/>
                  </a:solidFill>
                </a:rPr>
                <a:t>……………………………..</a:t>
              </a:r>
            </a:p>
            <a:p>
              <a:r>
                <a:rPr lang="en-US" dirty="0" smtClean="0">
                  <a:solidFill>
                    <a:srgbClr val="006C31"/>
                  </a:solidFill>
                </a:rPr>
                <a:t>  …………………</a:t>
              </a:r>
            </a:p>
            <a:p>
              <a:pPr algn="ctr"/>
              <a:endParaRPr lang="en-US" dirty="0">
                <a:solidFill>
                  <a:srgbClr val="006C31"/>
                </a:solidFill>
              </a:endParaRPr>
            </a:p>
            <a:p>
              <a:pPr algn="ctr"/>
              <a:endParaRPr lang="en-US" dirty="0">
                <a:solidFill>
                  <a:srgbClr val="006C31"/>
                </a:solidFill>
              </a:endParaRPr>
            </a:p>
            <a:p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00200" y="4343400"/>
              <a:ext cx="1265090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 text file </a:t>
              </a:r>
              <a:r>
                <a:rPr lang="en-US" b="1" dirty="0" smtClean="0">
                  <a:solidFill>
                    <a:srgbClr val="7030A0"/>
                  </a:solidFill>
                </a:rPr>
                <a:t>F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48201" y="1905000"/>
            <a:ext cx="3047999" cy="3341132"/>
            <a:chOff x="4648201" y="1905000"/>
            <a:chExt cx="3047999" cy="3341132"/>
          </a:xfrm>
        </p:grpSpPr>
        <p:pic>
          <p:nvPicPr>
            <p:cNvPr id="1026" name="Picture 2" descr="C:\Users\Surender Baswana\Desktop\CS345\binary_file_icon-999px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1" y="1905000"/>
              <a:ext cx="3047999" cy="3047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5334000" y="4876800"/>
              <a:ext cx="1891736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Binary coding of </a:t>
              </a:r>
              <a:r>
                <a:rPr lang="en-US" b="1" dirty="0" smtClean="0">
                  <a:solidFill>
                    <a:srgbClr val="7030A0"/>
                  </a:solidFill>
                </a:rPr>
                <a:t>F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1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>
            <a:off x="762000" y="5519057"/>
            <a:ext cx="792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Observations</a:t>
            </a:r>
            <a:r>
              <a:rPr lang="en-US" sz="3200" b="1" dirty="0"/>
              <a:t> on </a:t>
            </a:r>
            <a:br>
              <a:rPr lang="en-US" sz="3200" b="1" dirty="0"/>
            </a:br>
            <a:r>
              <a:rPr lang="en-US" sz="3200" b="1" dirty="0"/>
              <a:t>the </a:t>
            </a:r>
            <a:r>
              <a:rPr lang="en-US" sz="3200" b="1" dirty="0">
                <a:solidFill>
                  <a:srgbClr val="0070C0"/>
                </a:solidFill>
              </a:rPr>
              <a:t>binary tree </a:t>
            </a:r>
            <a:r>
              <a:rPr lang="en-US" sz="3200" b="1" dirty="0"/>
              <a:t>of the </a:t>
            </a:r>
            <a:r>
              <a:rPr lang="en-US" sz="3200" b="1" dirty="0">
                <a:solidFill>
                  <a:srgbClr val="0070C0"/>
                </a:solidFill>
              </a:rPr>
              <a:t>optimal prefix code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2590800" y="1447800"/>
            <a:ext cx="3429000" cy="1416237"/>
            <a:chOff x="2819400" y="1447800"/>
            <a:chExt cx="3429000" cy="1416237"/>
          </a:xfrm>
        </p:grpSpPr>
        <p:cxnSp>
          <p:nvCxnSpPr>
            <p:cNvPr id="5" name="Straight Arrow Connector 4"/>
            <p:cNvCxnSpPr>
              <a:endCxn id="10" idx="7"/>
            </p:cNvCxnSpPr>
            <p:nvPr/>
          </p:nvCxnSpPr>
          <p:spPr>
            <a:xfrm flipH="1">
              <a:off x="3429000" y="16002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>
              <a:stCxn id="11" idx="3"/>
            </p:cNvCxnSpPr>
            <p:nvPr/>
          </p:nvCxnSpPr>
          <p:spPr>
            <a:xfrm flipH="1">
              <a:off x="5029200" y="2317563"/>
              <a:ext cx="4702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endCxn id="11" idx="1"/>
            </p:cNvCxnSpPr>
            <p:nvPr/>
          </p:nvCxnSpPr>
          <p:spPr>
            <a:xfrm>
              <a:off x="4616637" y="16002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0" idx="3"/>
            </p:cNvCxnSpPr>
            <p:nvPr/>
          </p:nvCxnSpPr>
          <p:spPr>
            <a:xfrm flipH="1">
              <a:off x="2819400" y="2317563"/>
              <a:ext cx="3940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0" idx="5"/>
            </p:cNvCxnSpPr>
            <p:nvPr/>
          </p:nvCxnSpPr>
          <p:spPr>
            <a:xfrm>
              <a:off x="3429000" y="2317563"/>
              <a:ext cx="3178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168837" y="2057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54837" y="2057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11837" y="1447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759637" y="2286000"/>
              <a:ext cx="488763" cy="578037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>
            <a:off x="6737163" y="4146363"/>
            <a:ext cx="317874" cy="4702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553200" y="3886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324600" y="3415926"/>
            <a:ext cx="317874" cy="47027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05200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759077" y="153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146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432114" y="2297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15000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27514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6781800" y="4648200"/>
            <a:ext cx="482247" cy="762000"/>
            <a:chOff x="6528153" y="5334000"/>
            <a:chExt cx="482247" cy="762000"/>
          </a:xfrm>
        </p:grpSpPr>
        <p:sp>
          <p:nvSpPr>
            <p:cNvPr id="18" name="Rectangle 17"/>
            <p:cNvSpPr/>
            <p:nvPr/>
          </p:nvSpPr>
          <p:spPr>
            <a:xfrm>
              <a:off x="65532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528153" y="5726668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861114" y="412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 rot="5400000">
            <a:off x="709880" y="327660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 .  .</a:t>
            </a:r>
            <a:endParaRPr lang="en-US" sz="2800" b="1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762000" y="1600200"/>
            <a:ext cx="3321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" y="2209800"/>
            <a:ext cx="2178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48379" y="4832866"/>
            <a:ext cx="370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806886" y="5562600"/>
            <a:ext cx="144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Deepest level</a:t>
            </a:r>
            <a:endParaRPr lang="en-US" dirty="0"/>
          </a:p>
        </p:txBody>
      </p:sp>
      <p:sp>
        <p:nvSpPr>
          <p:cNvPr id="21" name="Down Ribbon 20"/>
          <p:cNvSpPr/>
          <p:nvPr/>
        </p:nvSpPr>
        <p:spPr>
          <a:xfrm>
            <a:off x="6051363" y="1600200"/>
            <a:ext cx="3092637" cy="14339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This animation is a hint. Use it to design the algorithm. We shall discuss it in the next class</a:t>
            </a:r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858000" y="4953000"/>
                <a:ext cx="385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rgbClr val="00B05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dirty="0" smtClean="0">
                    <a:solidFill>
                      <a:srgbClr val="00B050"/>
                    </a:solidFill>
                  </a:rPr>
                  <a:t>’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4953000"/>
                <a:ext cx="385042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2539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4753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Fixed length </a:t>
            </a:r>
            <a:r>
              <a:rPr lang="en-US" sz="3600" b="1" dirty="0" smtClean="0"/>
              <a:t>coding</a:t>
            </a:r>
            <a:r>
              <a:rPr lang="en-US" sz="3600" b="1" dirty="0"/>
              <a:t/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alphabet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}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What is a binary coding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?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</a:t>
                </a:r>
                <a:r>
                  <a:rPr lang="en-US" sz="2000" b="1" dirty="0">
                    <a:sym typeface="Wingdings" pitchFamily="2" charset="2"/>
                  </a:rPr>
                  <a:t>binary strings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a </a:t>
                </a:r>
                <a:r>
                  <a:rPr lang="en-US" sz="2000" b="1" dirty="0" smtClean="0"/>
                  <a:t>fixed length </a:t>
                </a:r>
                <a:r>
                  <a:rPr lang="en-US" sz="2000" dirty="0"/>
                  <a:t>coding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?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each alphabet </a:t>
                </a:r>
                <a:r>
                  <a:rPr lang="en-US" sz="2000" dirty="0" smtClean="0">
                    <a:sym typeface="Wingdings" pitchFamily="2" charset="2"/>
                  </a:rPr>
                  <a:t> a unique binary </a:t>
                </a:r>
                <a:r>
                  <a:rPr lang="en-US" sz="2000" dirty="0" smtClean="0"/>
                  <a:t>string of length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1" i="1" dirty="0">
                            <a:latin typeface="Cambria Math"/>
                          </a:rPr>
                          <m:t> 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  <a:r>
                  <a:rPr lang="en-US" sz="2000" dirty="0" smtClean="0"/>
                  <a:t>How to decode a </a:t>
                </a:r>
                <a:r>
                  <a:rPr lang="en-US" sz="2000" b="1" dirty="0"/>
                  <a:t>fixed length </a:t>
                </a:r>
                <a:r>
                  <a:rPr lang="en-US" sz="2000" b="1" dirty="0" smtClean="0"/>
                  <a:t>binary </a:t>
                </a:r>
                <a:r>
                  <a:rPr lang="en-US" sz="2000" dirty="0" smtClean="0"/>
                  <a:t>coding?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easy </a:t>
                </a:r>
                <a:r>
                  <a:rPr lang="en-US" sz="2000" dirty="0" smtClean="0">
                    <a:solidFill>
                      <a:srgbClr val="7030A0"/>
                    </a:solidFill>
                    <a:sym typeface="Wingdings" pitchFamily="2" charset="2"/>
                  </a:rPr>
                  <a:t></a:t>
                </a: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/>
                        </a:rPr>
                        <m:t>    </m:t>
                      </m:r>
                      <m:r>
                        <a:rPr lang="en-US" sz="2000" b="1" i="1" dirty="0">
                          <a:latin typeface="Cambria Math"/>
                        </a:rPr>
                        <m:t>𝟎</m:t>
                      </m:r>
                      <m:r>
                        <a:rPr lang="en-US" sz="2000" b="1" i="1" dirty="0" smtClean="0">
                          <a:latin typeface="Cambria Math"/>
                        </a:rPr>
                        <m:t>𝟏𝟎𝟎𝟏𝟎𝟏𝟎𝟎𝟎𝟎𝟎𝟏𝟎𝟏𝟏</m:t>
                      </m:r>
                      <m:r>
                        <a:rPr lang="en-US" sz="2000" b="1" i="1" dirty="0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741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962400" y="4800600"/>
            <a:ext cx="1828800" cy="457200"/>
            <a:chOff x="3962400" y="4800600"/>
            <a:chExt cx="1828800" cy="4572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962400" y="480060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572000" y="480060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181600" y="480060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791200" y="480060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416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Fixed length </a:t>
            </a:r>
            <a:r>
              <a:rPr lang="en-US" sz="3600" b="1" dirty="0" smtClean="0"/>
              <a:t>coding</a:t>
            </a:r>
            <a:r>
              <a:rPr lang="en-US" sz="3600" b="1" dirty="0"/>
              <a:t/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alphabet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use fewer bits to </a:t>
                </a:r>
                <a:r>
                  <a:rPr lang="en-US" sz="2000" dirty="0" smtClean="0"/>
                  <a:t>store </a:t>
                </a:r>
                <a:r>
                  <a:rPr lang="en-US" sz="2000" u="sng" dirty="0" smtClean="0"/>
                  <a:t>alphabet set  </a:t>
                </a:r>
                <a14:m>
                  <m:oMath xmlns:m="http://schemas.openxmlformats.org/officeDocument/2006/math">
                    <m:r>
                      <a:rPr lang="en-US" sz="2000" b="1" i="1" u="sng" dirty="0">
                        <a:latin typeface="Cambria Math"/>
                      </a:rPr>
                      <m:t>𝑨</m:t>
                    </m:r>
                    <m:r>
                      <a:rPr lang="en-US" sz="2000" b="1" i="1" u="sng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 smtClean="0"/>
                  <a:t>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No.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use fewer bits to store </a:t>
                </a:r>
                <a:r>
                  <a:rPr lang="en-US" sz="2000" dirty="0" smtClean="0"/>
                  <a:t>a </a:t>
                </a:r>
                <a:r>
                  <a:rPr lang="en-US" sz="2000" u="sng" dirty="0" smtClean="0"/>
                  <a:t>file</a:t>
                </a:r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</a:t>
                </a:r>
                <a:r>
                  <a:rPr lang="en-US" sz="2000" dirty="0" smtClean="0">
                    <a:solidFill>
                      <a:srgbClr val="006C31"/>
                    </a:solidFill>
                  </a:rPr>
                  <a:t>Yes</a:t>
                </a:r>
                <a:endParaRPr lang="en-US" sz="2000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741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8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huge variation </a:t>
            </a:r>
            <a:r>
              <a:rPr lang="en-US" sz="3200" b="1" dirty="0" smtClean="0"/>
              <a:t>in the </a:t>
            </a:r>
            <a:r>
              <a:rPr lang="en-US" sz="3200" b="1" dirty="0" smtClean="0">
                <a:solidFill>
                  <a:srgbClr val="0070C0"/>
                </a:solidFill>
              </a:rPr>
              <a:t>frequency</a:t>
            </a:r>
            <a:r>
              <a:rPr lang="en-US" sz="3200" b="1" dirty="0" smtClean="0"/>
              <a:t> of </a:t>
            </a:r>
            <a:br>
              <a:rPr lang="en-US" sz="3200" b="1" dirty="0" smtClean="0"/>
            </a:br>
            <a:r>
              <a:rPr lang="en-US" sz="3200" b="1" dirty="0" smtClean="0"/>
              <a:t>alphabets in a text.</a:t>
            </a:r>
            <a:endParaRPr lang="en-US" sz="3200" b="1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4179"/>
            <a:ext cx="5419526" cy="4335621"/>
          </a:xfrm>
        </p:spPr>
      </p:pic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054" y="1600200"/>
            <a:ext cx="2185546" cy="492395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6107668"/>
            <a:ext cx="454509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http://en.wikipedia.org/wiki/Letter_frequency</a:t>
            </a:r>
          </a:p>
        </p:txBody>
      </p:sp>
    </p:spTree>
    <p:extLst>
      <p:ext uri="{BB962C8B-B14F-4D97-AF65-F5344CB8AC3E}">
        <p14:creationId xmlns:p14="http://schemas.microsoft.com/office/powerpoint/2010/main" val="330829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huge variation </a:t>
            </a:r>
            <a:r>
              <a:rPr lang="en-US" sz="3600" b="1" dirty="0"/>
              <a:t>in the </a:t>
            </a:r>
            <a:r>
              <a:rPr lang="en-US" sz="3600" b="1" dirty="0">
                <a:solidFill>
                  <a:srgbClr val="0070C0"/>
                </a:solidFill>
              </a:rPr>
              <a:t>frequency</a:t>
            </a:r>
            <a:r>
              <a:rPr lang="en-US" sz="3600" b="1" dirty="0"/>
              <a:t> of </a:t>
            </a:r>
            <a:br>
              <a:rPr lang="en-US" sz="3600" b="1" dirty="0"/>
            </a:br>
            <a:r>
              <a:rPr lang="en-US" sz="3600" b="1" dirty="0"/>
              <a:t>alphabets in a text.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</a:t>
            </a:r>
            <a:r>
              <a:rPr lang="en-US" sz="2000" dirty="0" smtClean="0"/>
              <a:t>: How to exploit variation in the frequencies of alphabets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Answer</a:t>
            </a:r>
            <a:r>
              <a:rPr lang="en-US" sz="2000" dirty="0" smtClean="0"/>
              <a:t>: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More frequent </a:t>
            </a:r>
            <a:r>
              <a:rPr lang="en-US" sz="2000" dirty="0" smtClean="0"/>
              <a:t>alphabets </a:t>
            </a:r>
            <a:r>
              <a:rPr lang="en-US" sz="2000" dirty="0" smtClean="0">
                <a:sym typeface="Wingdings" pitchFamily="2" charset="2"/>
              </a:rPr>
              <a:t> coding with </a:t>
            </a:r>
            <a:r>
              <a:rPr lang="en-US" sz="2000" b="1" dirty="0" smtClean="0">
                <a:sym typeface="Wingdings" pitchFamily="2" charset="2"/>
              </a:rPr>
              <a:t>shorter bit string</a:t>
            </a:r>
          </a:p>
          <a:p>
            <a:pPr marL="0" indent="0">
              <a:buNone/>
            </a:pPr>
            <a:r>
              <a:rPr lang="en-US" sz="2000" b="1" dirty="0" smtClean="0">
                <a:sym typeface="Wingdings" pitchFamily="2" charset="2"/>
              </a:rPr>
              <a:t>Less frequent </a:t>
            </a:r>
            <a:r>
              <a:rPr lang="en-US" sz="2000" dirty="0" smtClean="0">
                <a:sym typeface="Wingdings" pitchFamily="2" charset="2"/>
              </a:rPr>
              <a:t>alphabets  coding with </a:t>
            </a:r>
            <a:r>
              <a:rPr lang="en-US" sz="2000" b="1" dirty="0" smtClean="0">
                <a:sym typeface="Wingdings" pitchFamily="2" charset="2"/>
              </a:rPr>
              <a:t>longer bit string</a:t>
            </a:r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7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Variable</a:t>
            </a:r>
            <a:r>
              <a:rPr lang="en-US" sz="3200" b="1" dirty="0" smtClean="0"/>
              <a:t> length encoding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658900028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377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Frequency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Encoding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658900028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047" t="-4762" r="-100524" b="-43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4762" b="-436190"/>
                          </a:stretch>
                        </a:blipFill>
                      </a:tcPr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120879" r="-199479" b="-4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218478" r="-199479" b="-298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321978" r="-199479" b="-2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417391" r="-19947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523077" r="-199479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191000" y="1600200"/>
                <a:ext cx="487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/>
                  <a:t>Average bit length </a:t>
                </a:r>
                <a:r>
                  <a:rPr lang="en-US" sz="1800" dirty="0" smtClean="0"/>
                  <a:t>per symbol using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180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dirty="0" smtClean="0">
                          <a:latin typeface="Cambria Math"/>
                        </a:rPr>
                        <m:t>𝐀𝐁𝐋</m:t>
                      </m:r>
                      <m:d>
                        <m:dPr>
                          <m:ctrlPr>
                            <a:rPr lang="en-US" sz="18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𝜸</m:t>
                          </m:r>
                        </m:e>
                      </m:d>
                      <m:r>
                        <a:rPr lang="en-US" sz="1800" b="0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b="0" i="1" dirty="0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n-US" sz="1800" b="0" i="1" dirty="0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800" b="0" i="1" dirty="0" smtClean="0">
                              <a:latin typeface="Cambria Math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𝜸</m:t>
                              </m:r>
                              <m:d>
                                <m:dPr>
                                  <m:ctrlP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800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1800" i="1" dirty="0" smtClean="0"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𝟒𝟓</m:t>
                    </m:r>
                    <m:r>
                      <a:rPr lang="en-US" sz="1600" b="0" i="1" dirty="0" smtClean="0"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𝟏𝟖</m:t>
                    </m:r>
                    <m:r>
                      <a:rPr lang="en-US" sz="1600" i="1" dirty="0"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𝟐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𝟏𝟐</m:t>
                    </m:r>
                    <m:r>
                      <a:rPr lang="en-US" sz="1600" b="1" i="1" dirty="0"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  <m:r>
                      <a:rPr lang="en-US" sz="16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1600" i="1" dirty="0"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𝟑</m:t>
                    </m:r>
                  </m:oMath>
                </a14:m>
                <a:endParaRPr lang="en-US" sz="1600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𝟗𝟐</m:t>
                    </m:r>
                  </m:oMath>
                </a14:m>
                <a:endParaRPr lang="en-US" sz="18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 smtClean="0">
                    <a:solidFill>
                      <a:schemeClr val="tx1"/>
                    </a:solidFill>
                  </a:rPr>
                  <a:t>: How will you decode 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01010111 </a:t>
                </a:r>
                <a:r>
                  <a:rPr lang="en-US" sz="1800" dirty="0" smtClean="0">
                    <a:solidFill>
                      <a:schemeClr val="tx1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</a:t>
                </a:r>
                <a:r>
                  <a:rPr lang="en-US" sz="1800" dirty="0" smtClean="0"/>
                  <a:t>:  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𝒂𝒃𝒃𝒆</m:t>
                    </m:r>
                  </m:oMath>
                </a14:m>
                <a:r>
                  <a:rPr lang="en-US" sz="1800" b="1" dirty="0" smtClean="0">
                    <a:solidFill>
                      <a:srgbClr val="002060"/>
                    </a:solidFill>
                  </a:rPr>
                  <a:t>     </a:t>
                </a:r>
                <a:r>
                  <a:rPr lang="en-US" sz="1800" dirty="0" smtClean="0"/>
                  <a:t>or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𝒂</m:t>
                    </m:r>
                    <m:r>
                      <a:rPr lang="en-US" sz="1800" b="1" i="1" smtClean="0">
                        <a:latin typeface="Cambria Math"/>
                      </a:rPr>
                      <m:t>𝒅𝒂</m:t>
                    </m:r>
                    <m:r>
                      <a:rPr lang="en-US" sz="18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1800" b="1" dirty="0" smtClean="0">
                    <a:solidFill>
                      <a:srgbClr val="002060"/>
                    </a:solidFill>
                  </a:rPr>
                  <a:t>      </a:t>
                </a:r>
                <a:r>
                  <a:rPr lang="en-US" sz="1800" dirty="0" smtClean="0">
                    <a:sym typeface="Wingdings" pitchFamily="2" charset="2"/>
                  </a:rPr>
                  <a:t></a:t>
                </a:r>
              </a:p>
              <a:p>
                <a:pPr marL="0" indent="0">
                  <a:buNone/>
                </a:pPr>
                <a:endParaRPr lang="en-US" sz="18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</a:t>
                </a:r>
                <a:r>
                  <a:rPr lang="en-US" sz="1800" dirty="0" smtClean="0"/>
                  <a:t>What is th</a:t>
                </a:r>
                <a:r>
                  <a:rPr lang="en-US" sz="1800" dirty="0" smtClean="0">
                    <a:sym typeface="Wingdings" pitchFamily="2" charset="2"/>
                  </a:rPr>
                  <a:t>e source of this ambiguity ?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Answer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:  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d>
                      <m:dPr>
                        <m:ctrlPr>
                          <a:rPr lang="en-US" sz="16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1" i="1" dirty="0" smtClean="0">
                            <a:latin typeface="Cambria Math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 is  a prefix of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d>
                      <m:dPr>
                        <m:ctrlPr>
                          <a:rPr lang="en-US" sz="16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1" i="1" dirty="0" smtClean="0">
                            <a:latin typeface="Cambria Math"/>
                          </a:rPr>
                          <m:t>𝒅</m:t>
                        </m:r>
                      </m:e>
                    </m:d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.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191000" y="1600200"/>
                <a:ext cx="4876800" cy="4525963"/>
              </a:xfrm>
              <a:blipFill rotWithShape="1">
                <a:blip r:embed="rId3"/>
                <a:stretch>
                  <a:fillRect l="-1125" t="-674" r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124200" y="2831068"/>
            <a:ext cx="573428" cy="2643664"/>
            <a:chOff x="3467496" y="2831068"/>
            <a:chExt cx="573428" cy="2643664"/>
          </a:xfrm>
        </p:grpSpPr>
        <p:sp>
          <p:nvSpPr>
            <p:cNvPr id="13" name="TextBox 12"/>
            <p:cNvSpPr txBox="1"/>
            <p:nvPr/>
          </p:nvSpPr>
          <p:spPr>
            <a:xfrm>
              <a:off x="3467496" y="3429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831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3962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110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2876" y="450746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5105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111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Down Ribbon 18"/>
              <p:cNvSpPr/>
              <p:nvPr/>
            </p:nvSpPr>
            <p:spPr>
              <a:xfrm>
                <a:off x="4495800" y="5334000"/>
                <a:ext cx="44196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There is a serious problem with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encoding. Can you see?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Down Ribbon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334000"/>
                <a:ext cx="44196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Down Ribbon 19"/>
          <p:cNvSpPr/>
          <p:nvPr/>
        </p:nvSpPr>
        <p:spPr>
          <a:xfrm>
            <a:off x="4495800" y="5715000"/>
            <a:ext cx="4419600" cy="990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 we fix it ?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75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9" grpId="0" animBg="1"/>
      <p:bldP spid="19" grpId="1" animBg="1"/>
      <p:bldP spid="20" grpId="0" animBg="1"/>
      <p:bldP spid="2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Variable</a:t>
            </a:r>
            <a:r>
              <a:rPr lang="en-US" sz="3200" b="1" dirty="0" smtClean="0"/>
              <a:t> length Coding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714606834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377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Frequency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Encoding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714606834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047" t="-4762" r="-100524" b="-43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4762" b="-436190"/>
                          </a:stretch>
                        </a:blipFill>
                      </a:tcPr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120879" r="-199479" b="-4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218478" r="-199479" b="-298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321978" r="-199479" b="-2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417391" r="-19947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523077" r="-199479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191000" y="1600200"/>
                <a:ext cx="487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/>
                  <a:t>Average bit length </a:t>
                </a:r>
                <a:r>
                  <a:rPr lang="en-US" sz="1800" dirty="0" smtClean="0"/>
                  <a:t>per symbol using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180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dirty="0" smtClean="0">
                          <a:latin typeface="Cambria Math"/>
                        </a:rPr>
                        <m:t>𝐀𝐁𝐋</m:t>
                      </m:r>
                      <m:d>
                        <m:dPr>
                          <m:ctrlPr>
                            <a:rPr lang="en-US" sz="18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𝜸</m:t>
                          </m:r>
                        </m:e>
                      </m:d>
                      <m:r>
                        <a:rPr lang="en-US" sz="1800" b="0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b="0" i="1" dirty="0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n-US" sz="1800" b="0" i="1" dirty="0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800" b="0" i="1" dirty="0" smtClean="0">
                              <a:latin typeface="Cambria Math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𝜸</m:t>
                              </m:r>
                              <m:d>
                                <m:dPr>
                                  <m:ctrlP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800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1800" i="1" dirty="0" smtClean="0"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𝟒𝟓</m:t>
                    </m:r>
                    <m:r>
                      <a:rPr lang="en-US" sz="1600" b="0" i="1" dirty="0" smtClean="0"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𝟏𝟖</m:t>
                    </m:r>
                    <m:r>
                      <a:rPr lang="en-US" sz="1600" i="1" dirty="0"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𝟑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𝟏𝟐</m:t>
                    </m:r>
                    <m:r>
                      <a:rPr lang="en-US" sz="1600" b="1" i="1" dirty="0"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  <m:r>
                      <a:rPr lang="en-US" sz="16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1600" i="1" dirty="0"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𝟑</m:t>
                    </m:r>
                  </m:oMath>
                </a14:m>
                <a:endParaRPr lang="en-US" sz="1600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𝟐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8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191000" y="1600200"/>
                <a:ext cx="4876800" cy="4525963"/>
              </a:xfrm>
              <a:blipFill rotWithShape="1">
                <a:blip r:embed="rId3"/>
                <a:stretch>
                  <a:fillRect l="-1125" t="-674" r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124200" y="2831068"/>
            <a:ext cx="573428" cy="2643664"/>
            <a:chOff x="3467496" y="2831068"/>
            <a:chExt cx="573428" cy="2643664"/>
          </a:xfrm>
        </p:grpSpPr>
        <p:sp>
          <p:nvSpPr>
            <p:cNvPr id="13" name="TextBox 12"/>
            <p:cNvSpPr txBox="1"/>
            <p:nvPr/>
          </p:nvSpPr>
          <p:spPr>
            <a:xfrm>
              <a:off x="3467496" y="34290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831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3962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110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2876" y="450746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5105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91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13166</TotalTime>
  <Words>1488</Words>
  <Application>Microsoft Office PowerPoint</Application>
  <PresentationFormat>On-screen Show (4:3)</PresentationFormat>
  <Paragraphs>474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Design and Analysis of Algorithms (CS345/CS345A)  Jan-April 2014</vt:lpstr>
      <vt:lpstr>A motivating example </vt:lpstr>
      <vt:lpstr>Binary coding </vt:lpstr>
      <vt:lpstr>Fixed length coding </vt:lpstr>
      <vt:lpstr>Fixed length coding </vt:lpstr>
      <vt:lpstr>huge variation in the frequency of  alphabets in a text.</vt:lpstr>
      <vt:lpstr>huge variation in the frequency of  alphabets in a text.</vt:lpstr>
      <vt:lpstr>Variable length encoding</vt:lpstr>
      <vt:lpstr>Variable length Coding</vt:lpstr>
      <vt:lpstr>Prefix Coding</vt:lpstr>
      <vt:lpstr>The challenge of the problem</vt:lpstr>
      <vt:lpstr>The novel idea of Huffman</vt:lpstr>
      <vt:lpstr>prefix codes and labeled Binary tree </vt:lpstr>
      <vt:lpstr>A labeled binary tree</vt:lpstr>
      <vt:lpstr>A labeled binary tree</vt:lpstr>
      <vt:lpstr>Variable length Coding</vt:lpstr>
      <vt:lpstr>Variable length Coding</vt:lpstr>
      <vt:lpstr>Variable length Coding</vt:lpstr>
      <vt:lpstr>PowerPoint Presentation</vt:lpstr>
      <vt:lpstr>Finding the labeled binary tree for the optimal prefix codes </vt:lpstr>
      <vt:lpstr>Is the following prefix coding optimal ?</vt:lpstr>
      <vt:lpstr>Observations on  the binary tree of the optimal prefix code</vt:lpstr>
      <vt:lpstr>Observations on  the binary tree of the optimal prefix code</vt:lpstr>
      <vt:lpstr>Observations on  the binary tree of the optimal prefix code</vt:lpstr>
      <vt:lpstr>Observations on  the binary tree of the optimal prefix code</vt:lpstr>
      <vt:lpstr>Observations on  the binary tree of the optimal prefix code</vt:lpstr>
      <vt:lpstr>Observations on  the binary tree of the optimal prefix code</vt:lpstr>
      <vt:lpstr>The important observation</vt:lpstr>
      <vt:lpstr>Observations on  the binary tree of the optimal prefix code</vt:lpstr>
      <vt:lpstr>Observations on  the binary tree of the optimal prefix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Prakhar</cp:lastModifiedBy>
  <cp:revision>1283</cp:revision>
  <dcterms:created xsi:type="dcterms:W3CDTF">2011-12-03T04:13:03Z</dcterms:created>
  <dcterms:modified xsi:type="dcterms:W3CDTF">2014-02-07T11:00:37Z</dcterms:modified>
</cp:coreProperties>
</file>