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5"/>
  </p:notesMasterIdLst>
  <p:sldIdLst>
    <p:sldId id="274" r:id="rId2"/>
    <p:sldId id="505" r:id="rId3"/>
    <p:sldId id="492" r:id="rId4"/>
    <p:sldId id="510" r:id="rId5"/>
    <p:sldId id="494" r:id="rId6"/>
    <p:sldId id="512" r:id="rId7"/>
    <p:sldId id="502" r:id="rId8"/>
    <p:sldId id="517" r:id="rId9"/>
    <p:sldId id="519" r:id="rId10"/>
    <p:sldId id="518" r:id="rId11"/>
    <p:sldId id="520" r:id="rId12"/>
    <p:sldId id="523" r:id="rId13"/>
    <p:sldId id="528" r:id="rId14"/>
    <p:sldId id="521" r:id="rId15"/>
    <p:sldId id="525" r:id="rId16"/>
    <p:sldId id="526" r:id="rId17"/>
    <p:sldId id="527" r:id="rId18"/>
    <p:sldId id="530" r:id="rId19"/>
    <p:sldId id="529" r:id="rId20"/>
    <p:sldId id="533" r:id="rId21"/>
    <p:sldId id="532" r:id="rId22"/>
    <p:sldId id="531" r:id="rId23"/>
    <p:sldId id="534" r:id="rId24"/>
    <p:sldId id="536" r:id="rId25"/>
    <p:sldId id="537" r:id="rId26"/>
    <p:sldId id="538" r:id="rId27"/>
    <p:sldId id="539" r:id="rId28"/>
    <p:sldId id="541" r:id="rId29"/>
    <p:sldId id="542" r:id="rId30"/>
    <p:sldId id="543" r:id="rId31"/>
    <p:sldId id="544" r:id="rId32"/>
    <p:sldId id="545" r:id="rId33"/>
    <p:sldId id="546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76" autoAdjust="0"/>
  </p:normalViewPr>
  <p:slideViewPr>
    <p:cSldViewPr>
      <p:cViewPr>
        <p:scale>
          <a:sx n="48" d="100"/>
          <a:sy n="48" d="100"/>
        </p:scale>
        <p:origin x="-1212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9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>Jan-April 2014</a:t>
            </a: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11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Huffman code </a:t>
            </a:r>
            <a:r>
              <a:rPr lang="en-US" sz="1800" dirty="0" smtClean="0">
                <a:solidFill>
                  <a:schemeClr val="tx1"/>
                </a:solidFill>
              </a:rPr>
              <a:t>: A data compression algorithm  (</a:t>
            </a:r>
            <a:r>
              <a:rPr lang="en-US" sz="1800" b="1" dirty="0" smtClean="0">
                <a:solidFill>
                  <a:srgbClr val="0070C0"/>
                </a:solidFill>
              </a:rPr>
              <a:t>continued. From last lecture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i="1" dirty="0" smtClean="0">
                    <a:latin typeface="Cambria Math"/>
                  </a:rPr>
                  <a:t> </a:t>
                </a:r>
                <a:r>
                  <a:rPr lang="en-US" sz="2000" b="1" dirty="0" smtClean="0">
                    <a:latin typeface="Cambria Math"/>
                  </a:rPr>
                  <a:t>=</a:t>
                </a:r>
                <a:r>
                  <a:rPr lang="en-US" sz="2000" b="1" i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be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alphabets in increasing order of frequencies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i="1" dirty="0">
                    <a:latin typeface="Cambria Math"/>
                  </a:rPr>
                  <a:t> </a:t>
                </a:r>
                <a:r>
                  <a:rPr lang="en-US" sz="2000" b="1" dirty="0">
                    <a:latin typeface="Cambria Math"/>
                  </a:rPr>
                  <a:t>=</a:t>
                </a:r>
                <a:r>
                  <a:rPr lang="en-US" sz="2000" b="1" i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6C31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>
                    <a:solidFill>
                      <a:srgbClr val="006C31"/>
                    </a:solidFill>
                  </a:rPr>
                  <a:t>’</a:t>
                </a:r>
                <a:r>
                  <a:rPr lang="en-US" sz="2000" dirty="0" smtClean="0"/>
                  <a:t>,…,</a:t>
                </a:r>
                <a:r>
                  <a:rPr lang="en-US" sz="2000" dirty="0" smtClean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be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alphabets in </a:t>
                </a:r>
                <a:r>
                  <a:rPr lang="en-US" sz="2000" dirty="0"/>
                  <a:t>increasing order of </a:t>
                </a:r>
                <a:r>
                  <a:rPr lang="en-US" sz="2000" dirty="0" smtClean="0"/>
                  <a:t>frequencies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6C31"/>
                            </a:solidFill>
                          </a:rPr>
                          <m:t>’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0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Intuition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(from the previous slide):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May be :  </a:t>
                </a:r>
                <a:r>
                  <a:rPr lang="en-US" sz="2000" dirty="0"/>
                  <a:t>the optimal prefix code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943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3886200" y="2133600"/>
            <a:ext cx="1066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29200" y="4114800"/>
                <a:ext cx="27004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optimal prefix code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114800"/>
                <a:ext cx="2700483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2257" t="-7576" r="-361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51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i="1" dirty="0" smtClean="0">
                    <a:latin typeface="Cambria Math"/>
                  </a:rPr>
                  <a:t> </a:t>
                </a:r>
                <a:r>
                  <a:rPr lang="en-US" sz="2000" b="1" dirty="0" smtClean="0">
                    <a:latin typeface="Cambria Math"/>
                  </a:rPr>
                  <a:t>=</a:t>
                </a:r>
                <a:r>
                  <a:rPr lang="en-US" sz="2000" b="1" i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be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alphabets in increasing order of frequencies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i="1" dirty="0">
                    <a:latin typeface="Cambria Math"/>
                  </a:rPr>
                  <a:t> </a:t>
                </a:r>
                <a:r>
                  <a:rPr lang="en-US" sz="2000" b="1" dirty="0">
                    <a:latin typeface="Cambria Math"/>
                  </a:rPr>
                  <a:t>=</a:t>
                </a:r>
                <a:r>
                  <a:rPr lang="en-US" sz="2000" b="1" i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6C31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>
                    <a:solidFill>
                      <a:srgbClr val="006C31"/>
                    </a:solidFill>
                  </a:rPr>
                  <a:t>’</a:t>
                </a:r>
                <a:r>
                  <a:rPr lang="en-US" sz="2000" dirty="0" smtClean="0"/>
                  <a:t>,…,</a:t>
                </a:r>
                <a:r>
                  <a:rPr lang="en-US" sz="2000" dirty="0" smtClean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be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alphabets in </a:t>
                </a:r>
                <a:r>
                  <a:rPr lang="en-US" sz="2000" dirty="0"/>
                  <a:t>increasing order of </a:t>
                </a:r>
                <a:r>
                  <a:rPr lang="en-US" sz="2000" dirty="0" smtClean="0"/>
                  <a:t>frequencies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6C31"/>
                            </a:solidFill>
                          </a:rPr>
                          <m:t>’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0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Question</a:t>
                </a:r>
                <a:r>
                  <a:rPr lang="en-US" sz="2000" dirty="0" smtClean="0">
                    <a:sym typeface="Wingdings" pitchFamily="2" charset="2"/>
                  </a:rPr>
                  <a:t>: What should be the relation between </a:t>
                </a:r>
                <a14:m>
                  <m:oMath xmlns:m="http://schemas.openxmlformats.org/officeDocument/2006/math">
                    <m:r>
                      <a:rPr lang="en-US" sz="1800" b="1" dirty="0" smtClean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0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1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𝑨</m:t>
                    </m:r>
                    <m:r>
                      <a:rPr lang="en-US" sz="2000" b="1" i="0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1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0" dirty="0" smtClean="0">
                        <a:latin typeface="Cambria Math"/>
                      </a:rPr>
                      <m:t>′</m:t>
                    </m:r>
                    <m:r>
                      <a:rPr lang="en-US" sz="2000" b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Answer</a:t>
                </a:r>
                <a:r>
                  <a:rPr lang="en-US" sz="2000" dirty="0" smtClean="0">
                    <a:sym typeface="Wingdings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1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0" dirty="0" smtClean="0">
                        <a:latin typeface="Cambria Math"/>
                      </a:rPr>
                      <m:t>=</m:t>
                    </m:r>
                    <m:r>
                      <a:rPr lang="en-US" sz="18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1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0" dirty="0" smtClean="0">
                        <a:latin typeface="Cambria Math"/>
                      </a:rPr>
                      <m:t>′</m:t>
                    </m:r>
                    <m:r>
                      <a:rPr lang="en-US" sz="2000" b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6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6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600" i="1" dirty="0"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6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6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Observation</a:t>
                </a:r>
                <a:r>
                  <a:rPr lang="en-US" sz="2000" b="1" dirty="0" smtClean="0">
                    <a:sym typeface="Wingdings" pitchFamily="2" charset="2"/>
                  </a:rPr>
                  <a:t>: 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If this relation is true, we have an algorithm for optimal prefix codes.</a:t>
                </a:r>
                <a:endParaRPr lang="en-US" sz="1600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727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3886200" y="2133600"/>
            <a:ext cx="1066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0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2800" b="1" dirty="0" smtClean="0"/>
                  <a:t>Proof for</a:t>
                </a:r>
                <a:br>
                  <a:rPr lang="en-US" sz="2800" b="1" dirty="0" smtClean="0"/>
                </a:br>
                <a:r>
                  <a:rPr lang="en-US" sz="2800" b="1" dirty="0" smtClean="0"/>
                  <a:t/>
                </a:r>
                <a:br>
                  <a:rPr lang="en-US" sz="2800" b="1" dirty="0" smtClean="0"/>
                </a:br>
                <a14:m>
                  <m:oMath xmlns:m="http://schemas.openxmlformats.org/officeDocument/2006/math">
                    <m:r>
                      <a:rPr lang="en-US" sz="2800" b="1" dirty="0" smtClean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32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3200" b="1" i="1" dirty="0" smtClean="0">
                        <a:latin typeface="Cambria Math"/>
                      </a:rPr>
                      <m:t>=</m:t>
                    </m:r>
                    <m:r>
                      <a:rPr lang="en-US" sz="28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3200" b="1" dirty="0">
                        <a:latin typeface="Cambria Math"/>
                      </a:rPr>
                      <m:t>(</m:t>
                    </m:r>
                    <m:r>
                      <a:rPr lang="en-US" sz="3200" b="1" i="1" dirty="0">
                        <a:latin typeface="Cambria Math"/>
                      </a:rPr>
                      <m:t>𝑨</m:t>
                    </m:r>
                    <m:r>
                      <a:rPr lang="en-US" sz="32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/>
                      </a:rPr>
                      <m:t>+</m:t>
                    </m:r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t="-1240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1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C00000"/>
                    </a:solidFill>
                  </a:rPr>
                  <a:t>How to prove </a:t>
                </a:r>
                <a:br>
                  <a:rPr lang="en-US" sz="3200" b="1" dirty="0" smtClean="0">
                    <a:solidFill>
                      <a:srgbClr val="C00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8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32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3200" b="1" i="1" dirty="0">
                        <a:latin typeface="Cambria Math"/>
                      </a:rPr>
                      <m:t>=</m:t>
                    </m:r>
                    <m:r>
                      <a:rPr lang="en-US" sz="28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3200" b="1" dirty="0">
                        <a:latin typeface="Cambria Math"/>
                      </a:rPr>
                      <m:t>(</m:t>
                    </m:r>
                    <m:r>
                      <a:rPr lang="en-US" sz="3200" b="1" i="1" dirty="0">
                        <a:latin typeface="Cambria Math"/>
                      </a:rPr>
                      <m:t>𝑨</m:t>
                    </m:r>
                    <m:r>
                      <a:rPr lang="en-US" sz="32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/>
                      </a:rPr>
                      <m:t>+</m:t>
                    </m:r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/>
                  <a:t>  </a:t>
                </a:r>
                <a:r>
                  <a:rPr lang="en-US" sz="2800" dirty="0" smtClean="0">
                    <a:solidFill>
                      <a:srgbClr val="C00000"/>
                    </a:solidFill>
                  </a:rPr>
                  <a:t>?</a:t>
                </a:r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128" b="-10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Can we derive a </a:t>
                </a:r>
                <a:r>
                  <a:rPr lang="en-US" sz="2000" u="sng" dirty="0" smtClean="0"/>
                  <a:t>prefix coding</a:t>
                </a:r>
                <a:r>
                  <a:rPr lang="en-US" sz="20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from 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r>
                      <a:rPr lang="en-US" sz="2000" b="1" i="0" dirty="0" smtClean="0">
                        <a:solidFill>
                          <a:srgbClr val="7030A0"/>
                        </a:solidFill>
                        <a:latin typeface="Cambria Math"/>
                      </a:rPr>
                      <m:t>𝐓</m:t>
                    </m:r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000" dirty="0" smtClean="0"/>
                  <a:t> ? </a:t>
                </a:r>
              </a:p>
              <a:p>
                <a:pPr marL="0" indent="0">
                  <a:buNone/>
                </a:pPr>
                <a:endParaRPr lang="en-US" sz="2000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derive a </a:t>
                </a:r>
                <a:r>
                  <a:rPr lang="en-US" sz="2000" u="sng" dirty="0"/>
                  <a:t>prefix coding </a:t>
                </a: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from 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? </a:t>
                </a:r>
              </a:p>
              <a:p>
                <a:pPr marL="0" indent="0">
                  <a:buNone/>
                </a:pPr>
                <a:endParaRPr lang="en-US" sz="2000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/>
                </a:r>
                <a:br>
                  <a:rPr lang="en-US" sz="2400" dirty="0"/>
                </a:b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5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304800"/>
                <a:ext cx="8229600" cy="1143000"/>
              </a:xfrm>
            </p:spPr>
            <p:txBody>
              <a:bodyPr/>
              <a:lstStyle/>
              <a:p>
                <a:r>
                  <a:rPr lang="en-US" sz="2400" dirty="0" smtClean="0"/>
                  <a:t>A </a:t>
                </a:r>
                <a:r>
                  <a:rPr lang="en-US" sz="2400" u="sng" dirty="0" smtClean="0"/>
                  <a:t>prefix </a:t>
                </a:r>
                <a:r>
                  <a:rPr lang="en-US" sz="2400" u="sng" dirty="0"/>
                  <a:t>coding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from 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b="1" dirty="0" smtClean="0"/>
                  <a:t/>
                </a:r>
                <a:br>
                  <a:rPr lang="en-US" sz="2400" b="1" dirty="0" smtClean="0"/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304800"/>
                <a:ext cx="8229600" cy="114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: the binary tree corresponding to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990600" y="1963896"/>
            <a:ext cx="3033822" cy="2072646"/>
            <a:chOff x="1066800" y="2204164"/>
            <a:chExt cx="3033822" cy="2072646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.  .  .</a:t>
              </a:r>
              <a:endParaRPr lang="en-US" sz="2800" b="1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29000" y="3086815"/>
            <a:ext cx="1143000" cy="2087324"/>
            <a:chOff x="3429000" y="3322876"/>
            <a:chExt cx="1143000" cy="20873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4114800" y="5040868"/>
                  <a:ext cx="3850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dirty="0">
                          <a:solidFill>
                            <a:srgbClr val="006C31"/>
                          </a:solidFill>
                          <a:latin typeface="Cambria Math"/>
                        </a:rPr>
                        <m:t>𝒂</m:t>
                      </m:r>
                    </m:oMath>
                  </a14:m>
                  <a:r>
                    <a:rPr lang="en-US" dirty="0" smtClean="0">
                      <a:solidFill>
                        <a:srgbClr val="002060"/>
                      </a:solidFill>
                    </a:rPr>
                    <a:t>’</a:t>
                  </a:r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040868"/>
                  <a:ext cx="38504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53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/>
            <p:cNvGrpSpPr/>
            <p:nvPr/>
          </p:nvGrpSpPr>
          <p:grpSpPr>
            <a:xfrm>
              <a:off x="3657600" y="3593068"/>
              <a:ext cx="914400" cy="1475860"/>
              <a:chOff x="3429000" y="3264455"/>
              <a:chExt cx="914400" cy="1475860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3824434" y="3911957"/>
                <a:ext cx="290366" cy="41687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3637817" y="3681333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3429000" y="3264455"/>
                <a:ext cx="290366" cy="416878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3919085" y="3894321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829049" y="4343400"/>
                <a:ext cx="514351" cy="396915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Oval 36"/>
            <p:cNvSpPr/>
            <p:nvPr/>
          </p:nvSpPr>
          <p:spPr>
            <a:xfrm>
              <a:off x="3429000" y="3322876"/>
              <a:ext cx="278423" cy="270192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91533" y="1828800"/>
            <a:ext cx="4021813" cy="1440339"/>
            <a:chOff x="2591533" y="2064861"/>
            <a:chExt cx="4021813" cy="1440339"/>
          </a:xfrm>
        </p:grpSpPr>
        <p:grpSp>
          <p:nvGrpSpPr>
            <p:cNvPr id="22" name="Group 21"/>
            <p:cNvGrpSpPr/>
            <p:nvPr/>
          </p:nvGrpSpPr>
          <p:grpSpPr>
            <a:xfrm>
              <a:off x="2591533" y="2064861"/>
              <a:ext cx="3201865" cy="1255435"/>
              <a:chOff x="2667733" y="2069068"/>
              <a:chExt cx="3201865" cy="125543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2737338" y="2069068"/>
                <a:ext cx="3132260" cy="1255435"/>
                <a:chOff x="2819400" y="1447800"/>
                <a:chExt cx="3429000" cy="1416237"/>
              </a:xfrm>
            </p:grpSpPr>
            <p:cxnSp>
              <p:nvCxnSpPr>
                <p:cNvPr id="5" name="Straight Arrow Connector 4"/>
                <p:cNvCxnSpPr>
                  <a:endCxn id="10" idx="7"/>
                </p:cNvCxnSpPr>
                <p:nvPr/>
              </p:nvCxnSpPr>
              <p:spPr>
                <a:xfrm flipH="1">
                  <a:off x="3429000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>
                  <a:stCxn id="11" idx="3"/>
                </p:cNvCxnSpPr>
                <p:nvPr/>
              </p:nvCxnSpPr>
              <p:spPr>
                <a:xfrm flipH="1">
                  <a:off x="5029200" y="2317563"/>
                  <a:ext cx="4702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>
                  <a:endCxn id="11" idx="1"/>
                </p:cNvCxnSpPr>
                <p:nvPr/>
              </p:nvCxnSpPr>
              <p:spPr>
                <a:xfrm>
                  <a:off x="4616637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>
                  <a:stCxn id="10" idx="3"/>
                </p:cNvCxnSpPr>
                <p:nvPr/>
              </p:nvCxnSpPr>
              <p:spPr>
                <a:xfrm flipH="1">
                  <a:off x="2819400" y="2317563"/>
                  <a:ext cx="3940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>
                  <a:stCxn id="10" idx="5"/>
                </p:cNvCxnSpPr>
                <p:nvPr/>
              </p:nvCxnSpPr>
              <p:spPr>
                <a:xfrm>
                  <a:off x="3429000" y="2317563"/>
                  <a:ext cx="3178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/>
                <p:cNvSpPr/>
                <p:nvPr/>
              </p:nvSpPr>
              <p:spPr>
                <a:xfrm>
                  <a:off x="3168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454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311837" y="1447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5759637" y="2286000"/>
                  <a:ext cx="488763" cy="578037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3572608" y="2136616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717976" y="214695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667733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505846" y="2822441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591175" y="2754892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689145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172200" y="3135868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𝑻</m:t>
                        </m:r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3135868"/>
                  <a:ext cx="44114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039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400" dirty="0"/>
                  <a:t>A </a:t>
                </a:r>
                <a:r>
                  <a:rPr lang="en-US" sz="2400" u="sng" dirty="0"/>
                  <a:t>prefix coding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from 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: the binary tree corresponding to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This gives a prefix coding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𝐀𝐁𝐋</m:t>
                    </m:r>
                  </m:oMath>
                </a14:m>
                <a:r>
                  <a:rPr lang="en-US" sz="2000" dirty="0" smtClean="0"/>
                  <a:t> 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4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400" b="1" i="1" dirty="0">
                        <a:latin typeface="Cambria Math"/>
                      </a:rPr>
                      <m:t>≤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410200"/>
              </a:xfrm>
              <a:blipFill rotWithShape="1"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591533" y="1828800"/>
            <a:ext cx="3201865" cy="1255435"/>
            <a:chOff x="2667733" y="2069068"/>
            <a:chExt cx="3201865" cy="1255435"/>
          </a:xfrm>
        </p:grpSpPr>
        <p:grpSp>
          <p:nvGrpSpPr>
            <p:cNvPr id="28" name="Group 27"/>
            <p:cNvGrpSpPr/>
            <p:nvPr/>
          </p:nvGrpSpPr>
          <p:grpSpPr>
            <a:xfrm>
              <a:off x="2737338" y="2069068"/>
              <a:ext cx="3132260" cy="1255435"/>
              <a:chOff x="2819400" y="1447800"/>
              <a:chExt cx="3429000" cy="1416237"/>
            </a:xfrm>
          </p:grpSpPr>
          <p:cxnSp>
            <p:nvCxnSpPr>
              <p:cNvPr id="5" name="Straight Arrow Connector 4"/>
              <p:cNvCxnSpPr>
                <a:endCxn id="10" idx="7"/>
              </p:cNvCxnSpPr>
              <p:nvPr/>
            </p:nvCxnSpPr>
            <p:spPr>
              <a:xfrm flipH="1">
                <a:off x="34290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stCxn id="11" idx="3"/>
              </p:cNvCxnSpPr>
              <p:nvPr/>
            </p:nvCxnSpPr>
            <p:spPr>
              <a:xfrm flipH="1">
                <a:off x="5029200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endCxn id="11" idx="1"/>
              </p:cNvCxnSpPr>
              <p:nvPr/>
            </p:nvCxnSpPr>
            <p:spPr>
              <a:xfrm>
                <a:off x="4616637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0" idx="3"/>
              </p:cNvCxnSpPr>
              <p:nvPr/>
            </p:nvCxnSpPr>
            <p:spPr>
              <a:xfrm flipH="1">
                <a:off x="2819400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0" idx="5"/>
              </p:cNvCxnSpPr>
              <p:nvPr/>
            </p:nvCxnSpPr>
            <p:spPr>
              <a:xfrm>
                <a:off x="3429000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3168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54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759637" y="2286000"/>
                <a:ext cx="488763" cy="578037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3572608" y="2136616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7976" y="214695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67733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05846" y="2822441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91175" y="2754892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89145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0600" y="1963896"/>
            <a:ext cx="3033822" cy="2072646"/>
            <a:chOff x="1066800" y="2204164"/>
            <a:chExt cx="3033822" cy="2072646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.  .  .</a:t>
              </a:r>
              <a:endParaRPr lang="en-US" sz="2800" b="1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>
            <a:off x="4053034" y="4004509"/>
            <a:ext cx="290366" cy="4168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66417" y="3773885"/>
            <a:ext cx="278423" cy="27019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57600" y="3357007"/>
            <a:ext cx="290366" cy="41687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47685" y="3986873"/>
            <a:ext cx="275579" cy="327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057649" y="4435952"/>
            <a:ext cx="514351" cy="738187"/>
            <a:chOff x="4057649" y="4672013"/>
            <a:chExt cx="514351" cy="738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4114800" y="5040868"/>
                  <a:ext cx="3850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dirty="0">
                          <a:solidFill>
                            <a:srgbClr val="006C31"/>
                          </a:solidFill>
                          <a:latin typeface="Cambria Math"/>
                        </a:rPr>
                        <m:t>𝒂</m:t>
                      </m:r>
                    </m:oMath>
                  </a14:m>
                  <a:r>
                    <a:rPr lang="en-US" dirty="0" smtClean="0">
                      <a:solidFill>
                        <a:srgbClr val="002060"/>
                      </a:solidFill>
                    </a:rPr>
                    <a:t>’</a:t>
                  </a:r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040868"/>
                  <a:ext cx="38504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53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/>
            <p:cNvSpPr/>
            <p:nvPr/>
          </p:nvSpPr>
          <p:spPr>
            <a:xfrm>
              <a:off x="4057649" y="4672013"/>
              <a:ext cx="514351" cy="396915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Oval 36"/>
          <p:cNvSpPr/>
          <p:nvPr/>
        </p:nvSpPr>
        <p:spPr>
          <a:xfrm>
            <a:off x="3429000" y="3086815"/>
            <a:ext cx="278423" cy="270192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72200" y="289980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899807"/>
                <a:ext cx="44114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80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3735366" y="4432777"/>
            <a:ext cx="1141434" cy="1221163"/>
            <a:chOff x="6333959" y="4838541"/>
            <a:chExt cx="1141434" cy="1221163"/>
          </a:xfrm>
        </p:grpSpPr>
        <p:grpSp>
          <p:nvGrpSpPr>
            <p:cNvPr id="39" name="Group 38"/>
            <p:cNvGrpSpPr/>
            <p:nvPr/>
          </p:nvGrpSpPr>
          <p:grpSpPr>
            <a:xfrm>
              <a:off x="6333959" y="4838541"/>
              <a:ext cx="1141434" cy="1221163"/>
              <a:chOff x="6333959" y="4838541"/>
              <a:chExt cx="1141434" cy="1221163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6774473" y="4838541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>
                <a:stCxn id="41" idx="3"/>
              </p:cNvCxnSpPr>
              <p:nvPr/>
            </p:nvCxnSpPr>
            <p:spPr>
              <a:xfrm flipH="1">
                <a:off x="6635262" y="5069165"/>
                <a:ext cx="179986" cy="44485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6333959" y="5514029"/>
                <a:ext cx="448304" cy="545675"/>
                <a:chOff x="6528153" y="5334000"/>
                <a:chExt cx="490775" cy="615567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553200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6528153" y="5580236"/>
                      <a:ext cx="490775" cy="36933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Rectangle 5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8153" y="5580236"/>
                      <a:ext cx="490775" cy="369331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9434" r="-21918" b="-433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/>
                  <p:cNvSpPr/>
                  <p:nvPr/>
                </p:nvSpPr>
                <p:spPr>
                  <a:xfrm>
                    <a:off x="7030017" y="5732303"/>
                    <a:ext cx="445376" cy="3273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Rectangl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0017" y="5732303"/>
                    <a:ext cx="445376" cy="327397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9434" r="-21918" b="-433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3" name="Group 52"/>
              <p:cNvGrpSpPr/>
              <p:nvPr/>
            </p:nvGrpSpPr>
            <p:grpSpPr>
              <a:xfrm>
                <a:off x="6983290" y="5097144"/>
                <a:ext cx="464361" cy="744276"/>
                <a:chOff x="7239000" y="4863726"/>
                <a:chExt cx="508353" cy="839606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7290153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7239000" y="4863726"/>
                  <a:ext cx="317874" cy="4702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/>
              <p:cNvSpPr txBox="1"/>
              <p:nvPr/>
            </p:nvSpPr>
            <p:spPr>
              <a:xfrm>
                <a:off x="7055741" y="505152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498895" y="505152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9998" y="5486400"/>
                <a:ext cx="3229602" cy="4334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998" y="5486400"/>
                <a:ext cx="3229602" cy="433452"/>
              </a:xfrm>
              <a:prstGeom prst="rect">
                <a:avLst/>
              </a:prstGeom>
              <a:blipFill rotWithShape="1">
                <a:blip r:embed="rId8"/>
                <a:stretch>
                  <a:fillRect r="-2453" b="-2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83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400" dirty="0"/>
                  <a:t>A </a:t>
                </a:r>
                <a:r>
                  <a:rPr lang="en-US" sz="2400" u="sng" dirty="0"/>
                  <a:t>prefix coding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′ </m:t>
                    </m:r>
                  </m:oMath>
                </a14:m>
                <a:r>
                  <a:rPr lang="en-US" sz="2400" dirty="0"/>
                  <a:t>from 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/>
                </a:r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: the binary tree corresponding to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47800" y="1999981"/>
            <a:ext cx="2601257" cy="2353149"/>
            <a:chOff x="1066800" y="2204164"/>
            <a:chExt cx="3033822" cy="2865624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.  .  .</a:t>
              </a:r>
              <a:endParaRPr lang="en-US" sz="2800" b="1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45704" y="5069788"/>
              <a:ext cx="338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447800" y="4852628"/>
            <a:ext cx="6206856" cy="300543"/>
            <a:chOff x="1066800" y="5678068"/>
            <a:chExt cx="7239000" cy="36599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66800" y="5678068"/>
              <a:ext cx="7239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848186" y="5716667"/>
              <a:ext cx="1324413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Deepest level</a:t>
              </a:r>
              <a:endParaRPr lang="en-US" dirty="0"/>
            </a:p>
          </p:txBody>
        </p:sp>
      </p:grpSp>
      <p:sp>
        <p:nvSpPr>
          <p:cNvPr id="19" name="Oval 18"/>
          <p:cNvSpPr/>
          <p:nvPr/>
        </p:nvSpPr>
        <p:spPr>
          <a:xfrm>
            <a:off x="5804535" y="4002765"/>
            <a:ext cx="1312989" cy="133123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804535" y="3321699"/>
            <a:ext cx="1138114" cy="1823948"/>
            <a:chOff x="6148021" y="3813730"/>
            <a:chExt cx="1327372" cy="2221173"/>
          </a:xfrm>
        </p:grpSpPr>
        <p:grpSp>
          <p:nvGrpSpPr>
            <p:cNvPr id="25" name="Group 24"/>
            <p:cNvGrpSpPr/>
            <p:nvPr/>
          </p:nvGrpSpPr>
          <p:grpSpPr>
            <a:xfrm>
              <a:off x="6148021" y="3813730"/>
              <a:ext cx="1327372" cy="2221173"/>
              <a:chOff x="6148021" y="3813730"/>
              <a:chExt cx="1327372" cy="2221173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774473" y="4838541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/>
              <p:cNvCxnSpPr>
                <a:stCxn id="14" idx="3"/>
              </p:cNvCxnSpPr>
              <p:nvPr/>
            </p:nvCxnSpPr>
            <p:spPr>
              <a:xfrm flipH="1">
                <a:off x="6635262" y="5069165"/>
                <a:ext cx="179986" cy="44485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524882" y="4461232"/>
                <a:ext cx="290366" cy="41687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6356838" y="4230608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6148021" y="3813730"/>
                <a:ext cx="290366" cy="416878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/>
              <p:cNvGrpSpPr/>
              <p:nvPr/>
            </p:nvGrpSpPr>
            <p:grpSpPr>
              <a:xfrm>
                <a:off x="6356840" y="5514016"/>
                <a:ext cx="486601" cy="520883"/>
                <a:chOff x="6553200" y="5334000"/>
                <a:chExt cx="532700" cy="587601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6553200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6595124" y="5552269"/>
                      <a:ext cx="49077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Rectangl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95124" y="5552269"/>
                      <a:ext cx="490776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11364" r="-39683" b="-7272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7030017" y="5707506"/>
                    <a:ext cx="445376" cy="3273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0017" y="5707506"/>
                    <a:ext cx="445376" cy="327397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11364" r="-41270" b="-72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oup 15"/>
              <p:cNvGrpSpPr/>
              <p:nvPr/>
            </p:nvGrpSpPr>
            <p:grpSpPr>
              <a:xfrm>
                <a:off x="6983290" y="5097144"/>
                <a:ext cx="464361" cy="744276"/>
                <a:chOff x="7239000" y="4863726"/>
                <a:chExt cx="508353" cy="83960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7290153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7239000" y="4863726"/>
                  <a:ext cx="317874" cy="4702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6638106" y="4443596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055741" y="505152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498895" y="505152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820470" y="1889045"/>
            <a:ext cx="3809766" cy="1235155"/>
            <a:chOff x="2820470" y="1889045"/>
            <a:chExt cx="3809766" cy="1235155"/>
          </a:xfrm>
        </p:grpSpPr>
        <p:grpSp>
          <p:nvGrpSpPr>
            <p:cNvPr id="22" name="Group 21"/>
            <p:cNvGrpSpPr/>
            <p:nvPr/>
          </p:nvGrpSpPr>
          <p:grpSpPr>
            <a:xfrm>
              <a:off x="2820470" y="1889045"/>
              <a:ext cx="2745340" cy="1030919"/>
              <a:chOff x="2667733" y="2069068"/>
              <a:chExt cx="3201865" cy="125543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2737338" y="2069068"/>
                <a:ext cx="3132260" cy="1255435"/>
                <a:chOff x="2819400" y="1447800"/>
                <a:chExt cx="3429000" cy="1416237"/>
              </a:xfrm>
            </p:grpSpPr>
            <p:cxnSp>
              <p:nvCxnSpPr>
                <p:cNvPr id="5" name="Straight Arrow Connector 4"/>
                <p:cNvCxnSpPr>
                  <a:endCxn id="10" idx="7"/>
                </p:cNvCxnSpPr>
                <p:nvPr/>
              </p:nvCxnSpPr>
              <p:spPr>
                <a:xfrm flipH="1">
                  <a:off x="3429000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>
                  <a:stCxn id="11" idx="3"/>
                </p:cNvCxnSpPr>
                <p:nvPr/>
              </p:nvCxnSpPr>
              <p:spPr>
                <a:xfrm flipH="1">
                  <a:off x="5029200" y="2317563"/>
                  <a:ext cx="4702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>
                  <a:endCxn id="11" idx="1"/>
                </p:cNvCxnSpPr>
                <p:nvPr/>
              </p:nvCxnSpPr>
              <p:spPr>
                <a:xfrm>
                  <a:off x="4616637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>
                  <a:stCxn id="10" idx="3"/>
                </p:cNvCxnSpPr>
                <p:nvPr/>
              </p:nvCxnSpPr>
              <p:spPr>
                <a:xfrm flipH="1">
                  <a:off x="2819400" y="2317563"/>
                  <a:ext cx="3940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>
                  <a:stCxn id="10" idx="5"/>
                </p:cNvCxnSpPr>
                <p:nvPr/>
              </p:nvCxnSpPr>
              <p:spPr>
                <a:xfrm>
                  <a:off x="3429000" y="2317563"/>
                  <a:ext cx="3178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/>
                <p:cNvSpPr/>
                <p:nvPr/>
              </p:nvSpPr>
              <p:spPr>
                <a:xfrm>
                  <a:off x="3168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454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311837" y="1447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5759637" y="2286000"/>
                  <a:ext cx="488763" cy="578037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3466327" y="2088498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717976" y="214695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667733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505846" y="2822441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591175" y="2754892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689145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6248400" y="2754868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2754868"/>
                  <a:ext cx="38183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04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Down Ribbon 20"/>
          <p:cNvSpPr/>
          <p:nvPr/>
        </p:nvSpPr>
        <p:spPr>
          <a:xfrm>
            <a:off x="6918862" y="1999981"/>
            <a:ext cx="1844137" cy="78651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Using </a:t>
            </a:r>
            <a:r>
              <a:rPr lang="en-US" b="1" dirty="0" smtClean="0">
                <a:solidFill>
                  <a:srgbClr val="7030A0"/>
                </a:solidFill>
              </a:rPr>
              <a:t>Theorem 1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39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  <p:bldP spid="19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400" dirty="0"/>
                  <a:t>A </a:t>
                </a:r>
                <a:r>
                  <a:rPr lang="en-US" sz="2400" u="sng" dirty="0"/>
                  <a:t>prefix coding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′ </m:t>
                    </m:r>
                  </m:oMath>
                </a14:m>
                <a:r>
                  <a:rPr lang="en-US" sz="2400" dirty="0"/>
                  <a:t>from 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/>
                </a:r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: the binary tree corresponding to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This gives a prefix coding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𝐀𝐁𝐋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4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/>
                          </a:rPr>
                          <m:t>𝑨</m:t>
                        </m:r>
                        <m:r>
                          <a:rPr lang="en-US" sz="2400" b="1" i="1" dirty="0">
                            <a:latin typeface="Cambria Math"/>
                          </a:rPr>
                          <m:t>′</m:t>
                        </m:r>
                      </m:e>
                    </m:d>
                    <m:r>
                      <a:rPr lang="en-US" sz="2400" b="1" i="1" dirty="0">
                        <a:latin typeface="Cambria Math"/>
                      </a:rPr>
                      <m:t>≤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)</m:t>
                    </m:r>
                    <m:r>
                      <a:rPr lang="en-US" sz="1800" dirty="0"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367" b="-7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47800" y="1999981"/>
            <a:ext cx="2601257" cy="2353149"/>
            <a:chOff x="1066800" y="2204164"/>
            <a:chExt cx="3033822" cy="2865624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.  .  .</a:t>
              </a:r>
              <a:endParaRPr lang="en-US" sz="2800" b="1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45704" y="5069788"/>
              <a:ext cx="338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447800" y="4852628"/>
            <a:ext cx="6206856" cy="300543"/>
            <a:chOff x="1066800" y="5678068"/>
            <a:chExt cx="7239000" cy="36599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66800" y="5678068"/>
              <a:ext cx="7239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848186" y="5716667"/>
              <a:ext cx="1324413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Deepest level</a:t>
              </a:r>
              <a:endParaRPr lang="en-US" dirty="0"/>
            </a:p>
          </p:txBody>
        </p:sp>
      </p:grpSp>
      <p:sp>
        <p:nvSpPr>
          <p:cNvPr id="19" name="Oval 18"/>
          <p:cNvSpPr/>
          <p:nvPr/>
        </p:nvSpPr>
        <p:spPr>
          <a:xfrm>
            <a:off x="5804535" y="4002765"/>
            <a:ext cx="1312989" cy="133123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127663" y="3853405"/>
            <a:ext cx="248965" cy="3423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983579" y="3664024"/>
            <a:ext cx="238725" cy="22187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804535" y="3321699"/>
            <a:ext cx="248965" cy="342325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24743" y="3838922"/>
            <a:ext cx="236287" cy="268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983580" y="4163237"/>
            <a:ext cx="959069" cy="982410"/>
            <a:chOff x="5983580" y="4163237"/>
            <a:chExt cx="959069" cy="982410"/>
          </a:xfrm>
        </p:grpSpPr>
        <p:sp>
          <p:nvSpPr>
            <p:cNvPr id="14" name="Oval 13"/>
            <p:cNvSpPr/>
            <p:nvPr/>
          </p:nvSpPr>
          <p:spPr>
            <a:xfrm>
              <a:off x="6341667" y="4163237"/>
              <a:ext cx="238725" cy="22187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 flipH="1">
              <a:off x="6222305" y="4352617"/>
              <a:ext cx="154323" cy="36530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983580" y="4717913"/>
              <a:ext cx="417221" cy="427731"/>
              <a:chOff x="6553200" y="5334000"/>
              <a:chExt cx="532700" cy="58760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553200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/>
                  <p:cNvSpPr/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Rectangle 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11364" r="-39683" b="-72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1364" r="-41270" b="-7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/>
            <p:cNvGrpSpPr/>
            <p:nvPr/>
          </p:nvGrpSpPr>
          <p:grpSpPr>
            <a:xfrm>
              <a:off x="6520711" y="4375593"/>
              <a:ext cx="398152" cy="611173"/>
              <a:chOff x="7239000" y="4863726"/>
              <a:chExt cx="508353" cy="839606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7290153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7239000" y="4863726"/>
                <a:ext cx="317874" cy="4702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6582831" y="4338135"/>
              <a:ext cx="236287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05381" y="4338135"/>
              <a:ext cx="236287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820470" y="1889045"/>
            <a:ext cx="3809766" cy="1235155"/>
            <a:chOff x="2820470" y="1889045"/>
            <a:chExt cx="3809766" cy="1235155"/>
          </a:xfrm>
        </p:grpSpPr>
        <p:grpSp>
          <p:nvGrpSpPr>
            <p:cNvPr id="22" name="Group 21"/>
            <p:cNvGrpSpPr/>
            <p:nvPr/>
          </p:nvGrpSpPr>
          <p:grpSpPr>
            <a:xfrm>
              <a:off x="2820470" y="1889045"/>
              <a:ext cx="2745340" cy="1030919"/>
              <a:chOff x="2667733" y="2069068"/>
              <a:chExt cx="3201865" cy="125543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2737338" y="2069068"/>
                <a:ext cx="3132260" cy="1255435"/>
                <a:chOff x="2819400" y="1447800"/>
                <a:chExt cx="3429000" cy="1416237"/>
              </a:xfrm>
            </p:grpSpPr>
            <p:cxnSp>
              <p:nvCxnSpPr>
                <p:cNvPr id="5" name="Straight Arrow Connector 4"/>
                <p:cNvCxnSpPr>
                  <a:endCxn id="10" idx="7"/>
                </p:cNvCxnSpPr>
                <p:nvPr/>
              </p:nvCxnSpPr>
              <p:spPr>
                <a:xfrm flipH="1">
                  <a:off x="3429000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>
                  <a:stCxn id="11" idx="3"/>
                </p:cNvCxnSpPr>
                <p:nvPr/>
              </p:nvCxnSpPr>
              <p:spPr>
                <a:xfrm flipH="1">
                  <a:off x="5029200" y="2317563"/>
                  <a:ext cx="4702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>
                  <a:endCxn id="11" idx="1"/>
                </p:cNvCxnSpPr>
                <p:nvPr/>
              </p:nvCxnSpPr>
              <p:spPr>
                <a:xfrm>
                  <a:off x="4616637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>
                  <a:stCxn id="10" idx="3"/>
                </p:cNvCxnSpPr>
                <p:nvPr/>
              </p:nvCxnSpPr>
              <p:spPr>
                <a:xfrm flipH="1">
                  <a:off x="2819400" y="2317563"/>
                  <a:ext cx="3940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>
                  <a:stCxn id="10" idx="5"/>
                </p:cNvCxnSpPr>
                <p:nvPr/>
              </p:nvCxnSpPr>
              <p:spPr>
                <a:xfrm>
                  <a:off x="3429000" y="2317563"/>
                  <a:ext cx="3178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/>
                <p:cNvSpPr/>
                <p:nvPr/>
              </p:nvSpPr>
              <p:spPr>
                <a:xfrm>
                  <a:off x="3168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454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311837" y="1447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5759637" y="2286000"/>
                  <a:ext cx="488763" cy="578037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3466327" y="2088498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717976" y="214695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667733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505846" y="2822441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591175" y="2754892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689145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6248400" y="2754868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2754868"/>
                  <a:ext cx="38183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04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Down Ribbon 20"/>
          <p:cNvSpPr/>
          <p:nvPr/>
        </p:nvSpPr>
        <p:spPr>
          <a:xfrm>
            <a:off x="6918862" y="1999981"/>
            <a:ext cx="1844137" cy="78651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Using </a:t>
            </a:r>
            <a:r>
              <a:rPr lang="en-US" b="1" dirty="0" smtClean="0">
                <a:solidFill>
                  <a:srgbClr val="7030A0"/>
                </a:solidFill>
              </a:rPr>
              <a:t>Theorem 1</a:t>
            </a:r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212022" y="4191000"/>
            <a:ext cx="493578" cy="597932"/>
            <a:chOff x="4057650" y="4672013"/>
            <a:chExt cx="493578" cy="59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4114800" y="4900613"/>
                  <a:ext cx="43642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dirty="0">
                          <a:solidFill>
                            <a:srgbClr val="006C31"/>
                          </a:solidFill>
                          <a:latin typeface="Cambria Math"/>
                        </a:rPr>
                        <m:t>𝒂</m:t>
                      </m:r>
                    </m:oMath>
                  </a14:m>
                  <a:r>
                    <a:rPr lang="en-US" dirty="0" smtClean="0">
                      <a:solidFill>
                        <a:srgbClr val="002060"/>
                      </a:solidFill>
                    </a:rPr>
                    <a:t>’</a:t>
                  </a:r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4900613"/>
                  <a:ext cx="436428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11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Rectangle 55"/>
            <p:cNvSpPr/>
            <p:nvPr/>
          </p:nvSpPr>
          <p:spPr>
            <a:xfrm>
              <a:off x="4057650" y="4672013"/>
              <a:ext cx="493578" cy="3147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999998" y="5510148"/>
                <a:ext cx="3275127" cy="41498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𝐎𝐏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2000" b="1" dirty="0">
                              <a:latin typeface="Cambria Math"/>
                            </a:rPr>
                            <m:t>𝐀𝐁𝐋</m:t>
                          </m:r>
                        </m:sub>
                      </m:sSub>
                      <m:d>
                        <m:d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b="0" i="0" dirty="0" smtClean="0"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998" y="5510148"/>
                <a:ext cx="3275127" cy="414985"/>
              </a:xfrm>
              <a:prstGeom prst="rect">
                <a:avLst/>
              </a:prstGeom>
              <a:blipFill rotWithShape="1">
                <a:blip r:embed="rId8"/>
                <a:stretch>
                  <a:fillRect r="-2048"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45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  <p:bldP spid="5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We proved</a:t>
                </a:r>
              </a:p>
              <a:p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≤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000" b="1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𝑨</m:t>
                        </m:r>
                        <m:r>
                          <a:rPr lang="en-US" sz="2000" b="1" i="1" dirty="0">
                            <a:latin typeface="Cambria Math"/>
                          </a:rPr>
                          <m:t>′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≤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dirty="0">
                        <a:latin typeface="Cambria Math"/>
                      </a:rPr>
                      <m:t>)</m:t>
                    </m:r>
                    <m:r>
                      <a:rPr lang="en-US" sz="2000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≥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000" b="1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Using (1) and (2)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000" b="1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3352800" y="3124200"/>
            <a:ext cx="9144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0" y="1981200"/>
            <a:ext cx="4427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3810000"/>
            <a:ext cx="4427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447800" y="5143500"/>
            <a:ext cx="5090950" cy="6477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0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The algorithm </a:t>
                </a:r>
                <a:r>
                  <a:rPr lang="en-US" sz="3200" b="1" dirty="0" smtClean="0"/>
                  <a:t>based on</a:t>
                </a:r>
                <a:br>
                  <a:rPr lang="en-US" sz="3200" b="1" dirty="0" smtClean="0"/>
                </a:br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4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400" b="1" i="1" dirty="0">
                        <a:latin typeface="Cambria Math"/>
                      </a:rPr>
                      <m:t>=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OPT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   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|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|=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,  return                         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</a:t>
                </a:r>
                <a:r>
                  <a:rPr lang="en-US" sz="2000" b="1" dirty="0" smtClean="0"/>
                  <a:t>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{   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 be the two alphabets with </a:t>
                </a:r>
                <a:r>
                  <a:rPr lang="en-US" sz="2000" b="1" dirty="0" smtClean="0"/>
                  <a:t>least frequencies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:r>
                  <a:rPr lang="en-US" sz="2000" b="1" dirty="0" smtClean="0"/>
                  <a:t>Remove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:r>
                  <a:rPr lang="en-US" sz="2000" b="1" dirty="0" smtClean="0"/>
                  <a:t>Create</a:t>
                </a:r>
                <a:r>
                  <a:rPr lang="en-US" sz="2000" dirty="0" smtClean="0"/>
                  <a:t> a new alphabet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6C31"/>
                        </a:solidFill>
                        <a:latin typeface="Cambria Math"/>
                      </a:rPr>
                      <m:t>𝒂</m:t>
                    </m:r>
                    <m:r>
                      <a:rPr lang="en-US" sz="2000" b="0" i="0" dirty="0" smtClean="0">
                        <a:solidFill>
                          <a:srgbClr val="006C31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solidFill>
                          <a:srgbClr val="006C31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Insert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 smtClean="0"/>
                  <a:t>into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T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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</a:t>
                </a:r>
                <a:r>
                  <a:rPr lang="en-US" sz="2000" b="1" dirty="0" smtClean="0"/>
                  <a:t>Replace</a:t>
                </a:r>
                <a:r>
                  <a:rPr lang="en-US" sz="2000" dirty="0" smtClean="0"/>
                  <a:t> node               in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T </a:t>
                </a:r>
                <a:r>
                  <a:rPr lang="en-US" sz="2000" dirty="0" smtClean="0"/>
                  <a:t>by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return 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T </a:t>
                </a:r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  <a:blipFill rotWithShape="1">
                <a:blip r:embed="rId3"/>
                <a:stretch>
                  <a:fillRect l="-741" t="-597" b="-2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0" y="4778712"/>
            <a:ext cx="457200" cy="561614"/>
            <a:chOff x="4057650" y="4672013"/>
            <a:chExt cx="493578" cy="59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4114800" y="4900613"/>
                  <a:ext cx="43642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dirty="0">
                          <a:solidFill>
                            <a:srgbClr val="006C31"/>
                          </a:solidFill>
                          <a:latin typeface="Cambria Math"/>
                        </a:rPr>
                        <m:t>𝒂</m:t>
                      </m:r>
                    </m:oMath>
                  </a14:m>
                  <a:r>
                    <a:rPr lang="en-US" dirty="0" smtClean="0">
                      <a:solidFill>
                        <a:srgbClr val="002060"/>
                      </a:solidFill>
                    </a:rPr>
                    <a:t>’</a:t>
                  </a:r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4900613"/>
                  <a:ext cx="43642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772" r="-19697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/>
            <p:cNvSpPr/>
            <p:nvPr/>
          </p:nvSpPr>
          <p:spPr>
            <a:xfrm>
              <a:off x="4057650" y="4672013"/>
              <a:ext cx="493578" cy="3147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71999" y="4724400"/>
            <a:ext cx="769014" cy="713563"/>
            <a:chOff x="5942575" y="4163237"/>
            <a:chExt cx="1000074" cy="982410"/>
          </a:xfrm>
        </p:grpSpPr>
        <p:sp>
          <p:nvSpPr>
            <p:cNvPr id="9" name="Oval 8"/>
            <p:cNvSpPr/>
            <p:nvPr/>
          </p:nvSpPr>
          <p:spPr>
            <a:xfrm>
              <a:off x="6341667" y="4163237"/>
              <a:ext cx="238725" cy="22187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H="1">
              <a:off x="6222305" y="4352617"/>
              <a:ext cx="154323" cy="36530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983580" y="4717913"/>
              <a:ext cx="417221" cy="427731"/>
              <a:chOff x="6553200" y="5334000"/>
              <a:chExt cx="532700" cy="58760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553200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15625" r="-81633" b="-13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15625" r="-83333" b="-1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/>
            <p:cNvGrpSpPr/>
            <p:nvPr/>
          </p:nvGrpSpPr>
          <p:grpSpPr>
            <a:xfrm>
              <a:off x="6520711" y="4375593"/>
              <a:ext cx="398152" cy="611173"/>
              <a:chOff x="7239000" y="4863726"/>
              <a:chExt cx="508353" cy="83960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290153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7239000" y="4863726"/>
                <a:ext cx="317874" cy="4702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6582830" y="4209119"/>
              <a:ext cx="236288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42575" y="4268147"/>
              <a:ext cx="236288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964786" y="1600200"/>
            <a:ext cx="769014" cy="713563"/>
            <a:chOff x="5942575" y="4163237"/>
            <a:chExt cx="1000074" cy="982410"/>
          </a:xfrm>
        </p:grpSpPr>
        <p:sp>
          <p:nvSpPr>
            <p:cNvPr id="21" name="Oval 20"/>
            <p:cNvSpPr/>
            <p:nvPr/>
          </p:nvSpPr>
          <p:spPr>
            <a:xfrm>
              <a:off x="6341667" y="4163237"/>
              <a:ext cx="238725" cy="22187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1" idx="3"/>
            </p:cNvCxnSpPr>
            <p:nvPr/>
          </p:nvCxnSpPr>
          <p:spPr>
            <a:xfrm flipH="1">
              <a:off x="6222305" y="4352617"/>
              <a:ext cx="154323" cy="36530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5983580" y="4717913"/>
              <a:ext cx="417221" cy="427731"/>
              <a:chOff x="6553200" y="5334000"/>
              <a:chExt cx="532700" cy="587601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553200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15625" r="-83333" b="-13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15625" r="-81633" b="-1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 24"/>
            <p:cNvGrpSpPr/>
            <p:nvPr/>
          </p:nvGrpSpPr>
          <p:grpSpPr>
            <a:xfrm>
              <a:off x="6520711" y="4375593"/>
              <a:ext cx="398152" cy="611173"/>
              <a:chOff x="7239000" y="4863726"/>
              <a:chExt cx="508353" cy="839606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7290153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7239000" y="4863726"/>
                <a:ext cx="317874" cy="4702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6582830" y="4209119"/>
              <a:ext cx="236288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42575" y="4268147"/>
              <a:ext cx="236288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019800" y="3505200"/>
                <a:ext cx="2362506" cy="3755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time complexity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505200"/>
                <a:ext cx="2362506" cy="375552"/>
              </a:xfrm>
              <a:prstGeom prst="rect">
                <a:avLst/>
              </a:prstGeom>
              <a:blipFill rotWithShape="1">
                <a:blip r:embed="rId9"/>
                <a:stretch>
                  <a:fillRect t="-6452" r="-4134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Down Ribbon 32"/>
              <p:cNvSpPr/>
              <p:nvPr/>
            </p:nvSpPr>
            <p:spPr>
              <a:xfrm>
                <a:off x="5867400" y="3880752"/>
                <a:ext cx="3200400" cy="1246531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B050"/>
                    </a:solidFill>
                  </a:rPr>
                  <a:t>Homework: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Achieve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time comp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lexity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3" name="Down Ribbon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880752"/>
                <a:ext cx="3200400" cy="1246531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12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A </a:t>
            </a:r>
            <a:r>
              <a:rPr lang="en-US" sz="3200" b="1" dirty="0" smtClean="0">
                <a:solidFill>
                  <a:srgbClr val="7030A0"/>
                </a:solidFill>
              </a:rPr>
              <a:t>Recapitulation</a:t>
            </a:r>
            <a:r>
              <a:rPr lang="en-US" sz="3200" b="1" dirty="0" smtClean="0">
                <a:solidFill>
                  <a:srgbClr val="002060"/>
                </a:solidFill>
              </a:rPr>
              <a:t> of the last lecture</a:t>
            </a:r>
            <a:endParaRPr lang="en-US" sz="32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8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The </a:t>
            </a:r>
            <a:r>
              <a:rPr lang="en-US" sz="3600" b="1" dirty="0" smtClean="0">
                <a:solidFill>
                  <a:srgbClr val="7030A0"/>
                </a:solidFill>
              </a:rPr>
              <a:t>last 3 problems </a:t>
            </a:r>
            <a:r>
              <a:rPr lang="en-US" sz="3600" b="1" dirty="0" smtClean="0"/>
              <a:t>we discussed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C00000"/>
                </a:solidFill>
              </a:rPr>
              <a:t>Synchronizing the delays </a:t>
            </a:r>
            <a:r>
              <a:rPr lang="en-US" sz="2000" dirty="0" smtClean="0"/>
              <a:t>in a circuit (complete binary tree)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C00000"/>
                </a:solidFill>
              </a:rPr>
              <a:t>Scheduling jobs </a:t>
            </a:r>
            <a:r>
              <a:rPr lang="en-US" sz="2000" dirty="0" smtClean="0"/>
              <a:t>to minimize maximum lateness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C00000"/>
                </a:solidFill>
              </a:rPr>
              <a:t>Huffman codes</a:t>
            </a:r>
            <a:r>
              <a:rPr lang="en-US" sz="2000" dirty="0" smtClean="0"/>
              <a:t>: data compression algorithm using variation in freq.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These first 2 algorithms had </a:t>
            </a:r>
            <a:r>
              <a:rPr lang="en-US" sz="2000" dirty="0" err="1" smtClean="0"/>
              <a:t>adhoc</a:t>
            </a:r>
            <a:r>
              <a:rPr lang="en-US" sz="2000" dirty="0"/>
              <a:t> </a:t>
            </a:r>
            <a:r>
              <a:rPr lang="en-US" sz="2000" dirty="0" smtClean="0"/>
              <a:t>algorithm and </a:t>
            </a:r>
            <a:r>
              <a:rPr lang="en-US" sz="2000" dirty="0" err="1" smtClean="0"/>
              <a:t>adhoc</a:t>
            </a:r>
            <a:r>
              <a:rPr lang="en-US" sz="2000" dirty="0" smtClean="0"/>
              <a:t> proof of correctness.</a:t>
            </a:r>
          </a:p>
          <a:p>
            <a:pPr marL="0" indent="0">
              <a:buNone/>
            </a:pPr>
            <a:r>
              <a:rPr lang="en-US" sz="2000" dirty="0" smtClean="0"/>
              <a:t>But actually they lie under the same algorithm paradigm : </a:t>
            </a:r>
            <a:r>
              <a:rPr lang="en-US" sz="2000" b="1" dirty="0" smtClean="0"/>
              <a:t>greedy strategy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In fact their algorithms and proof of correctness can be viewed as similar to that of Huffman codes.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An important tool we discovered</a:t>
            </a:r>
            <a:r>
              <a:rPr lang="en-US" sz="3200" dirty="0"/>
              <a:t> </a:t>
            </a:r>
            <a:r>
              <a:rPr lang="en-US" sz="3200" dirty="0" smtClean="0"/>
              <a:t>today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3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To </a:t>
            </a:r>
            <a:r>
              <a:rPr lang="en-US" sz="2800" b="1" dirty="0" smtClean="0">
                <a:solidFill>
                  <a:srgbClr val="0070C0"/>
                </a:solidFill>
              </a:rPr>
              <a:t>prove</a:t>
            </a:r>
            <a:r>
              <a:rPr lang="en-US" sz="2800" b="1" dirty="0" smtClean="0"/>
              <a:t> that </a:t>
            </a:r>
            <a:r>
              <a:rPr lang="en-US" sz="2800" b="1" dirty="0" smtClean="0">
                <a:solidFill>
                  <a:srgbClr val="7030A0"/>
                </a:solidFill>
              </a:rPr>
              <a:t>a greedy strategy </a:t>
            </a:r>
            <a:r>
              <a:rPr lang="en-US" sz="2800" b="1" dirty="0" smtClean="0"/>
              <a:t>works</a:t>
            </a:r>
            <a:br>
              <a:rPr lang="en-US" sz="2800" b="1" dirty="0" smtClean="0"/>
            </a:b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P</a:t>
                </a:r>
                <a:r>
                  <a:rPr lang="en-US" sz="2000" dirty="0" smtClean="0"/>
                  <a:t>: a </a:t>
                </a:r>
                <a:r>
                  <a:rPr lang="en-US" sz="2000" dirty="0"/>
                  <a:t>given </a:t>
                </a:r>
                <a:r>
                  <a:rPr lang="en-US" sz="2000" dirty="0" smtClean="0"/>
                  <a:t>optimization problem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1. Try to establish </a:t>
                </a:r>
                <a:r>
                  <a:rPr lang="en-US" sz="2000" dirty="0" smtClean="0"/>
                  <a:t>a relation between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) and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2. Try to prove </a:t>
                </a:r>
                <a:r>
                  <a:rPr lang="en-US" sz="2000" dirty="0" smtClean="0"/>
                  <a:t>the relation formally by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deriving a (not necessary optimal) solution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from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2000" dirty="0" smtClean="0"/>
                  <a:t>     deriving a (not necessary optimal) solution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from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3.  If you succeed, </a:t>
                </a:r>
                <a:r>
                  <a:rPr lang="en-US" sz="2000" dirty="0"/>
                  <a:t>t</a:t>
                </a:r>
                <a:r>
                  <a:rPr lang="en-US" sz="2000" dirty="0" smtClean="0"/>
                  <a:t>his would give you an algorithm.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   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 b="-3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667000" y="18288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828800"/>
                <a:ext cx="2514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819400" y="36576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657600"/>
                <a:ext cx="2133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57800" y="1981200"/>
                <a:ext cx="3073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</a:t>
                </a:r>
                <a:r>
                  <a:rPr lang="en-US" dirty="0" smtClean="0"/>
                  <a:t>problem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P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981200"/>
                <a:ext cx="307340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786" t="-8197" r="-257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2971800" y="25908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Greedy</a:t>
            </a:r>
          </a:p>
          <a:p>
            <a:pPr algn="ctr"/>
            <a:r>
              <a:rPr lang="en-US" dirty="0" smtClean="0"/>
              <a:t>step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57800" y="3733800"/>
                <a:ext cx="3315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instance of size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</a:t>
                </a:r>
                <a:r>
                  <a:rPr lang="en-US" dirty="0" smtClean="0"/>
                  <a:t>problem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P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733800"/>
                <a:ext cx="331545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657" t="-8333" r="-22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78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/>
      <p:bldP spid="8" grpId="0" animBg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Example 1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Synchronization of circuit with min delay </a:t>
            </a:r>
            <a:r>
              <a:rPr lang="en-US" sz="2800" dirty="0" err="1" smtClean="0">
                <a:solidFill>
                  <a:srgbClr val="0070C0"/>
                </a:solidFill>
              </a:rPr>
              <a:t>enhancment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An Electric Circuit: </a:t>
                </a:r>
                <a:r>
                  <a:rPr lang="en-US" sz="3600" dirty="0" smtClean="0">
                    <a:solidFill>
                      <a:srgbClr val="002060"/>
                    </a:solidFill>
                  </a:rPr>
                  <a:t>instance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3600" b="1" dirty="0" smtClean="0"/>
                  <a:t/>
                </a:r>
                <a:br>
                  <a:rPr lang="en-US" sz="3600" b="1" dirty="0" smtClean="0"/>
                </a:br>
                <a:endParaRPr lang="en-US" sz="3600" b="1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Delay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C00000"/>
                </a:solidFill>
              </a:rPr>
              <a:t>11             10            14               10            10            11               10             9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Electric signal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2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An Electric Circuit: </a:t>
                </a:r>
                <a:r>
                  <a:rPr lang="en-US" sz="3600" dirty="0">
                    <a:solidFill>
                      <a:srgbClr val="002060"/>
                    </a:solidFill>
                  </a:rPr>
                  <a:t>instance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3600" b="1" dirty="0"/>
                  <a:t/>
                </a:r>
                <a:br>
                  <a:rPr lang="en-US" sz="3600" b="1" dirty="0"/>
                </a:br>
                <a:endParaRPr lang="en-US" sz="3600" b="1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Theorem2</a:t>
            </a:r>
            <a:r>
              <a:rPr lang="en-US" sz="2000" dirty="0" smtClean="0"/>
              <a:t>: There exists an optimal solution in which </a:t>
            </a:r>
          </a:p>
          <a:p>
            <a:r>
              <a:rPr lang="en-US" sz="2000" dirty="0" smtClean="0"/>
              <a:t>No delay enhancement on (</a:t>
            </a:r>
            <a:r>
              <a:rPr lang="en-US" sz="2000" dirty="0" err="1" smtClean="0">
                <a:solidFill>
                  <a:srgbClr val="C00000"/>
                </a:solidFill>
              </a:rPr>
              <a:t>u,v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Delay enhancement on (</a:t>
            </a:r>
            <a:r>
              <a:rPr lang="en-US" sz="2000" dirty="0" err="1" smtClean="0">
                <a:solidFill>
                  <a:srgbClr val="C00000"/>
                </a:solidFill>
              </a:rPr>
              <a:t>u,w</a:t>
            </a:r>
            <a:r>
              <a:rPr lang="en-US" sz="2000" dirty="0" smtClean="0"/>
              <a:t>) = </a:t>
            </a:r>
            <a:r>
              <a:rPr lang="en-US" sz="2000" dirty="0" smtClean="0">
                <a:solidFill>
                  <a:srgbClr val="0070C0"/>
                </a:solidFill>
              </a:rPr>
              <a:t>1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C00000"/>
                      </a:solidFill>
                    </a:rPr>
                    <a:t>v</a:t>
                  </a:r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C00000"/>
                      </a:solidFill>
                    </a:rPr>
                    <a:t>w</a:t>
                  </a:r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C00000"/>
                      </a:solidFill>
                    </a:rPr>
                    <a:t>u</a:t>
                  </a:r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Delay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002060"/>
                </a:solidFill>
              </a:rPr>
              <a:t>11             10            14               10            10            11               10             9</a:t>
            </a:r>
            <a:endParaRPr lang="en-US" b="1" dirty="0">
              <a:solidFill>
                <a:srgbClr val="00206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Electric signal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36" name="Oval 35"/>
          <p:cNvSpPr/>
          <p:nvPr/>
        </p:nvSpPr>
        <p:spPr>
          <a:xfrm>
            <a:off x="6553200" y="2514600"/>
            <a:ext cx="1752600" cy="194893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1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3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An Electric Circuit: </a:t>
                </a:r>
                <a:r>
                  <a:rPr lang="en-US" sz="3600" dirty="0">
                    <a:solidFill>
                      <a:srgbClr val="002060"/>
                    </a:solidFill>
                  </a:rPr>
                  <a:t>instance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latin typeface="Cambria Math"/>
                      </a:rPr>
                      <m:t>𝑨</m:t>
                    </m:r>
                    <m:r>
                      <a:rPr lang="en-US" sz="3600" b="1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3600" b="1" dirty="0"/>
                  <a:t/>
                </a:r>
                <a:br>
                  <a:rPr lang="en-US" sz="3600" b="1" dirty="0"/>
                </a:br>
                <a:endParaRPr lang="en-US" sz="3600" b="1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ontent Placeholder 5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What might be the </a:t>
                </a:r>
                <a:r>
                  <a:rPr lang="en-US" sz="2000" b="1" dirty="0" smtClean="0"/>
                  <a:t>relation</a:t>
                </a:r>
                <a:r>
                  <a:rPr lang="en-US" sz="2000" dirty="0" smtClean="0"/>
                  <a:t> between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 and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Answer: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  </a:t>
                </a:r>
                <a:r>
                  <a:rPr lang="en-US" sz="2000" dirty="0" smtClean="0"/>
                  <a:t>=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+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52" name="Content Placeholder 5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3"/>
                <a:stretch>
                  <a:fillRect l="-741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cxnSp>
        <p:nvCxnSpPr>
          <p:cNvPr id="12" name="Straight Arrow Connector 11"/>
          <p:cNvCxnSpPr>
            <a:stCxn id="123" idx="2"/>
          </p:cNvCxnSpPr>
          <p:nvPr/>
        </p:nvCxnSpPr>
        <p:spPr>
          <a:xfrm flipH="1">
            <a:off x="2971800" y="1905000"/>
            <a:ext cx="16002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5181600" y="3384363"/>
            <a:ext cx="914400" cy="501837"/>
            <a:chOff x="1524000" y="3308163"/>
            <a:chExt cx="914400" cy="501837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625728" y="2590800"/>
            <a:ext cx="1765672" cy="546474"/>
            <a:chOff x="1936565" y="2483037"/>
            <a:chExt cx="1765672" cy="546474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1936565" y="2483037"/>
              <a:ext cx="819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003363" y="2483037"/>
              <a:ext cx="6988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>
            <a:off x="4876800" y="1905000"/>
            <a:ext cx="15686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352800" y="3384363"/>
            <a:ext cx="914400" cy="501837"/>
            <a:chOff x="1524000" y="3308163"/>
            <a:chExt cx="914400" cy="501837"/>
          </a:xfrm>
        </p:grpSpPr>
        <p:cxnSp>
          <p:nvCxnSpPr>
            <p:cNvPr id="24" name="Straight Arrow Connector 23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524000" y="3384363"/>
            <a:ext cx="882837" cy="546474"/>
            <a:chOff x="1524000" y="3308163"/>
            <a:chExt cx="882837" cy="546474"/>
          </a:xfrm>
        </p:grpSpPr>
        <p:cxnSp>
          <p:nvCxnSpPr>
            <p:cNvPr id="30" name="Straight Arrow Connector 29"/>
            <p:cNvCxnSpPr>
              <a:stCxn id="119" idx="3"/>
              <a:endCxn id="109" idx="0"/>
            </p:cNvCxnSpPr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057400" y="3352800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968127" y="2590800"/>
            <a:ext cx="1765673" cy="546474"/>
            <a:chOff x="1936564" y="2546163"/>
            <a:chExt cx="1765673" cy="546474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1936564" y="2577726"/>
              <a:ext cx="775073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21" idx="5"/>
              <a:endCxn id="118" idx="1"/>
            </p:cNvCxnSpPr>
            <p:nvPr/>
          </p:nvCxnSpPr>
          <p:spPr>
            <a:xfrm>
              <a:off x="2927163" y="2546163"/>
              <a:ext cx="7750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Oval 108"/>
          <p:cNvSpPr/>
          <p:nvPr/>
        </p:nvSpPr>
        <p:spPr>
          <a:xfrm>
            <a:off x="1371600" y="3886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286000" y="3886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3200400" y="3886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4114800" y="3886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5029200" y="3886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5943600" y="3886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657600" y="3124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828800" y="3124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5486400" y="3124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2667000" y="2362200"/>
            <a:ext cx="4038600" cy="304800"/>
            <a:chOff x="3276600" y="4495800"/>
            <a:chExt cx="4038600" cy="304800"/>
          </a:xfrm>
        </p:grpSpPr>
        <p:sp>
          <p:nvSpPr>
            <p:cNvPr id="121" name="Oval 120"/>
            <p:cNvSpPr/>
            <p:nvPr/>
          </p:nvSpPr>
          <p:spPr>
            <a:xfrm>
              <a:off x="3276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70104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Oval 122"/>
          <p:cNvSpPr/>
          <p:nvPr/>
        </p:nvSpPr>
        <p:spPr>
          <a:xfrm>
            <a:off x="4572000" y="1752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Oval 139"/>
          <p:cNvSpPr/>
          <p:nvPr/>
        </p:nvSpPr>
        <p:spPr>
          <a:xfrm>
            <a:off x="4572000" y="1752600"/>
            <a:ext cx="304800" cy="304800"/>
          </a:xfrm>
          <a:prstGeom prst="ellipse">
            <a:avLst/>
          </a:prstGeom>
          <a:solidFill>
            <a:srgbClr val="FFC00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56388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508314" y="191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7010400" y="260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2209800" y="259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3276600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3276600" y="3364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15271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2212914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038600" y="3364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51847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791200" y="260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867400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858000" y="3124200"/>
            <a:ext cx="1219200" cy="1066800"/>
            <a:chOff x="6858000" y="3124200"/>
            <a:chExt cx="1219200" cy="1066800"/>
          </a:xfrm>
        </p:grpSpPr>
        <p:sp>
          <p:nvSpPr>
            <p:cNvPr id="107" name="Oval 106"/>
            <p:cNvSpPr/>
            <p:nvPr/>
          </p:nvSpPr>
          <p:spPr>
            <a:xfrm>
              <a:off x="6858000" y="3886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v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7772400" y="3886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w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7239000" y="3124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u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Delay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002060"/>
                </a:solidFill>
              </a:rPr>
              <a:t>11             10            14               10            10            11               10             9</a:t>
            </a:r>
            <a:endParaRPr lang="en-US" b="1" dirty="0">
              <a:solidFill>
                <a:srgbClr val="00206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Electric signal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73" name="Oval 72"/>
          <p:cNvSpPr/>
          <p:nvPr/>
        </p:nvSpPr>
        <p:spPr>
          <a:xfrm>
            <a:off x="7162800" y="3124200"/>
            <a:ext cx="457200" cy="468868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U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010400" y="259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2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uiExpand="1" build="p"/>
      <p:bldP spid="144" grpId="0"/>
      <p:bldP spid="73" grpId="0" animBg="1"/>
      <p:bldP spid="7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Proof of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dirty="0"/>
                  <a:t>)  =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/>
                      </a:rPr>
                      <m:t>𝑨</m:t>
                    </m:r>
                    <m:r>
                      <a:rPr lang="en-US" sz="32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3200" dirty="0"/>
                  <a:t>) + </a:t>
                </a:r>
                <a:r>
                  <a:rPr lang="en-US" sz="3200" dirty="0">
                    <a:solidFill>
                      <a:srgbClr val="0070C0"/>
                    </a:solidFill>
                  </a:rPr>
                  <a:t>1 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r>
                  <a:rPr lang="en-US" sz="2000" dirty="0" smtClean="0"/>
                  <a:t>Derive a synchronized solution of circuit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from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</a:t>
                </a:r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dirty="0" smtClean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 </a:t>
                </a:r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/>
                  <a:t>Derive a synchronized solution of circuit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from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 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                                                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  =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 +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Generalize the solution of this example to obtain an algorithm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𝑶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 </a:t>
                </a:r>
                <a:r>
                  <a:rPr lang="en-US" sz="2000" dirty="0" smtClean="0"/>
                  <a:t>complexity. (Do it as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homework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Improve it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𝑶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dirty="0">
                        <a:latin typeface="Cambria Math"/>
                      </a:rPr>
                      <m:t>𝐥𝐨𝐠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by following a </a:t>
                </a:r>
                <a:r>
                  <a:rPr lang="en-US" sz="2000" b="1" dirty="0" smtClean="0"/>
                  <a:t>bottom-up</a:t>
                </a:r>
                <a:r>
                  <a:rPr lang="en-US" sz="2000" dirty="0" smtClean="0"/>
                  <a:t> approach.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3"/>
                <a:stretch>
                  <a:fillRect l="-741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6705600" y="2514600"/>
            <a:ext cx="2057400" cy="838200"/>
          </a:xfrm>
          <a:prstGeom prst="leftArrow">
            <a:avLst>
              <a:gd name="adj1" fmla="val 65585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Using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Theorem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76600" y="4114800"/>
            <a:ext cx="2438400" cy="571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7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Example 2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sz="3200" dirty="0" smtClean="0">
                <a:solidFill>
                  <a:srgbClr val="0070C0"/>
                </a:solidFill>
              </a:rPr>
              <a:t>Minimum spanning tree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5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dirty="0">
                    <a:solidFill>
                      <a:srgbClr val="002060"/>
                    </a:solidFill>
                  </a:rPr>
                  <a:t>instance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3600" b="1" dirty="0"/>
                  <a:t/>
                </a:r>
                <a:br>
                  <a:rPr lang="en-US" sz="3600" b="1" dirty="0"/>
                </a:br>
                <a:endParaRPr lang="en-US" sz="3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67200" y="28310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</a:t>
              </a:r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102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57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80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6</a:t>
              </a:r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43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39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Prefix</a:t>
            </a:r>
            <a:r>
              <a:rPr lang="en-US" sz="3600" b="1" dirty="0" smtClean="0"/>
              <a:t> Coding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Definition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coding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called prefix coding if there </a:t>
                </a:r>
                <a:r>
                  <a:rPr lang="en-US" sz="2000" u="sng" dirty="0" smtClean="0"/>
                  <a:t>does not exist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𝑥</m:t>
                    </m:r>
                    <m:r>
                      <a:rPr lang="en-US" sz="2000" b="0" i="1" dirty="0" smtClean="0">
                        <a:latin typeface="Cambria Math"/>
                      </a:rPr>
                      <m:t>,</m:t>
                    </m:r>
                    <m:r>
                      <a:rPr lang="en-US" sz="2000" b="0" i="1" dirty="0" smtClean="0">
                        <a:latin typeface="Cambria Math"/>
                      </a:rPr>
                      <m:t>𝑦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such that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2000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b="1" dirty="0" smtClean="0"/>
                  <a:t>prefix</a:t>
                </a:r>
                <a:r>
                  <a:rPr lang="en-US" sz="2000" dirty="0" smtClean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2000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 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Algorithmic Problem</a:t>
                </a:r>
                <a:r>
                  <a:rPr lang="en-US" sz="2000" dirty="0" smtClean="0"/>
                  <a:t>: Given 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alphabets and their frequencies, compute coding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000" dirty="0" smtClean="0"/>
                  <a:t> such that</a:t>
                </a:r>
              </a:p>
              <a:p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000" dirty="0" smtClean="0"/>
                  <a:t> is prefix coding</a:t>
                </a:r>
              </a:p>
              <a:p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𝐀𝐁𝐋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𝜸</m:t>
                        </m:r>
                      </m:e>
                    </m:d>
                  </m:oMath>
                </a14:m>
                <a:r>
                  <a:rPr lang="en-US" sz="2000" dirty="0" smtClean="0"/>
                  <a:t> is minimum.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926" b="-14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dirty="0">
                    <a:solidFill>
                      <a:srgbClr val="002060"/>
                    </a:solidFill>
                  </a:rPr>
                  <a:t>instance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3600" b="1" dirty="0"/>
                  <a:t/>
                </a:r>
                <a:br>
                  <a:rPr lang="en-US" sz="3600" b="1" dirty="0"/>
                </a:br>
                <a:endParaRPr lang="en-US" sz="3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Theorem 3</a:t>
            </a:r>
            <a:r>
              <a:rPr lang="en-US" sz="2000" dirty="0" smtClean="0"/>
              <a:t>: There is a MST with edge (</a:t>
            </a:r>
            <a:r>
              <a:rPr lang="en-US" sz="2000" b="1" dirty="0" err="1" smtClean="0">
                <a:solidFill>
                  <a:srgbClr val="7030A0"/>
                </a:solidFill>
              </a:rPr>
              <a:t>u</a:t>
            </a:r>
            <a:r>
              <a:rPr lang="en-US" sz="2000" dirty="0" err="1" smtClean="0"/>
              <a:t>,</a:t>
            </a:r>
            <a:r>
              <a:rPr lang="en-US" sz="2000" b="1" dirty="0" err="1" smtClean="0">
                <a:solidFill>
                  <a:srgbClr val="7030A0"/>
                </a:solidFill>
              </a:rPr>
              <a:t>v</a:t>
            </a:r>
            <a:r>
              <a:rPr lang="en-US" sz="200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67200" y="28310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</a:t>
              </a:r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102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57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80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6</a:t>
              </a:r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81200" y="4953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u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93906" y="51816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v</a:t>
            </a:r>
          </a:p>
        </p:txBody>
      </p:sp>
      <p:sp>
        <p:nvSpPr>
          <p:cNvPr id="24" name="Oval 23"/>
          <p:cNvSpPr/>
          <p:nvPr/>
        </p:nvSpPr>
        <p:spPr>
          <a:xfrm rot="1324037">
            <a:off x="1931347" y="4763699"/>
            <a:ext cx="1336190" cy="71443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8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dirty="0" smtClean="0">
                    <a:solidFill>
                      <a:srgbClr val="002060"/>
                    </a:solidFill>
                  </a:rPr>
                  <a:t>instance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latin typeface="Cambria Math"/>
                      </a:rPr>
                      <m:t>𝑨</m:t>
                    </m:r>
                    <m:r>
                      <a:rPr lang="en-US" sz="3600" b="1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3600" b="1" dirty="0"/>
                  <a:t/>
                </a:r>
                <a:br>
                  <a:rPr lang="en-US" sz="3600" b="1" dirty="0"/>
                </a:br>
                <a:endParaRPr lang="en-US" sz="3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90800" y="5029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90800" y="5029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2743200" y="5006882"/>
            <a:ext cx="3375118" cy="98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13400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2720882" y="4800600"/>
            <a:ext cx="16225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667000" y="3048000"/>
            <a:ext cx="152400" cy="1981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67200" y="28310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</a:t>
              </a:r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102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572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57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3622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80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6</a:t>
              </a:r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42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667000" y="4092482"/>
            <a:ext cx="647304" cy="936718"/>
            <a:chOff x="2667000" y="4092482"/>
            <a:chExt cx="647304" cy="936718"/>
          </a:xfrm>
        </p:grpSpPr>
        <p:cxnSp>
          <p:nvCxnSpPr>
            <p:cNvPr id="44" name="Straight Connector 43"/>
            <p:cNvCxnSpPr>
              <a:stCxn id="8" idx="3"/>
              <a:endCxn id="16" idx="0"/>
            </p:cNvCxnSpPr>
            <p:nvPr/>
          </p:nvCxnSpPr>
          <p:spPr>
            <a:xfrm flipH="1">
              <a:off x="2667000" y="4092482"/>
              <a:ext cx="555718" cy="9367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895600" y="4343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438400" y="51054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w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2687444" y="4103649"/>
            <a:ext cx="614555" cy="947853"/>
          </a:xfrm>
          <a:custGeom>
            <a:avLst/>
            <a:gdLst>
              <a:gd name="connsiteX0" fmla="*/ 613317 w 614555"/>
              <a:gd name="connsiteY0" fmla="*/ 0 h 947853"/>
              <a:gd name="connsiteX1" fmla="*/ 602166 w 614555"/>
              <a:gd name="connsiteY1" fmla="*/ 356839 h 947853"/>
              <a:gd name="connsiteX2" fmla="*/ 524107 w 614555"/>
              <a:gd name="connsiteY2" fmla="*/ 624468 h 947853"/>
              <a:gd name="connsiteX3" fmla="*/ 0 w 614555"/>
              <a:gd name="connsiteY3" fmla="*/ 947853 h 947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555" h="947853">
                <a:moveTo>
                  <a:pt x="613317" y="0"/>
                </a:moveTo>
                <a:cubicBezTo>
                  <a:pt x="615175" y="126380"/>
                  <a:pt x="617034" y="252761"/>
                  <a:pt x="602166" y="356839"/>
                </a:cubicBezTo>
                <a:cubicBezTo>
                  <a:pt x="587298" y="460917"/>
                  <a:pt x="624468" y="525966"/>
                  <a:pt x="524107" y="624468"/>
                </a:cubicBezTo>
                <a:cubicBezTo>
                  <a:pt x="423746" y="722970"/>
                  <a:pt x="211873" y="835411"/>
                  <a:pt x="0" y="947853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3162696" y="44958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43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Down Ribbon 23"/>
              <p:cNvSpPr/>
              <p:nvPr/>
            </p:nvSpPr>
            <p:spPr>
              <a:xfrm>
                <a:off x="3161904" y="5867400"/>
                <a:ext cx="3105744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This is graph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Down Ribbon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904" y="5867400"/>
                <a:ext cx="3105744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2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How to compute </a:t>
                </a:r>
                <a:r>
                  <a:rPr lang="en-US" sz="3600" dirty="0">
                    <a:solidFill>
                      <a:srgbClr val="002060"/>
                    </a:solidFill>
                  </a:rPr>
                  <a:t>instance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latin typeface="Cambria Math"/>
                      </a:rPr>
                      <m:t>𝑨</m:t>
                    </m:r>
                    <m:r>
                      <a:rPr lang="en-US" sz="36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3600" b="1" dirty="0"/>
                  <a:t/>
                </a:r>
                <a:br>
                  <a:rPr lang="en-US" sz="3600" b="1" dirty="0"/>
                </a:b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Let (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 smtClean="0"/>
                  <a:t>,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smtClean="0"/>
                  <a:t>) be the least weight edge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=(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).  Transform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 into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as follows.</a:t>
                </a:r>
              </a:p>
              <a:p>
                <a:r>
                  <a:rPr lang="en-US" sz="1800" b="1" dirty="0" smtClean="0"/>
                  <a:t>Remove</a:t>
                </a:r>
                <a:r>
                  <a:rPr lang="en-US" sz="1800" dirty="0" smtClean="0"/>
                  <a:t> vertices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and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smtClean="0"/>
                  <a:t> and </a:t>
                </a:r>
                <a:r>
                  <a:rPr lang="en-US" sz="1800" b="1" dirty="0" smtClean="0"/>
                  <a:t>add </a:t>
                </a:r>
                <a:r>
                  <a:rPr lang="en-US" sz="1800" dirty="0" smtClean="0"/>
                  <a:t>a new vertex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w</a:t>
                </a:r>
              </a:p>
              <a:p>
                <a:r>
                  <a:rPr lang="en-US" sz="1800" dirty="0" smtClean="0"/>
                  <a:t>For each edge </a:t>
                </a:r>
                <a:r>
                  <a:rPr lang="en-US" sz="1800" dirty="0"/>
                  <a:t>(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 smtClean="0"/>
                  <a:t>,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 smtClean="0"/>
                  <a:t>)</a:t>
                </a:r>
                <a:r>
                  <a:rPr lang="el-GR" sz="1800" dirty="0" smtClean="0"/>
                  <a:t>ϵ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,  add edge (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w</a:t>
                </a:r>
                <a:r>
                  <a:rPr lang="en-US" sz="1800" dirty="0" err="1" smtClean="0"/>
                  <a:t>,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 smtClean="0"/>
                  <a:t>)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r>
                  <a:rPr lang="en-US" sz="1800" dirty="0"/>
                  <a:t>For each edge </a:t>
                </a:r>
                <a:r>
                  <a:rPr lang="en-US" sz="1800" dirty="0" smtClean="0"/>
                  <a:t>(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err="1" smtClean="0"/>
                  <a:t>,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 smtClean="0"/>
                  <a:t>)</a:t>
                </a:r>
                <a:r>
                  <a:rPr lang="el-GR" sz="1800" dirty="0"/>
                  <a:t>ϵ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,  add edge 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w</a:t>
                </a:r>
                <a:r>
                  <a:rPr lang="en-US" sz="1800" dirty="0" err="1"/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/>
                  <a:t>)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  <a:endParaRPr lang="en-US" sz="1800" dirty="0" smtClean="0"/>
              </a:p>
              <a:p>
                <a:r>
                  <a:rPr lang="en-US" sz="1800" dirty="0" smtClean="0"/>
                  <a:t>In case of multiple edges between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w </a:t>
                </a:r>
                <a:r>
                  <a:rPr lang="en-US" sz="1800" dirty="0" smtClean="0"/>
                  <a:t>and 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 smtClean="0"/>
                  <a:t>, keep only the </a:t>
                </a:r>
                <a:r>
                  <a:rPr lang="en-US" sz="1800" b="1" dirty="0" smtClean="0"/>
                  <a:t>lighter</a:t>
                </a:r>
                <a:r>
                  <a:rPr lang="en-US" sz="1800" dirty="0" smtClean="0"/>
                  <a:t> weight edge.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Theorem1:   </a:t>
                </a:r>
                <a:r>
                  <a:rPr lang="en-US" sz="1800" b="1" dirty="0" smtClean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  </a:t>
                </a:r>
                <a:r>
                  <a:rPr lang="en-US" sz="1800" dirty="0" smtClean="0"/>
                  <a:t>= </a:t>
                </a:r>
                <a:r>
                  <a:rPr lang="en-US" sz="1800" b="1" dirty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+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w</a:t>
                </a:r>
                <a:r>
                  <a:rPr lang="en-US" sz="1800" dirty="0"/>
                  <a:t>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>
                    <a:solidFill>
                      <a:srgbClr val="0070C0"/>
                    </a:solidFill>
                  </a:rPr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Proof: </a:t>
                </a:r>
                <a:r>
                  <a:rPr lang="en-US" sz="2000" dirty="0">
                    <a:solidFill>
                      <a:srgbClr val="7030A0"/>
                    </a:solidFill>
                  </a:rPr>
                  <a:t>(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by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construction)</a:t>
                </a:r>
              </a:p>
              <a:p>
                <a:pPr marL="0" indent="0">
                  <a:buNone/>
                </a:pPr>
                <a:r>
                  <a:rPr lang="en-US" sz="1600" b="1" dirty="0" smtClean="0"/>
                  <a:t>1. </a:t>
                </a:r>
                <a:r>
                  <a:rPr lang="en-US" sz="1800" b="1" dirty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  </a:t>
                </a:r>
                <a:r>
                  <a:rPr lang="en-US" sz="1800" dirty="0" smtClean="0"/>
                  <a:t>≤ </a:t>
                </a:r>
                <a:r>
                  <a:rPr lang="en-US" sz="1800" b="1" dirty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+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w</a:t>
                </a:r>
                <a:r>
                  <a:rPr lang="en-US" sz="1800" dirty="0"/>
                  <a:t>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>
                    <a:solidFill>
                      <a:srgbClr val="0070C0"/>
                    </a:solidFill>
                  </a:rPr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2. 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≤</a:t>
                </a:r>
                <a:r>
                  <a:rPr lang="en-US" sz="1800" dirty="0" smtClean="0"/>
                  <a:t> </a:t>
                </a:r>
                <a:r>
                  <a:rPr lang="en-US" sz="1800" b="1" dirty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  </a:t>
                </a:r>
                <a:r>
                  <a:rPr lang="en-US" sz="1800" b="1" dirty="0"/>
                  <a:t>-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w</a:t>
                </a:r>
                <a:r>
                  <a:rPr lang="en-US" sz="1800" dirty="0"/>
                  <a:t>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>
                    <a:solidFill>
                      <a:srgbClr val="0070C0"/>
                    </a:solidFill>
                  </a:rPr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This </a:t>
                </a:r>
                <a:r>
                  <a:rPr lang="en-US" sz="1800" dirty="0"/>
                  <a:t>gives an </a:t>
                </a:r>
                <a:r>
                  <a:rPr lang="en-US" sz="1800" dirty="0" smtClean="0"/>
                  <a:t>algorithm for MST </a:t>
                </a:r>
                <a:r>
                  <a:rPr lang="en-US" sz="1800" dirty="0"/>
                  <a:t>with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𝑶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time complexity.</a:t>
                </a:r>
              </a:p>
              <a:p>
                <a:pPr marL="0" indent="0">
                  <a:buNone/>
                </a:pPr>
                <a:r>
                  <a:rPr lang="en-US" sz="1800" dirty="0"/>
                  <a:t>Improve it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𝑶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dirty="0">
                        <a:latin typeface="Cambria Math"/>
                      </a:rPr>
                      <m:t>𝐥𝐨𝐠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by </a:t>
                </a:r>
                <a:r>
                  <a:rPr lang="en-US" sz="1800" dirty="0" smtClean="0"/>
                  <a:t>using data structures.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674" b="-17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4114800" y="4800600"/>
            <a:ext cx="2286000" cy="484632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b="1" dirty="0" smtClean="0">
                <a:solidFill>
                  <a:srgbClr val="0070C0"/>
                </a:solidFill>
              </a:rPr>
              <a:t>Theorem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4114800" y="4419600"/>
            <a:ext cx="2286000" cy="484632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straightforward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94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Homework: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Give an alternate algorithm </a:t>
            </a:r>
            <a:r>
              <a:rPr lang="en-US" sz="2000" smtClean="0"/>
              <a:t>and its proof </a:t>
            </a:r>
            <a:r>
              <a:rPr lang="en-US" sz="2000" dirty="0" smtClean="0"/>
              <a:t>for 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 job scheduling to achieve minimum lateness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4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The </a:t>
            </a:r>
            <a:r>
              <a:rPr lang="en-US" sz="3600" b="1" dirty="0" smtClean="0">
                <a:solidFill>
                  <a:srgbClr val="7030A0"/>
                </a:solidFill>
              </a:rPr>
              <a:t>novel idea </a:t>
            </a:r>
            <a:r>
              <a:rPr lang="en-US" sz="3600" b="1" dirty="0" smtClean="0"/>
              <a:t>of Huffman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33400" y="2602469"/>
            <a:ext cx="3522131" cy="2426731"/>
            <a:chOff x="533400" y="1600201"/>
            <a:chExt cx="3522131" cy="2426731"/>
          </a:xfrm>
        </p:grpSpPr>
        <p:pic>
          <p:nvPicPr>
            <p:cNvPr id="5" name="Content Placeholder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3400" y="1600201"/>
              <a:ext cx="3522131" cy="1981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600200" y="3657600"/>
              <a:ext cx="1456681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Binary coding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15000" y="2721899"/>
            <a:ext cx="2819400" cy="2231101"/>
            <a:chOff x="5441763" y="1631763"/>
            <a:chExt cx="2819400" cy="2231101"/>
          </a:xfrm>
        </p:grpSpPr>
        <p:grpSp>
          <p:nvGrpSpPr>
            <p:cNvPr id="6" name="Group 5"/>
            <p:cNvGrpSpPr/>
            <p:nvPr/>
          </p:nvGrpSpPr>
          <p:grpSpPr>
            <a:xfrm>
              <a:off x="5441763" y="1631763"/>
              <a:ext cx="2819400" cy="1416237"/>
              <a:chOff x="3079563" y="1447800"/>
              <a:chExt cx="2819400" cy="1416237"/>
            </a:xfrm>
          </p:grpSpPr>
          <p:cxnSp>
            <p:nvCxnSpPr>
              <p:cNvPr id="7" name="Straight Arrow Connector 6"/>
              <p:cNvCxnSpPr>
                <a:endCxn id="12" idx="7"/>
              </p:cNvCxnSpPr>
              <p:nvPr/>
            </p:nvCxnSpPr>
            <p:spPr>
              <a:xfrm flipH="1">
                <a:off x="3689163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3" idx="3"/>
              </p:cNvCxnSpPr>
              <p:nvPr/>
            </p:nvCxnSpPr>
            <p:spPr>
              <a:xfrm flipH="1">
                <a:off x="4755963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4196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12" idx="3"/>
              </p:cNvCxnSpPr>
              <p:nvPr/>
            </p:nvCxnSpPr>
            <p:spPr>
              <a:xfrm flipH="1">
                <a:off x="3079563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12" idx="5"/>
              </p:cNvCxnSpPr>
              <p:nvPr/>
            </p:nvCxnSpPr>
            <p:spPr>
              <a:xfrm>
                <a:off x="3689163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3429000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181600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Straight Arrow Connector 14"/>
              <p:cNvCxnSpPr>
                <a:stCxn id="13" idx="5"/>
              </p:cNvCxnSpPr>
              <p:nvPr/>
            </p:nvCxnSpPr>
            <p:spPr>
              <a:xfrm>
                <a:off x="5441763" y="2317563"/>
                <a:ext cx="457200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6172200" y="3493532"/>
              <a:ext cx="1218347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Binary tree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43400" y="2836605"/>
            <a:ext cx="1143000" cy="1049595"/>
            <a:chOff x="4343400" y="1828800"/>
            <a:chExt cx="1143000" cy="1049595"/>
          </a:xfrm>
        </p:grpSpPr>
        <p:sp>
          <p:nvSpPr>
            <p:cNvPr id="20" name="Left-Right Arrow 19"/>
            <p:cNvSpPr/>
            <p:nvPr/>
          </p:nvSpPr>
          <p:spPr>
            <a:xfrm>
              <a:off x="4343400" y="2241363"/>
              <a:ext cx="1143000" cy="6370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24400" y="1828800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C00000"/>
                  </a:solidFill>
                </a:rPr>
                <a:t>?</a:t>
              </a:r>
              <a:endParaRPr lang="en-US" sz="32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76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labeled</a:t>
            </a:r>
            <a:r>
              <a:rPr lang="en-US" sz="3600" b="1" dirty="0"/>
              <a:t> binary tree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            nodes </a:t>
            </a:r>
            <a:r>
              <a:rPr lang="en-US" sz="2000" b="1" dirty="0">
                <a:sym typeface="Wingdings" pitchFamily="2" charset="2"/>
              </a:rPr>
              <a:t> </a:t>
            </a:r>
            <a:r>
              <a:rPr lang="en-US" sz="2000" b="1" dirty="0" smtClean="0"/>
              <a:t>alphabets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Code of </a:t>
            </a:r>
            <a:r>
              <a:rPr lang="en-US" sz="2000" b="1" dirty="0" smtClean="0"/>
              <a:t>an alphabet = 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cxnSp>
        <p:nvCxnSpPr>
          <p:cNvPr id="83" name="Straight Arrow Connector 82"/>
          <p:cNvCxnSpPr>
            <a:stCxn id="106" idx="5"/>
            <a:endCxn id="117" idx="1"/>
          </p:cNvCxnSpPr>
          <p:nvPr/>
        </p:nvCxnSpPr>
        <p:spPr>
          <a:xfrm>
            <a:off x="5746563" y="4146363"/>
            <a:ext cx="317874" cy="470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1981200" y="1828800"/>
            <a:ext cx="4648200" cy="3417332"/>
            <a:chOff x="1981200" y="1828800"/>
            <a:chExt cx="4648200" cy="3417332"/>
          </a:xfrm>
        </p:grpSpPr>
        <p:sp>
          <p:nvSpPr>
            <p:cNvPr id="43" name="TextBox 42"/>
            <p:cNvSpPr txBox="1"/>
            <p:nvPr/>
          </p:nvSpPr>
          <p:spPr>
            <a:xfrm>
              <a:off x="4007037" y="1828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260914" y="1840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0480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514600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981200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260914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7275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718114" y="4876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096000" y="2526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413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870514" y="4050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3277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52600" y="1752600"/>
            <a:ext cx="5105400" cy="3962400"/>
            <a:chOff x="1752600" y="1752600"/>
            <a:chExt cx="5105400" cy="3962400"/>
          </a:xfrm>
        </p:grpSpPr>
        <p:grpSp>
          <p:nvGrpSpPr>
            <p:cNvPr id="44" name="Group 43"/>
            <p:cNvGrpSpPr/>
            <p:nvPr/>
          </p:nvGrpSpPr>
          <p:grpSpPr>
            <a:xfrm>
              <a:off x="2012763" y="1752600"/>
              <a:ext cx="4540437" cy="3581400"/>
              <a:chOff x="2012763" y="1752600"/>
              <a:chExt cx="4540437" cy="35814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362200" y="1752600"/>
                <a:ext cx="4191000" cy="3581400"/>
                <a:chOff x="2362200" y="1752600"/>
                <a:chExt cx="4191000" cy="3581400"/>
              </a:xfrm>
            </p:grpSpPr>
            <p:cxnSp>
              <p:nvCxnSpPr>
                <p:cNvPr id="12" name="Straight Arrow Connector 11"/>
                <p:cNvCxnSpPr>
                  <a:stCxn id="123" idx="2"/>
                  <a:endCxn id="121" idx="7"/>
                </p:cNvCxnSpPr>
                <p:nvPr/>
              </p:nvCxnSpPr>
              <p:spPr>
                <a:xfrm flipH="1">
                  <a:off x="3689163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4755963" y="3384363"/>
                  <a:ext cx="882837" cy="501837"/>
                  <a:chOff x="1098363" y="3308163"/>
                  <a:chExt cx="882837" cy="501837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10983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16317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/>
                <p:cNvCxnSpPr>
                  <a:stCxn id="122" idx="3"/>
                  <a:endCxn id="116" idx="7"/>
                </p:cNvCxnSpPr>
                <p:nvPr/>
              </p:nvCxnSpPr>
              <p:spPr>
                <a:xfrm flipH="1">
                  <a:off x="5289363" y="2622363"/>
                  <a:ext cx="4702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endCxn id="122" idx="1"/>
                </p:cNvCxnSpPr>
                <p:nvPr/>
              </p:nvCxnSpPr>
              <p:spPr>
                <a:xfrm>
                  <a:off x="4876800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/>
                <p:cNvGrpSpPr/>
                <p:nvPr/>
              </p:nvGrpSpPr>
              <p:grpSpPr>
                <a:xfrm>
                  <a:off x="2514600" y="3308163"/>
                  <a:ext cx="990600" cy="578037"/>
                  <a:chOff x="2514600" y="3231963"/>
                  <a:chExt cx="990600" cy="578037"/>
                </a:xfrm>
              </p:grpSpPr>
              <p:cxnSp>
                <p:nvCxnSpPr>
                  <p:cNvPr id="30" name="Straight Arrow Connector 29"/>
                  <p:cNvCxnSpPr>
                    <a:stCxn id="119" idx="3"/>
                    <a:endCxn id="109" idx="0"/>
                  </p:cNvCxnSpPr>
                  <p:nvPr/>
                </p:nvCxnSpPr>
                <p:spPr>
                  <a:xfrm flipH="1">
                    <a:off x="2514600" y="3231963"/>
                    <a:ext cx="4256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>
                    <a:stCxn id="119" idx="5"/>
                  </p:cNvCxnSpPr>
                  <p:nvPr/>
                </p:nvCxnSpPr>
                <p:spPr>
                  <a:xfrm>
                    <a:off x="3155763" y="3231963"/>
                    <a:ext cx="3494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3155763" y="2622363"/>
                  <a:ext cx="851274" cy="546474"/>
                  <a:chOff x="3124200" y="2577726"/>
                  <a:chExt cx="851274" cy="546474"/>
                </a:xfrm>
              </p:grpSpPr>
              <p:cxnSp>
                <p:nvCxnSpPr>
                  <p:cNvPr id="33" name="Straight Arrow Connector 32"/>
                  <p:cNvCxnSpPr>
                    <a:stCxn id="121" idx="3"/>
                    <a:endCxn id="119" idx="7"/>
                  </p:cNvCxnSpPr>
                  <p:nvPr/>
                </p:nvCxnSpPr>
                <p:spPr>
                  <a:xfrm flipH="1">
                    <a:off x="3124200" y="2577726"/>
                    <a:ext cx="317874" cy="4702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>
                    <a:stCxn id="121" idx="5"/>
                  </p:cNvCxnSpPr>
                  <p:nvPr/>
                </p:nvCxnSpPr>
                <p:spPr>
                  <a:xfrm>
                    <a:off x="3657600" y="2577726"/>
                    <a:ext cx="317874" cy="5464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362200" y="3886200"/>
                  <a:ext cx="3429000" cy="304800"/>
                  <a:chOff x="2438400" y="4495800"/>
                  <a:chExt cx="3429000" cy="304800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24384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5562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2895600" y="3048000"/>
                  <a:ext cx="3429000" cy="1828800"/>
                  <a:chOff x="2590800" y="4419600"/>
                  <a:chExt cx="3429000" cy="1828800"/>
                </a:xfrm>
              </p:grpSpPr>
              <p:sp>
                <p:nvSpPr>
                  <p:cNvPr id="119" name="Oval 118"/>
                  <p:cNvSpPr/>
                  <p:nvPr/>
                </p:nvSpPr>
                <p:spPr>
                  <a:xfrm>
                    <a:off x="2590800" y="44196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4724400" y="4495800"/>
                    <a:ext cx="1295400" cy="1752600"/>
                    <a:chOff x="1066800" y="4495800"/>
                    <a:chExt cx="1295400" cy="1752600"/>
                  </a:xfrm>
                </p:grpSpPr>
                <p:sp>
                  <p:nvSpPr>
                    <p:cNvPr id="116" name="Oval 115"/>
                    <p:cNvSpPr/>
                    <p:nvPr/>
                  </p:nvSpPr>
                  <p:spPr>
                    <a:xfrm>
                      <a:off x="10668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/>
                    <p:cNvSpPr/>
                    <p:nvPr/>
                  </p:nvSpPr>
                  <p:spPr>
                    <a:xfrm>
                      <a:off x="2057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0" name="Group 119"/>
                <p:cNvGrpSpPr/>
                <p:nvPr/>
              </p:nvGrpSpPr>
              <p:grpSpPr>
                <a:xfrm>
                  <a:off x="3429000" y="2362200"/>
                  <a:ext cx="2590800" cy="304800"/>
                  <a:chOff x="4038600" y="4495800"/>
                  <a:chExt cx="2590800" cy="304800"/>
                </a:xfrm>
              </p:grpSpPr>
              <p:sp>
                <p:nvSpPr>
                  <p:cNvPr id="121" name="Oval 120"/>
                  <p:cNvSpPr/>
                  <p:nvPr/>
                </p:nvSpPr>
                <p:spPr>
                  <a:xfrm>
                    <a:off x="4038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6324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3" name="Oval 122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5867400" y="4832163"/>
                  <a:ext cx="685800" cy="501837"/>
                  <a:chOff x="457200" y="4755963"/>
                  <a:chExt cx="685800" cy="501837"/>
                </a:xfrm>
              </p:grpSpPr>
              <p:cxnSp>
                <p:nvCxnSpPr>
                  <p:cNvPr id="125" name="Straight Arrow Connector 124"/>
                  <p:cNvCxnSpPr>
                    <a:stCxn id="117" idx="3"/>
                  </p:cNvCxnSpPr>
                  <p:nvPr/>
                </p:nvCxnSpPr>
                <p:spPr>
                  <a:xfrm flipH="1">
                    <a:off x="457200" y="4755963"/>
                    <a:ext cx="1970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/>
                  <p:cNvCxnSpPr/>
                  <p:nvPr/>
                </p:nvCxnSpPr>
                <p:spPr>
                  <a:xfrm>
                    <a:off x="838200" y="4755963"/>
                    <a:ext cx="304800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Oval 139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87" name="Straight Arrow Connector 86"/>
              <p:cNvCxnSpPr>
                <a:stCxn id="109" idx="3"/>
              </p:cNvCxnSpPr>
              <p:nvPr/>
            </p:nvCxnSpPr>
            <p:spPr>
              <a:xfrm flipH="1">
                <a:off x="2012763" y="4146363"/>
                <a:ext cx="394074" cy="59111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>
                <a:off x="6019800" y="2590800"/>
                <a:ext cx="317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/>
          </p:nvSpPr>
          <p:spPr>
            <a:xfrm>
              <a:off x="6400800" y="53456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626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752600" y="47360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00400" y="38978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733800" y="32004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495800" y="38978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096000" y="31242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810000" y="260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2766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34815" y="5638800"/>
            <a:ext cx="246118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Label of path from root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76679" y="5257800"/>
            <a:ext cx="54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leaf</a:t>
            </a:r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086600" y="2388275"/>
            <a:ext cx="1524000" cy="2031325"/>
            <a:chOff x="7086600" y="2388275"/>
            <a:chExt cx="1524000" cy="2031325"/>
          </a:xfrm>
        </p:grpSpPr>
        <p:sp>
          <p:nvSpPr>
            <p:cNvPr id="9" name="TextBox 8"/>
            <p:cNvSpPr txBox="1"/>
            <p:nvPr/>
          </p:nvSpPr>
          <p:spPr>
            <a:xfrm>
              <a:off x="7781527" y="2388275"/>
              <a:ext cx="829073" cy="20313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01,</a:t>
              </a:r>
              <a:endParaRPr lang="en-US" b="1" dirty="0"/>
            </a:p>
            <a:p>
              <a:r>
                <a:rPr lang="en-US" b="1" dirty="0" smtClean="0"/>
                <a:t>001</a:t>
              </a:r>
              <a:r>
                <a:rPr lang="en-US" b="1" dirty="0"/>
                <a:t>,</a:t>
              </a:r>
            </a:p>
            <a:p>
              <a:r>
                <a:rPr lang="en-US" b="1" dirty="0" smtClean="0"/>
                <a:t>0000,</a:t>
              </a:r>
            </a:p>
            <a:p>
              <a:r>
                <a:rPr lang="en-US" b="1" dirty="0" smtClean="0"/>
                <a:t>11,</a:t>
              </a:r>
            </a:p>
            <a:p>
              <a:r>
                <a:rPr lang="en-US" b="1" dirty="0" smtClean="0"/>
                <a:t>100,</a:t>
              </a:r>
            </a:p>
            <a:p>
              <a:r>
                <a:rPr lang="en-US" b="1" dirty="0" smtClean="0"/>
                <a:t>10110,</a:t>
              </a:r>
            </a:p>
            <a:p>
              <a:r>
                <a:rPr lang="en-US" b="1" dirty="0" smtClean="0"/>
                <a:t>10111</a:t>
              </a:r>
              <a:endParaRPr lang="en-US" b="1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7086600" y="2989005"/>
              <a:ext cx="694927" cy="8209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569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Variable</a:t>
            </a:r>
            <a:r>
              <a:rPr lang="en-US" sz="3200" b="1" dirty="0" smtClean="0"/>
              <a:t> length Coding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115741751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377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Encoding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93460812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47" t="-4762" r="-100524" b="-4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762" b="-436190"/>
                          </a:stretch>
                        </a:blipFill>
                      </a:tcPr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120879" r="-199479" b="-4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218478" r="-199479" b="-2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321978" r="-199479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417391" r="-1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523077" r="-199479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87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</a:t>
            </a:r>
            <a:r>
              <a:rPr lang="en-US" sz="1800" dirty="0" smtClean="0"/>
              <a:t>: </a:t>
            </a:r>
          </a:p>
          <a:p>
            <a:pPr marL="0" indent="0">
              <a:buNone/>
            </a:pPr>
            <a:r>
              <a:rPr lang="en-US" sz="1800" dirty="0" smtClean="0"/>
              <a:t>How to build the labeled tree for a prefix code ?</a:t>
            </a:r>
            <a:endParaRPr lang="en-US" sz="1800" dirty="0"/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831068"/>
            <a:ext cx="573428" cy="2643664"/>
            <a:chOff x="3467496" y="2831068"/>
            <a:chExt cx="573428" cy="2643664"/>
          </a:xfrm>
        </p:grpSpPr>
        <p:sp>
          <p:nvSpPr>
            <p:cNvPr id="13" name="TextBox 12"/>
            <p:cNvSpPr txBox="1"/>
            <p:nvPr/>
          </p:nvSpPr>
          <p:spPr>
            <a:xfrm>
              <a:off x="3467496" y="34290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962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2876" y="4507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5105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111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05400" y="3124200"/>
            <a:ext cx="3352800" cy="2590800"/>
            <a:chOff x="5105400" y="3124200"/>
            <a:chExt cx="3352800" cy="2590800"/>
          </a:xfrm>
        </p:grpSpPr>
        <p:grpSp>
          <p:nvGrpSpPr>
            <p:cNvPr id="2" name="Group 1"/>
            <p:cNvGrpSpPr/>
            <p:nvPr/>
          </p:nvGrpSpPr>
          <p:grpSpPr>
            <a:xfrm>
              <a:off x="5334000" y="3124200"/>
              <a:ext cx="2438400" cy="2209800"/>
              <a:chOff x="4051674" y="1676400"/>
              <a:chExt cx="2438400" cy="2209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4051674" y="1905000"/>
                <a:ext cx="685801" cy="5979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4755963" y="33843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5289363" y="33843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24" idx="3"/>
                <a:endCxn id="23" idx="7"/>
              </p:cNvCxnSpPr>
              <p:nvPr/>
            </p:nvCxnSpPr>
            <p:spPr>
              <a:xfrm flipH="1">
                <a:off x="5289363" y="2622363"/>
                <a:ext cx="4702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25" idx="6"/>
                <a:endCxn id="24" idx="1"/>
              </p:cNvCxnSpPr>
              <p:nvPr/>
            </p:nvCxnSpPr>
            <p:spPr>
              <a:xfrm>
                <a:off x="5042274" y="1828800"/>
                <a:ext cx="717363" cy="5780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5029200" y="3124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715000" y="2362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737474" y="1676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6019800" y="2590800"/>
                <a:ext cx="470274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H="1">
              <a:off x="7346763" y="4832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880163" y="4832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7620000" y="4572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105400" y="39624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912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6294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2390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001000" y="53456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454837" y="3212068"/>
            <a:ext cx="2924049" cy="1969532"/>
            <a:chOff x="5454837" y="3212068"/>
            <a:chExt cx="2924049" cy="1969532"/>
          </a:xfrm>
        </p:grpSpPr>
        <p:sp>
          <p:nvSpPr>
            <p:cNvPr id="35" name="TextBox 34"/>
            <p:cNvSpPr txBox="1"/>
            <p:nvPr/>
          </p:nvSpPr>
          <p:spPr>
            <a:xfrm>
              <a:off x="5454837" y="328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29400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67600" y="3974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772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29400" y="4736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32514" y="3962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229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318314" y="4800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106168" y="4267200"/>
            <a:ext cx="3339208" cy="1740932"/>
            <a:chOff x="5106168" y="4267200"/>
            <a:chExt cx="3339208" cy="1740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106168" y="4267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168" y="4267200"/>
                  <a:ext cx="38023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791968" y="5638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i="1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968" y="5638800"/>
                  <a:ext cx="37702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705600" y="56388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i="1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600" y="56388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7315200" y="56388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i="1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200" y="5638800"/>
                  <a:ext cx="3545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8081174" y="5638800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𝒆</m:t>
                        </m:r>
                      </m:oMath>
                    </m:oMathPara>
                  </a14:m>
                  <a:endParaRPr lang="en-US" b="1" i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1174" y="5638800"/>
                  <a:ext cx="36420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37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589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648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each prefix code of 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alphabets, there exists a binary tree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leaves </a:t>
                </a:r>
                <a:r>
                  <a:rPr lang="en-US" sz="2000" dirty="0" err="1" smtClean="0"/>
                  <a:t>s.t.</a:t>
                </a:r>
                <a:endParaRPr lang="en-US" sz="2000" dirty="0" smtClean="0"/>
              </a:p>
              <a:p>
                <a:r>
                  <a:rPr lang="en-US" sz="2000" dirty="0" smtClean="0"/>
                  <a:t>There is a </a:t>
                </a:r>
                <a:r>
                  <a:rPr lang="en-US" sz="2000" dirty="0" err="1" smtClean="0"/>
                  <a:t>bijective</a:t>
                </a:r>
                <a:r>
                  <a:rPr lang="en-US" sz="2000" dirty="0" smtClean="0"/>
                  <a:t> </a:t>
                </a:r>
                <a:r>
                  <a:rPr lang="en-US" sz="2000" u="sng" dirty="0" smtClean="0"/>
                  <a:t>mapping</a:t>
                </a:r>
                <a:r>
                  <a:rPr lang="en-US" sz="2000" dirty="0" smtClean="0"/>
                  <a:t> between the </a:t>
                </a:r>
                <a:r>
                  <a:rPr lang="en-US" sz="2000" b="1" dirty="0" smtClean="0"/>
                  <a:t>alphabets</a:t>
                </a:r>
                <a:r>
                  <a:rPr lang="en-US" sz="2000" dirty="0" smtClean="0"/>
                  <a:t> and the </a:t>
                </a:r>
                <a:r>
                  <a:rPr lang="en-US" sz="2000" b="1" dirty="0" smtClean="0"/>
                  <a:t>leaves.</a:t>
                </a:r>
                <a:r>
                  <a:rPr lang="en-US" sz="2000" dirty="0" smtClean="0"/>
                  <a:t> </a:t>
                </a:r>
              </a:p>
              <a:p>
                <a:r>
                  <a:rPr lang="en-US" sz="2000" dirty="0" smtClean="0"/>
                  <a:t>The label of </a:t>
                </a:r>
                <a:r>
                  <a:rPr lang="en-US" sz="2000" dirty="0"/>
                  <a:t>a</a:t>
                </a:r>
                <a:r>
                  <a:rPr lang="en-US" sz="2000" dirty="0" smtClean="0"/>
                  <a:t> path from root to a leaf node corresponds to the prefix code of the corresponding alphabet.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Average </a:t>
                </a:r>
                <a:r>
                  <a:rPr lang="en-US" sz="2000" b="1" dirty="0"/>
                  <a:t>bit length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000" dirty="0" smtClean="0"/>
                  <a:t> in terms of its binary tree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 ? 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dirty="0">
                          <a:latin typeface="Cambria Math"/>
                        </a:rPr>
                        <m:t>𝐀𝐁𝐋</m:t>
                      </m:r>
                      <m:d>
                        <m:d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𝜸</m:t>
                          </m:r>
                        </m:e>
                      </m:d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  <m:r>
                            <a:rPr lang="en-US" sz="2000" i="1" dirty="0"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2000" i="1" dirty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𝐝𝐞𝐩𝐭</m:t>
                              </m:r>
                              <m:sSub>
                                <m:sSubPr>
                                  <m:ctrlPr>
                                    <a:rPr lang="en-US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𝐡</m:t>
                                  </m:r>
                                </m:e>
                                <m:sub>
                                  <m:r>
                                    <a:rPr lang="en-US" sz="2000" b="1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be the alphabets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in </a:t>
                </a:r>
                <a:r>
                  <a:rPr lang="en-US" sz="2000" u="sng" dirty="0"/>
                  <a:t>non-decreasing</a:t>
                </a:r>
                <a:r>
                  <a:rPr lang="en-US" sz="2000" dirty="0"/>
                  <a:t> order of their frequencies.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648200"/>
              </a:xfrm>
              <a:blipFill rotWithShape="1">
                <a:blip r:embed="rId2"/>
                <a:stretch>
                  <a:fillRect l="-708" t="-656" b="-9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0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Observations</a:t>
            </a:r>
            <a:r>
              <a:rPr lang="en-US" sz="3200" b="1" dirty="0"/>
              <a:t> on </a:t>
            </a:r>
            <a:br>
              <a:rPr lang="en-US" sz="3200" b="1" dirty="0"/>
            </a:br>
            <a:r>
              <a:rPr lang="en-US" sz="3200" b="1" dirty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binary tree </a:t>
            </a:r>
            <a:r>
              <a:rPr lang="en-US" sz="3200" b="1" dirty="0"/>
              <a:t>of the </a:t>
            </a:r>
            <a:r>
              <a:rPr lang="en-US" sz="3200" b="1" dirty="0">
                <a:solidFill>
                  <a:srgbClr val="0070C0"/>
                </a:solidFill>
              </a:rPr>
              <a:t>optimal prefix code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 1: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There exists </a:t>
                </a:r>
                <a:r>
                  <a:rPr lang="en-US" sz="2000" u="sng" dirty="0"/>
                  <a:t>an</a:t>
                </a:r>
                <a:r>
                  <a:rPr lang="en-US" sz="2000" dirty="0"/>
                  <a:t> optimal prefix coding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appear as siblings in the corresponding labeled binary tree.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4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591533" y="1519793"/>
            <a:ext cx="3201865" cy="1255435"/>
            <a:chOff x="2667733" y="2069068"/>
            <a:chExt cx="3201865" cy="1255435"/>
          </a:xfrm>
        </p:grpSpPr>
        <p:grpSp>
          <p:nvGrpSpPr>
            <p:cNvPr id="28" name="Group 27"/>
            <p:cNvGrpSpPr/>
            <p:nvPr/>
          </p:nvGrpSpPr>
          <p:grpSpPr>
            <a:xfrm>
              <a:off x="2737338" y="2069068"/>
              <a:ext cx="3132260" cy="1255435"/>
              <a:chOff x="2819400" y="1447800"/>
              <a:chExt cx="3429000" cy="1416237"/>
            </a:xfrm>
          </p:grpSpPr>
          <p:cxnSp>
            <p:nvCxnSpPr>
              <p:cNvPr id="5" name="Straight Arrow Connector 4"/>
              <p:cNvCxnSpPr>
                <a:endCxn id="10" idx="7"/>
              </p:cNvCxnSpPr>
              <p:nvPr/>
            </p:nvCxnSpPr>
            <p:spPr>
              <a:xfrm flipH="1">
                <a:off x="34290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stCxn id="11" idx="3"/>
              </p:cNvCxnSpPr>
              <p:nvPr/>
            </p:nvCxnSpPr>
            <p:spPr>
              <a:xfrm flipH="1">
                <a:off x="5029200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endCxn id="11" idx="1"/>
              </p:cNvCxnSpPr>
              <p:nvPr/>
            </p:nvCxnSpPr>
            <p:spPr>
              <a:xfrm>
                <a:off x="4616637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0" idx="3"/>
              </p:cNvCxnSpPr>
              <p:nvPr/>
            </p:nvCxnSpPr>
            <p:spPr>
              <a:xfrm flipH="1">
                <a:off x="2819400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0" idx="5"/>
              </p:cNvCxnSpPr>
              <p:nvPr/>
            </p:nvCxnSpPr>
            <p:spPr>
              <a:xfrm>
                <a:off x="3429000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3168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54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759637" y="2286000"/>
                <a:ext cx="488763" cy="578037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3572608" y="2136616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7976" y="214695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67733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05846" y="2822441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91175" y="2754892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89145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0600" y="1654889"/>
            <a:ext cx="3033822" cy="2865624"/>
            <a:chOff x="1066800" y="2204164"/>
            <a:chExt cx="3033822" cy="2865624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.  .  .</a:t>
              </a:r>
              <a:endParaRPr lang="en-US" sz="2800" b="1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45704" y="5069788"/>
              <a:ext cx="338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990600" y="5128793"/>
            <a:ext cx="7239000" cy="365996"/>
            <a:chOff x="1066800" y="5678068"/>
            <a:chExt cx="7239000" cy="36599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66800" y="5678068"/>
              <a:ext cx="7239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848186" y="5716667"/>
              <a:ext cx="1324413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Deepest level</a:t>
              </a:r>
              <a:endParaRPr lang="en-US" dirty="0"/>
            </a:p>
          </p:txBody>
        </p:sp>
      </p:grpSp>
      <p:sp>
        <p:nvSpPr>
          <p:cNvPr id="19" name="Oval 18"/>
          <p:cNvSpPr/>
          <p:nvPr/>
        </p:nvSpPr>
        <p:spPr>
          <a:xfrm>
            <a:off x="6071821" y="4093845"/>
            <a:ext cx="1531327" cy="162115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071821" y="3264455"/>
            <a:ext cx="1327372" cy="2375773"/>
            <a:chOff x="6148021" y="3813730"/>
            <a:chExt cx="1327372" cy="2375773"/>
          </a:xfrm>
        </p:grpSpPr>
        <p:grpSp>
          <p:nvGrpSpPr>
            <p:cNvPr id="25" name="Group 24"/>
            <p:cNvGrpSpPr/>
            <p:nvPr/>
          </p:nvGrpSpPr>
          <p:grpSpPr>
            <a:xfrm>
              <a:off x="6148021" y="3813730"/>
              <a:ext cx="1327372" cy="2375773"/>
              <a:chOff x="6148021" y="3813730"/>
              <a:chExt cx="1327372" cy="2375773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774473" y="4838541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/>
              <p:cNvCxnSpPr>
                <a:stCxn id="14" idx="3"/>
              </p:cNvCxnSpPr>
              <p:nvPr/>
            </p:nvCxnSpPr>
            <p:spPr>
              <a:xfrm flipH="1">
                <a:off x="6635262" y="5069165"/>
                <a:ext cx="179986" cy="44485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524882" y="4461232"/>
                <a:ext cx="290366" cy="41687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6356838" y="4230608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6148021" y="3813730"/>
                <a:ext cx="290366" cy="416878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/>
              <p:cNvGrpSpPr/>
              <p:nvPr/>
            </p:nvGrpSpPr>
            <p:grpSpPr>
              <a:xfrm>
                <a:off x="6333959" y="5514022"/>
                <a:ext cx="448304" cy="675481"/>
                <a:chOff x="6528153" y="5334000"/>
                <a:chExt cx="490775" cy="7620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6553200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6528153" y="5726668"/>
                      <a:ext cx="49077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Rectangl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8153" y="5726668"/>
                      <a:ext cx="490775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1625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7030017" y="5862106"/>
                    <a:ext cx="445376" cy="3273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0017" y="5862106"/>
                    <a:ext cx="445376" cy="327397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9434" r="-21918" b="-433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oup 15"/>
              <p:cNvGrpSpPr/>
              <p:nvPr/>
            </p:nvGrpSpPr>
            <p:grpSpPr>
              <a:xfrm>
                <a:off x="6983290" y="5097144"/>
                <a:ext cx="464361" cy="744276"/>
                <a:chOff x="7239000" y="4863726"/>
                <a:chExt cx="508353" cy="83960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7290153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7239000" y="4863726"/>
                  <a:ext cx="317874" cy="4702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6638106" y="4443596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055741" y="505152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498895" y="505152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2901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Observations</a:t>
            </a:r>
            <a:r>
              <a:rPr lang="en-US" sz="3200" b="1" dirty="0"/>
              <a:t> on </a:t>
            </a:r>
            <a:br>
              <a:rPr lang="en-US" sz="3200" b="1" dirty="0"/>
            </a:br>
            <a:r>
              <a:rPr lang="en-US" sz="3200" b="1" dirty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binary tree </a:t>
            </a:r>
            <a:r>
              <a:rPr lang="en-US" sz="3200" b="1" dirty="0"/>
              <a:t>of the </a:t>
            </a:r>
            <a:r>
              <a:rPr lang="en-US" sz="3200" b="1" dirty="0">
                <a:solidFill>
                  <a:srgbClr val="0070C0"/>
                </a:solidFill>
              </a:rPr>
              <a:t>optimal prefix code</a:t>
            </a:r>
            <a:endParaRPr lang="en-US" sz="3200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591533" y="1519793"/>
            <a:ext cx="3201865" cy="1255435"/>
            <a:chOff x="2667733" y="2069068"/>
            <a:chExt cx="3201865" cy="1255435"/>
          </a:xfrm>
        </p:grpSpPr>
        <p:grpSp>
          <p:nvGrpSpPr>
            <p:cNvPr id="28" name="Group 27"/>
            <p:cNvGrpSpPr/>
            <p:nvPr/>
          </p:nvGrpSpPr>
          <p:grpSpPr>
            <a:xfrm>
              <a:off x="2737338" y="2069068"/>
              <a:ext cx="3132260" cy="1255435"/>
              <a:chOff x="2819400" y="1447800"/>
              <a:chExt cx="3429000" cy="1416237"/>
            </a:xfrm>
          </p:grpSpPr>
          <p:cxnSp>
            <p:nvCxnSpPr>
              <p:cNvPr id="5" name="Straight Arrow Connector 4"/>
              <p:cNvCxnSpPr>
                <a:endCxn id="10" idx="7"/>
              </p:cNvCxnSpPr>
              <p:nvPr/>
            </p:nvCxnSpPr>
            <p:spPr>
              <a:xfrm flipH="1">
                <a:off x="34290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stCxn id="11" idx="3"/>
              </p:cNvCxnSpPr>
              <p:nvPr/>
            </p:nvCxnSpPr>
            <p:spPr>
              <a:xfrm flipH="1">
                <a:off x="5029200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endCxn id="11" idx="1"/>
              </p:cNvCxnSpPr>
              <p:nvPr/>
            </p:nvCxnSpPr>
            <p:spPr>
              <a:xfrm>
                <a:off x="4616637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0" idx="3"/>
              </p:cNvCxnSpPr>
              <p:nvPr/>
            </p:nvCxnSpPr>
            <p:spPr>
              <a:xfrm flipH="1">
                <a:off x="2819400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0" idx="5"/>
              </p:cNvCxnSpPr>
              <p:nvPr/>
            </p:nvCxnSpPr>
            <p:spPr>
              <a:xfrm>
                <a:off x="3429000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3168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54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759637" y="2286000"/>
                <a:ext cx="488763" cy="578037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3572608" y="2136616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7976" y="214695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67733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05846" y="2822441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91175" y="2754892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89145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0600" y="1654889"/>
            <a:ext cx="3033822" cy="2865624"/>
            <a:chOff x="1066800" y="2204164"/>
            <a:chExt cx="3033822" cy="2865624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.  .  .</a:t>
              </a:r>
              <a:endParaRPr lang="en-US" sz="2800" b="1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45704" y="5069788"/>
              <a:ext cx="338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990600" y="5128793"/>
            <a:ext cx="7239000" cy="365996"/>
            <a:chOff x="1066800" y="5678068"/>
            <a:chExt cx="7239000" cy="36599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66800" y="5678068"/>
              <a:ext cx="7239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848186" y="5716667"/>
              <a:ext cx="1324413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Deepest level</a:t>
              </a:r>
              <a:endParaRPr lang="en-US" dirty="0"/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>
            <a:off x="6448682" y="3911957"/>
            <a:ext cx="290366" cy="4168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280638" y="3681333"/>
            <a:ext cx="278423" cy="27019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71821" y="3264455"/>
            <a:ext cx="290366" cy="41687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6629400" y="5105400"/>
                <a:ext cx="385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006C31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’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105400"/>
                <a:ext cx="385041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2539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6561906" y="3894321"/>
            <a:ext cx="275579" cy="327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248400" y="4343400"/>
            <a:ext cx="1159120" cy="7938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7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13537</TotalTime>
  <Words>2054</Words>
  <Application>Microsoft Office PowerPoint</Application>
  <PresentationFormat>On-screen Show (4:3)</PresentationFormat>
  <Paragraphs>640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Design and Analysis of Algorithms (CS345/CS345A)  Jan-April 2014</vt:lpstr>
      <vt:lpstr>A Recapitulation of the last lecture</vt:lpstr>
      <vt:lpstr>Prefix Coding</vt:lpstr>
      <vt:lpstr>The novel idea of Huffman</vt:lpstr>
      <vt:lpstr>A labeled binary tree</vt:lpstr>
      <vt:lpstr>Variable length Coding</vt:lpstr>
      <vt:lpstr>PowerPoint Presentation</vt:lpstr>
      <vt:lpstr>Observations on  the binary tree of the optimal prefix code</vt:lpstr>
      <vt:lpstr>Observations on  the binary tree of the optimal prefix code</vt:lpstr>
      <vt:lpstr>PowerPoint Presentation</vt:lpstr>
      <vt:lpstr>PowerPoint Presentation</vt:lpstr>
      <vt:lpstr>Proof for  OPT_ABL (A)=OPT_ABL (A′) + f(a_1 )+f(a_2 )</vt:lpstr>
      <vt:lpstr>How to prove  OPT_ABL (A)=OPT_ABL (A′) + f(a_1 )+f(a_2 )  ?</vt:lpstr>
      <vt:lpstr>A prefix coding for A from  OPT(A^′ ) </vt:lpstr>
      <vt:lpstr>A prefix coding for A from  OPT(A′) </vt:lpstr>
      <vt:lpstr>A prefix coding for A′ from  OPT(A) </vt:lpstr>
      <vt:lpstr>A prefix coding for A′ from  OPT(A) </vt:lpstr>
      <vt:lpstr>PowerPoint Presentation</vt:lpstr>
      <vt:lpstr>The algorithm based on  OPT_ABL (A)=OPT_ABL (A′) + f(a_1 )+f(a_2 )</vt:lpstr>
      <vt:lpstr>The last 3 problems we discussed</vt:lpstr>
      <vt:lpstr>An important tool we discovered today  </vt:lpstr>
      <vt:lpstr>To prove that a greedy strategy works </vt:lpstr>
      <vt:lpstr>Example 1 Synchronization of circuit with min delay enhancment</vt:lpstr>
      <vt:lpstr>An Electric Circuit: instance A </vt:lpstr>
      <vt:lpstr>An Electric Circuit: instance A </vt:lpstr>
      <vt:lpstr>An Electric Circuit: instance A′ </vt:lpstr>
      <vt:lpstr>Proof of OPT(A)  = OPT(A′) + 1 </vt:lpstr>
      <vt:lpstr>Example 2 Minimum spanning tree</vt:lpstr>
      <vt:lpstr>instance A </vt:lpstr>
      <vt:lpstr>instance A </vt:lpstr>
      <vt:lpstr>instance A′ </vt:lpstr>
      <vt:lpstr>How to compute instance A′ </vt:lpstr>
      <vt:lpstr>Homework: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Prakhar</cp:lastModifiedBy>
  <cp:revision>1317</cp:revision>
  <dcterms:created xsi:type="dcterms:W3CDTF">2011-12-03T04:13:03Z</dcterms:created>
  <dcterms:modified xsi:type="dcterms:W3CDTF">2014-02-07T11:05:03Z</dcterms:modified>
</cp:coreProperties>
</file>