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483" r:id="rId3"/>
    <p:sldId id="487" r:id="rId4"/>
    <p:sldId id="493" r:id="rId5"/>
    <p:sldId id="494" r:id="rId6"/>
    <p:sldId id="488" r:id="rId7"/>
    <p:sldId id="489" r:id="rId8"/>
    <p:sldId id="490" r:id="rId9"/>
    <p:sldId id="491" r:id="rId10"/>
    <p:sldId id="492" r:id="rId11"/>
    <p:sldId id="495" r:id="rId12"/>
    <p:sldId id="512" r:id="rId13"/>
    <p:sldId id="476" r:id="rId14"/>
    <p:sldId id="496" r:id="rId15"/>
    <p:sldId id="503" r:id="rId16"/>
    <p:sldId id="500" r:id="rId17"/>
    <p:sldId id="501" r:id="rId18"/>
    <p:sldId id="504" r:id="rId19"/>
    <p:sldId id="505" r:id="rId20"/>
    <p:sldId id="507" r:id="rId21"/>
    <p:sldId id="513" r:id="rId22"/>
    <p:sldId id="508" r:id="rId23"/>
    <p:sldId id="510" r:id="rId24"/>
    <p:sldId id="509" r:id="rId25"/>
    <p:sldId id="51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48" d="100"/>
          <a:sy n="48" d="100"/>
        </p:scale>
        <p:origin x="-121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0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Shortest paths in graphs with positive weights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Let us start with </a:t>
            </a:r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be the least weight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1. 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l-GR" sz="2000" dirty="0" smtClean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add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keep only the </a:t>
                </a:r>
                <a:r>
                  <a:rPr lang="en-US" sz="2000" b="1" dirty="0" smtClean="0"/>
                  <a:t>lighter</a:t>
                </a:r>
                <a:r>
                  <a:rPr lang="en-US" sz="2000" dirty="0" smtClean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an algorithm for </a:t>
                </a:r>
                <a:r>
                  <a:rPr lang="en-US" sz="2000" b="1" dirty="0" smtClean="0"/>
                  <a:t>distances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</a:t>
                </a:r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Can you see some negative points of this algorithm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7548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) +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548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Shortcomings of the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This algorithm does not provide any insight into the (beautiful) structure of shortest paths.</a:t>
            </a:r>
          </a:p>
          <a:p>
            <a:endParaRPr lang="en-US" sz="2000" dirty="0" smtClean="0"/>
          </a:p>
          <a:p>
            <a:r>
              <a:rPr lang="en-US" sz="2000" dirty="0" smtClean="0"/>
              <a:t>It is just a recursive algorithm to convince ourselves that we can solve the shortest paths problem in polynomial time.</a:t>
            </a:r>
          </a:p>
          <a:p>
            <a:endParaRPr lang="en-US" sz="2000" dirty="0" smtClean="0"/>
          </a:p>
          <a:p>
            <a:r>
              <a:rPr lang="en-US" sz="2000" dirty="0" smtClean="0"/>
              <a:t>This also leaves very few options to improve the time complexity.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shall now design a very insightful algorithm based on elementary properties of shortest paths.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Property  </a:t>
            </a:r>
            <a:r>
              <a:rPr lang="en-US" sz="3600" dirty="0" smtClean="0">
                <a:solidFill>
                  <a:srgbClr val="0070C0"/>
                </a:solidFill>
              </a:rPr>
              <a:t>of a shortest path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Optimal </a:t>
            </a:r>
            <a:r>
              <a:rPr lang="en-US" sz="3600" b="1" dirty="0" err="1" smtClean="0">
                <a:solidFill>
                  <a:srgbClr val="006C31"/>
                </a:solidFill>
              </a:rPr>
              <a:t>subpath</a:t>
            </a:r>
            <a:r>
              <a:rPr lang="en-US" sz="3600" b="1" dirty="0" smtClean="0">
                <a:solidFill>
                  <a:srgbClr val="006C31"/>
                </a:solidFill>
              </a:rPr>
              <a:t> </a:t>
            </a:r>
            <a:r>
              <a:rPr lang="en-US" sz="3600" b="1" dirty="0" smtClean="0"/>
              <a:t>property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51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1: </a:t>
                </a:r>
                <a:r>
                  <a:rPr lang="en-US" sz="2000" dirty="0" smtClean="0"/>
                  <a:t>Every </a:t>
                </a:r>
                <a:r>
                  <a:rPr lang="en-US" sz="2000" b="1" dirty="0" err="1" smtClean="0"/>
                  <a:t>subpath</a:t>
                </a:r>
                <a:r>
                  <a:rPr lang="en-US" sz="2000" dirty="0" smtClean="0"/>
                  <a:t> of a shortest path is also a shortest path.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NOTE:  </a:t>
                </a:r>
                <a:r>
                  <a:rPr lang="en-US" sz="2000" dirty="0" smtClean="0"/>
                  <a:t>Did this lemma use the fact that the edge weights are positive. If yes, can you locate the exact place where it used it?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9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</a:t>
            </a:r>
            <a:r>
              <a:rPr lang="en-US" sz="1400" b="1" dirty="0" smtClean="0">
                <a:solidFill>
                  <a:srgbClr val="7030A0"/>
                </a:solidFill>
              </a:rPr>
              <a:t>27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3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Exploiting</a:t>
            </a:r>
            <a:r>
              <a:rPr lang="en-US" sz="3600" b="1" dirty="0" smtClean="0"/>
              <a:t> the </a:t>
            </a:r>
            <a:r>
              <a:rPr lang="en-US" sz="3600" b="1" u="sng" dirty="0" smtClean="0">
                <a:solidFill>
                  <a:srgbClr val="7030A0"/>
                </a:solidFill>
              </a:rPr>
              <a:t>positive</a:t>
            </a:r>
            <a:r>
              <a:rPr lang="en-US" sz="3600" b="1" dirty="0" smtClean="0"/>
              <a:t> weight on edges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The first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must be its </a:t>
                </a:r>
                <a:r>
                  <a:rPr lang="en-US" sz="2000" b="1" dirty="0" smtClean="0"/>
                  <a:t>neighbor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Towards the design of algorithm …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can we say about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 b="-5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Complete picture </a:t>
            </a:r>
            <a:r>
              <a:rPr lang="en-US" sz="3600" b="1" dirty="0" smtClean="0"/>
              <a:t>of all shortest paths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                                Shortest paths tree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79875" y="3810000"/>
            <a:ext cx="463525" cy="1371600"/>
            <a:chOff x="2955988" y="1981200"/>
            <a:chExt cx="463525" cy="1371600"/>
          </a:xfrm>
        </p:grpSpPr>
        <p:grpSp>
          <p:nvGrpSpPr>
            <p:cNvPr id="49" name="Group 48"/>
            <p:cNvGrpSpPr/>
            <p:nvPr/>
          </p:nvGrpSpPr>
          <p:grpSpPr>
            <a:xfrm>
              <a:off x="2968638" y="1981200"/>
              <a:ext cx="298475" cy="1066800"/>
              <a:chOff x="2968638" y="1981200"/>
              <a:chExt cx="298475" cy="1066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968638" y="1981200"/>
                <a:ext cx="222275" cy="90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Towards the design of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must be a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must be the </a:t>
                </a:r>
                <a:r>
                  <a:rPr lang="en-US" sz="2000" u="sng" dirty="0" smtClean="0"/>
                  <a:t>shortest path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Can we </a:t>
                </a:r>
                <a:r>
                  <a:rPr lang="en-US" sz="2000" dirty="0" smtClean="0"/>
                  <a:t>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Incremental way </a:t>
                </a:r>
                <a:r>
                  <a:rPr lang="en-US" sz="2000" dirty="0" smtClean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Ponder over it before going to the next slide.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741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Towards the design of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How can we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sz="20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is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741" t="-674" b="-1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811524"/>
            <a:chOff x="4397829" y="1781544"/>
            <a:chExt cx="2437853" cy="1811524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0"/>
              <a:endCxn id="69" idx="3"/>
            </p:cNvCxnSpPr>
            <p:nvPr/>
          </p:nvCxnSpPr>
          <p:spPr>
            <a:xfrm flipV="1">
              <a:off x="5248313" y="3330482"/>
              <a:ext cx="1479605" cy="262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298217" y="59436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vertex with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17" y="59436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0" t="-8197" r="-1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Shortest </a:t>
            </a:r>
            <a:r>
              <a:rPr lang="en-US" sz="3200" dirty="0" err="1" smtClean="0">
                <a:solidFill>
                  <a:srgbClr val="7030A0"/>
                </a:solidFill>
              </a:rPr>
              <a:t>pathS</a:t>
            </a:r>
            <a:r>
              <a:rPr lang="en-US" sz="3200" dirty="0" smtClean="0">
                <a:solidFill>
                  <a:srgbClr val="7030A0"/>
                </a:solidFill>
              </a:rPr>
              <a:t> in a graph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with </a:t>
                </a:r>
                <a:r>
                  <a:rPr lang="en-US" sz="2000" b="1" dirty="0" smtClean="0"/>
                  <a:t>minimum</a:t>
                </a:r>
                <a:r>
                  <a:rPr lang="en-US" sz="20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:r>
                  <a:rPr lang="en-US" sz="2000" b="1" dirty="0" smtClean="0"/>
                  <a:t>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this algorithm, we first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a</a:t>
                </a:r>
                <a:r>
                  <a:rPr lang="en-US" sz="2000" dirty="0" smtClean="0"/>
                  <a:t>nd then find the vertex with the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value.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rearrange its statements so that in the beginning of each iteration, we have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values </a:t>
                </a:r>
                <a:r>
                  <a:rPr lang="en-US" sz="2000" b="1" dirty="0" smtClean="0"/>
                  <a:t>computed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already</a:t>
                </a:r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This rearrangement will be helpful for improving the running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please </a:t>
                </a:r>
                <a:r>
                  <a:rPr lang="en-US" sz="2000" u="sng" dirty="0" smtClean="0"/>
                  <a:t>try it on your own first before viewing the next slide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0386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648200"/>
            <a:ext cx="23887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lot of </a:t>
            </a:r>
            <a:r>
              <a:rPr lang="en-US" b="1" dirty="0" smtClean="0"/>
              <a:t>re-computation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dirty="0" smtClean="0"/>
                  <a:t>{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72200" y="4267200"/>
            <a:ext cx="2698635" cy="1524000"/>
            <a:chOff x="6172200" y="4038600"/>
            <a:chExt cx="2698635" cy="1524000"/>
          </a:xfrm>
        </p:grpSpPr>
        <p:sp>
          <p:nvSpPr>
            <p:cNvPr id="9" name="Right Brace 8"/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What are the vertices </a:t>
                  </a:r>
                </a:p>
                <a:p>
                  <a:r>
                    <a:rPr lang="en-US" sz="1600" dirty="0" smtClean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 smtClean="0"/>
                    <a:t> value may change </a:t>
                  </a:r>
                </a:p>
                <a:p>
                  <a:r>
                    <a:rPr lang="en-US" sz="1600" dirty="0" smtClean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}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9718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extract-min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3886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Time complexity </a:t>
            </a:r>
            <a:r>
              <a:rPr lang="en-US" sz="3600" b="1" dirty="0" smtClean="0"/>
              <a:t>of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Dijkstra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Total number of </a:t>
                </a:r>
                <a:r>
                  <a:rPr lang="en-US" sz="2000" b="1" dirty="0" smtClean="0"/>
                  <a:t>extract-min</a:t>
                </a:r>
                <a:r>
                  <a:rPr lang="en-US" sz="2000" dirty="0" smtClean="0"/>
                  <a:t> operation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:r>
                  <a:rPr lang="en-US" sz="2000" b="1" dirty="0" smtClean="0"/>
                  <a:t>Decrease-key</a:t>
                </a:r>
                <a:r>
                  <a:rPr lang="en-US" sz="2000" dirty="0" smtClean="0"/>
                  <a:t> operations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/>
                  <a:t>Binary heap</a:t>
                </a:r>
                <a:r>
                  <a:rPr lang="en-US" sz="2000" dirty="0" smtClean="0"/>
                  <a:t> to maintain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 the time complexity: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Fibonacci heap supports </a:t>
                </a:r>
                <a:r>
                  <a:rPr lang="en-US" sz="2000" b="1" dirty="0" smtClean="0"/>
                  <a:t>Decrease-key </a:t>
                </a:r>
                <a:r>
                  <a:rPr lang="en-US" sz="2000" dirty="0" smtClean="0"/>
                  <a:t>in O(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 and </a:t>
                </a:r>
                <a:r>
                  <a:rPr lang="en-US" sz="2000" b="1" dirty="0" smtClean="0"/>
                  <a:t>extract-min</a:t>
                </a:r>
                <a:r>
                  <a:rPr lang="en-US" sz="2000" dirty="0" smtClean="0"/>
                  <a:t> in  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Total time complexity using Fibonacci heap: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Given a directed graph with </a:t>
                </a:r>
                <a:r>
                  <a:rPr lang="en-US" sz="2000" u="sng" dirty="0" smtClean="0"/>
                  <a:t>positive weights </a:t>
                </a:r>
                <a:r>
                  <a:rPr lang="en-US" sz="2000" dirty="0" smtClean="0"/>
                  <a:t>on edges, we can compute all shortest paths from a given vertex in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Represented as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or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2000" i="1" dirty="0" smtClean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a path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29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8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The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minimum </a:t>
                </a:r>
                <a:r>
                  <a:rPr lang="en-US" sz="2000" u="sng" dirty="0" smtClean="0"/>
                  <a:t>length</a:t>
                </a:r>
                <a:r>
                  <a:rPr lang="en-US" sz="2000" dirty="0" smtClean="0"/>
                  <a:t> is </a:t>
                </a:r>
                <a:r>
                  <a:rPr lang="en-US" sz="2000" dirty="0"/>
                  <a:t>called </a:t>
                </a:r>
                <a:r>
                  <a:rPr lang="en-US" sz="2000" dirty="0" smtClean="0"/>
                  <a:t>the </a:t>
                </a:r>
                <a:r>
                  <a:rPr lang="en-US" sz="2000" b="1" dirty="0" smtClean="0"/>
                  <a:t>shortest </a:t>
                </a:r>
                <a:r>
                  <a:rPr lang="en-US" sz="2000" b="1" dirty="0"/>
                  <a:t>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length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This problems is suitable enough to convince anyone about 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the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importance of designing efficient algorithms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Let us start with </a:t>
            </a:r>
            <a:r>
              <a:rPr lang="en-US" sz="3200" b="1" dirty="0" smtClean="0">
                <a:solidFill>
                  <a:srgbClr val="002060"/>
                </a:solidFill>
              </a:rPr>
              <a:t>an example</a:t>
            </a:r>
            <a:r>
              <a:rPr lang="en-US" sz="3200" b="1" dirty="0" smtClean="0"/>
              <a:t> to get </a:t>
            </a:r>
            <a:br>
              <a:rPr lang="en-US" sz="3200" b="1" dirty="0" smtClean="0"/>
            </a:br>
            <a:r>
              <a:rPr lang="en-US" sz="3200" b="1" dirty="0" smtClean="0"/>
              <a:t>an </a:t>
            </a:r>
            <a:r>
              <a:rPr lang="en-US" sz="3200" b="1" dirty="0" smtClean="0">
                <a:solidFill>
                  <a:srgbClr val="7030A0"/>
                </a:solidFill>
              </a:rPr>
              <a:t>insight into this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b="-9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Give reasons.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Let us start with </a:t>
            </a:r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Let us start with </a:t>
            </a:r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Yes, the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is indeed the shortest path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36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Let us start with </a:t>
            </a:r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12723</TotalTime>
  <Words>1982</Words>
  <Application>Microsoft Office PowerPoint</Application>
  <PresentationFormat>On-screen Show (4:3)</PresentationFormat>
  <Paragraphs>414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Analysis of Algorithms (CS345/CS345A)  Jan-April 2014</vt:lpstr>
      <vt:lpstr>Shortest pathS in a graph</vt:lpstr>
      <vt:lpstr>Notations and Terminologies </vt:lpstr>
      <vt:lpstr>Notations and Terminologies </vt:lpstr>
      <vt:lpstr>Problem Definition</vt:lpstr>
      <vt:lpstr>Let us start with an example to get  an insight into this problem</vt:lpstr>
      <vt:lpstr>Let us start with an example to get  an insight into this problem</vt:lpstr>
      <vt:lpstr>Let us start with an example to get  an insight into this problem</vt:lpstr>
      <vt:lpstr>Let us start with an example to get  an insight into this problem</vt:lpstr>
      <vt:lpstr>Let us start with an example to get  an insight into this problem</vt:lpstr>
      <vt:lpstr>How to compute instance G′ </vt:lpstr>
      <vt:lpstr>Shortcomings of the algorithm</vt:lpstr>
      <vt:lpstr>Property  of a shortest path</vt:lpstr>
      <vt:lpstr>Optimal subpath property</vt:lpstr>
      <vt:lpstr>Exploiting the positive weight on edges </vt:lpstr>
      <vt:lpstr>Towards the design of algorithm … </vt:lpstr>
      <vt:lpstr>Complete picture of all shortest paths ?</vt:lpstr>
      <vt:lpstr>Towards the design of algorithm … </vt:lpstr>
      <vt:lpstr>Towards the design of algorithm … </vt:lpstr>
      <vt:lpstr>Dijkstra’s algorithm</vt:lpstr>
      <vt:lpstr>PowerPoint Presentation</vt:lpstr>
      <vt:lpstr>Dijkstra’s algorithm</vt:lpstr>
      <vt:lpstr>Dijkstra’s algorithm</vt:lpstr>
      <vt:lpstr>Dijkstra’s algorithm</vt:lpstr>
      <vt:lpstr>Time complexity of Dijkstra’s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Prakhar</cp:lastModifiedBy>
  <cp:revision>1275</cp:revision>
  <dcterms:created xsi:type="dcterms:W3CDTF">2011-12-03T04:13:03Z</dcterms:created>
  <dcterms:modified xsi:type="dcterms:W3CDTF">2014-02-07T11:17:27Z</dcterms:modified>
</cp:coreProperties>
</file>