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74" r:id="rId2"/>
    <p:sldId id="483" r:id="rId3"/>
    <p:sldId id="488" r:id="rId4"/>
    <p:sldId id="515" r:id="rId5"/>
    <p:sldId id="487" r:id="rId6"/>
    <p:sldId id="489" r:id="rId7"/>
    <p:sldId id="490" r:id="rId8"/>
    <p:sldId id="493" r:id="rId9"/>
    <p:sldId id="492" r:id="rId10"/>
    <p:sldId id="496" r:id="rId11"/>
    <p:sldId id="495" r:id="rId12"/>
    <p:sldId id="497" r:id="rId13"/>
    <p:sldId id="498" r:id="rId14"/>
    <p:sldId id="500" r:id="rId15"/>
    <p:sldId id="501" r:id="rId16"/>
    <p:sldId id="502" r:id="rId17"/>
    <p:sldId id="499" r:id="rId18"/>
    <p:sldId id="506" r:id="rId19"/>
    <p:sldId id="507" r:id="rId20"/>
    <p:sldId id="508" r:id="rId21"/>
    <p:sldId id="503" r:id="rId22"/>
    <p:sldId id="504" r:id="rId23"/>
    <p:sldId id="510" r:id="rId24"/>
    <p:sldId id="513" r:id="rId25"/>
    <p:sldId id="511" r:id="rId26"/>
    <p:sldId id="514" r:id="rId27"/>
    <p:sldId id="50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48" d="100"/>
          <a:sy n="48" d="100"/>
        </p:scale>
        <p:origin x="-121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13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Algorithms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for </a:t>
            </a:r>
            <a:r>
              <a:rPr lang="en-US" sz="2000" b="1" dirty="0" smtClean="0">
                <a:solidFill>
                  <a:srgbClr val="7030A0"/>
                </a:solidFill>
              </a:rPr>
              <a:t>Directed Acyclic Graphs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Why should 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Topological ordering exist ? 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should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Is there any vertex for which you can be sure of its place in the ordering?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295400" y="4191000"/>
            <a:ext cx="6172200" cy="228600"/>
            <a:chOff x="1295400" y="4572000"/>
            <a:chExt cx="6172200" cy="228600"/>
          </a:xfrm>
        </p:grpSpPr>
        <p:sp>
          <p:nvSpPr>
            <p:cNvPr id="58" name="Oval 57"/>
            <p:cNvSpPr/>
            <p:nvPr/>
          </p:nvSpPr>
          <p:spPr>
            <a:xfrm>
              <a:off x="1295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133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048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8862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24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562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239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219200" y="450746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1             2                3              4              5              6              7              8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should </a:t>
            </a:r>
            <a:r>
              <a:rPr lang="en-US" sz="3200" b="1" dirty="0" smtClean="0">
                <a:solidFill>
                  <a:srgbClr val="7030A0"/>
                </a:solidFill>
              </a:rPr>
              <a:t>Topological </a:t>
            </a:r>
            <a:r>
              <a:rPr lang="en-US" sz="3200" b="1" dirty="0">
                <a:solidFill>
                  <a:srgbClr val="7030A0"/>
                </a:solidFill>
              </a:rPr>
              <a:t>ordering exist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Every DAG has at least one vertex with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Proof: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(an algorithmic proof)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Pick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in-degree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  </a:t>
                </a:r>
                <a:r>
                  <a:rPr lang="en-US" sz="2000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   Let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0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be an edge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6400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5" idx="4"/>
          </p:cNvCxnSpPr>
          <p:nvPr/>
        </p:nvCxnSpPr>
        <p:spPr>
          <a:xfrm flipV="1">
            <a:off x="5724244" y="5791200"/>
            <a:ext cx="562256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7044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29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4114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76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0400" y="53441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26" name="Oval 25"/>
          <p:cNvSpPr/>
          <p:nvPr/>
        </p:nvSpPr>
        <p:spPr>
          <a:xfrm>
            <a:off x="2819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86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47800" y="5206912"/>
            <a:ext cx="5105400" cy="8509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39944" y="6057900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5" grpId="0" animBg="1"/>
      <p:bldP spid="20" grpId="0" animBg="1"/>
      <p:bldP spid="24" grpId="0" animBg="1"/>
      <p:bldP spid="25" grpId="0"/>
      <p:bldP spid="26" grpId="0" animBg="1"/>
      <p:bldP spid="27" grpId="0" animBg="1"/>
      <p:bldP spid="28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should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1</a:t>
            </a:r>
            <a:r>
              <a:rPr lang="en-US" sz="2000" dirty="0" smtClean="0"/>
              <a:t>: </a:t>
            </a:r>
            <a:r>
              <a:rPr lang="en-US" sz="2000" dirty="0"/>
              <a:t>Every </a:t>
            </a:r>
            <a:r>
              <a:rPr lang="en-US" sz="2000" b="1" dirty="0"/>
              <a:t>DAG</a:t>
            </a:r>
            <a:r>
              <a:rPr lang="en-US" sz="2000" dirty="0"/>
              <a:t> has at least one vertex with </a:t>
            </a:r>
            <a:r>
              <a:rPr lang="en-US" sz="2000" b="1" dirty="0">
                <a:solidFill>
                  <a:srgbClr val="7030A0"/>
                </a:solidFill>
              </a:rPr>
              <a:t>in-degree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/>
              <p:cNvSpPr/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Is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empty ?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Diamond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dirty="0">
                    <a:solidFill>
                      <a:schemeClr val="tx1"/>
                    </a:solidFill>
                  </a:rPr>
                  <a:t>vertex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Up Arrow 7"/>
          <p:cNvSpPr/>
          <p:nvPr/>
        </p:nvSpPr>
        <p:spPr>
          <a:xfrm rot="16200000">
            <a:off x="4495800" y="3429000"/>
            <a:ext cx="3886200" cy="1143000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b="1" dirty="0" err="1" smtClean="0">
                    <a:solidFill>
                      <a:srgbClr val="002060"/>
                    </a:solidFill>
                  </a:rPr>
                  <a:t>num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;</a:t>
                </a:r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 err="1" smtClean="0">
                    <a:solidFill>
                      <a:srgbClr val="002060"/>
                    </a:solidFill>
                  </a:rPr>
                  <a:t>num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+ 1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 t="-862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and all its outgoing edges;</a:t>
                </a:r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blipFill rotWithShape="1">
                <a:blip r:embed="rId5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0" y="3273552"/>
                <a:ext cx="2895600" cy="1450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use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Lemma 1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show existence of a valid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3552"/>
                <a:ext cx="2895600" cy="1450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4191000" y="2667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3810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91000" y="4953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525780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NO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2552700" y="56007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53153" y="530024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2857500" y="2095501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en-US" b="1" dirty="0" err="1"/>
                  <a:t>n</a:t>
                </a:r>
                <a:r>
                  <a:rPr lang="en-US" b="1" dirty="0" err="1" smtClean="0"/>
                  <a:t>um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</a:t>
                </a:r>
                <a:r>
                  <a:rPr lang="en-US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4520" t="-4673" r="-8475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valid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325" t="-8197" r="-9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should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9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should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Time complexity of the algorithm: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z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How efficiently can we compute 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Topological ordering ? 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Algorithm </a:t>
            </a:r>
            <a:r>
              <a:rPr lang="en-US" sz="3200" b="1" dirty="0" smtClean="0"/>
              <a:t>for</a:t>
            </a:r>
            <a:r>
              <a:rPr lang="en-US" sz="3200" b="1" dirty="0" smtClean="0">
                <a:solidFill>
                  <a:srgbClr val="7030A0"/>
                </a:solidFill>
              </a:rPr>
              <a:t> Topological </a:t>
            </a:r>
            <a:r>
              <a:rPr lang="en-US" sz="3200" b="1" dirty="0">
                <a:solidFill>
                  <a:srgbClr val="7030A0"/>
                </a:solidFill>
              </a:rPr>
              <a:t>ordering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design a </a:t>
                </a:r>
                <a:r>
                  <a:rPr lang="en-US" sz="2000" u="sng" dirty="0" smtClean="0"/>
                  <a:t>more efficient implementation</a:t>
                </a:r>
                <a:r>
                  <a:rPr lang="en-US" sz="2000" dirty="0" smtClean="0"/>
                  <a:t> of the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algorithm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Main steps of the current algorithm</a:t>
                </a:r>
                <a:r>
                  <a:rPr lang="en-US" sz="2000" dirty="0" smtClean="0"/>
                  <a:t>: 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Searching a vertex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Processing vertices in a </a:t>
                </a:r>
                <a:r>
                  <a:rPr lang="en-US" sz="2000" u="sng" dirty="0" smtClean="0"/>
                  <a:t>particular order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:r>
                  <a:rPr lang="en-US" sz="2000" dirty="0" smtClean="0">
                    <a:sym typeface="Wingdings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we must assign numbers to the vertices in the same order in which they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lose their last  incoming edge. </a:t>
                </a:r>
                <a:endParaRPr lang="en-US" sz="2000" u="sng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2"/>
                <a:stretch>
                  <a:fillRect l="-741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574792" y="3048000"/>
            <a:ext cx="2883408" cy="9144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Keep an array </a:t>
            </a:r>
            <a:r>
              <a:rPr lang="en-US" b="1" dirty="0" smtClean="0">
                <a:solidFill>
                  <a:srgbClr val="7030A0"/>
                </a:solidFill>
              </a:rPr>
              <a:t>In-degree</a:t>
            </a:r>
            <a:r>
              <a:rPr lang="en-US" dirty="0" smtClean="0">
                <a:solidFill>
                  <a:schemeClr val="tx1"/>
                </a:solidFill>
              </a:rPr>
              <a:t>[]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ft Arrow 5"/>
              <p:cNvSpPr/>
              <p:nvPr/>
            </p:nvSpPr>
            <p:spPr>
              <a:xfrm>
                <a:off x="5574792" y="4191000"/>
                <a:ext cx="2883408" cy="914400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Keep a queue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792" y="4191000"/>
                <a:ext cx="2883408" cy="914400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5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Algorithm </a:t>
            </a:r>
            <a:r>
              <a:rPr lang="en-US" sz="3200" b="1" dirty="0" smtClean="0"/>
              <a:t>for</a:t>
            </a:r>
            <a:r>
              <a:rPr lang="en-US" sz="3200" b="1" dirty="0" smtClean="0">
                <a:solidFill>
                  <a:srgbClr val="7030A0"/>
                </a:solidFill>
              </a:rPr>
              <a:t> Topological </a:t>
            </a:r>
            <a:r>
              <a:rPr lang="en-US" sz="3200" b="1" dirty="0">
                <a:solidFill>
                  <a:srgbClr val="7030A0"/>
                </a:solidFill>
              </a:rPr>
              <a:t>ordering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Topological-ordering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  <a:r>
                  <a:rPr lang="en-US" sz="2000" b="1" dirty="0" smtClean="0"/>
                  <a:t>Create-queue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For </a:t>
                </a:r>
                <a:r>
                  <a:rPr lang="en-US" sz="2000" b="1" dirty="0">
                    <a:sym typeface="Wingdings" pitchFamily="2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{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)  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                   </a:t>
                </a:r>
                <a:r>
                  <a:rPr lang="en-US" sz="2000" b="1" dirty="0" smtClean="0"/>
                  <a:t>En-queue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 smtClean="0"/>
                  <a:t>)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</a:t>
                </a:r>
                <a:r>
                  <a:rPr lang="en-US" sz="2000" b="1" dirty="0" err="1" smtClean="0"/>
                  <a:t>num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(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/>
                  <a:t>De-queue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err="1" smtClean="0"/>
                  <a:t>num</a:t>
                </a:r>
                <a:r>
                  <a:rPr lang="en-US" sz="2000" dirty="0" smtClean="0"/>
                  <a:t>;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</a:t>
                </a:r>
                <a:r>
                  <a:rPr lang="en-US" sz="2000" b="1" dirty="0" err="1" smtClean="0"/>
                  <a:t>num</a:t>
                </a:r>
                <a:r>
                  <a:rPr lang="en-US" sz="2000" b="1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 err="1" smtClean="0"/>
                  <a:t>num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r>
                  <a:rPr lang="en-US" sz="2000" b="1" dirty="0" smtClean="0">
                    <a:sym typeface="Wingdings" pitchFamily="2" charset="2"/>
                  </a:rPr>
                  <a:t>For each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</a:t>
                </a:r>
                <a:r>
                  <a:rPr lang="en-US" sz="2000" dirty="0">
                    <a:sym typeface="Wingdings" pitchFamily="2" charset="2"/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ym typeface="Wingdings" pitchFamily="2" charset="2"/>
                  </a:rPr>
                  <a:t>–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 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ym typeface="Wingdings" pitchFamily="2" charset="2"/>
                  </a:rPr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/>
                  <a:t>En-queue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55" t="-7576" r="-81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65554" y="2971800"/>
                <a:ext cx="15062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not-empty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54" y="2971800"/>
                <a:ext cx="15062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26" t="-8333" r="-68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257800" y="3341132"/>
            <a:ext cx="2330802" cy="2507158"/>
            <a:chOff x="5257800" y="3341132"/>
            <a:chExt cx="2330802" cy="2507158"/>
          </a:xfrm>
        </p:grpSpPr>
        <p:sp>
          <p:nvSpPr>
            <p:cNvPr id="11" name="Right Brace 10"/>
            <p:cNvSpPr/>
            <p:nvPr/>
          </p:nvSpPr>
          <p:spPr>
            <a:xfrm>
              <a:off x="5257800" y="3341132"/>
              <a:ext cx="612648" cy="2507158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43600" y="4419600"/>
                  <a:ext cx="1645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deg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/>
                    <a:t>) time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419600"/>
                  <a:ext cx="164500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963" t="-8197" r="-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85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Algorithm </a:t>
            </a:r>
            <a:r>
              <a:rPr lang="en-US" sz="3200" b="1" dirty="0" smtClean="0"/>
              <a:t>for</a:t>
            </a:r>
            <a:r>
              <a:rPr lang="en-US" sz="3200" b="1" dirty="0" smtClean="0">
                <a:solidFill>
                  <a:srgbClr val="7030A0"/>
                </a:solidFill>
              </a:rPr>
              <a:t> Topological </a:t>
            </a:r>
            <a:r>
              <a:rPr lang="en-US" sz="3200" b="1" dirty="0">
                <a:solidFill>
                  <a:srgbClr val="7030A0"/>
                </a:solidFill>
              </a:rPr>
              <a:t>ordering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3820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can we say about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the beginning of an iteration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contains all vertices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of the </a:t>
                </a:r>
                <a:r>
                  <a:rPr lang="en-US" sz="2000" u="sng" dirty="0" smtClean="0"/>
                  <a:t>current</a:t>
                </a:r>
                <a:r>
                  <a:rPr lang="en-US" sz="2000" dirty="0" smtClean="0"/>
                  <a:t> DAG.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How to prove it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A simple proof by </a:t>
                </a:r>
                <a:r>
                  <a:rPr lang="en-US" sz="2000" u="sng" dirty="0" smtClean="0"/>
                  <a:t>induction</a:t>
                </a:r>
                <a:r>
                  <a:rPr lang="en-US" sz="2000" dirty="0" smtClean="0"/>
                  <a:t> on the number of iterations.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while loop runs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iterations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Time complexity analysis</a:t>
                </a:r>
                <a:r>
                  <a:rPr lang="en-US" sz="2000" b="1" dirty="0" smtClean="0"/>
                  <a:t>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sz="2000" dirty="0" smtClean="0"/>
                  <a:t>In each iteration, a vertex is removed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A vertex enters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once.</a:t>
                </a:r>
              </a:p>
              <a:p>
                <a:r>
                  <a:rPr lang="en-US" sz="2000" dirty="0" smtClean="0"/>
                  <a:t>Time complexity of each iteration: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deg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 Total time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382000" cy="5334000"/>
              </a:xfrm>
              <a:blipFill rotWithShape="1">
                <a:blip r:embed="rId2"/>
                <a:stretch>
                  <a:fillRect l="-727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Directed Acyclic </a:t>
            </a:r>
            <a:r>
              <a:rPr lang="en-US" sz="3600" dirty="0" err="1" smtClean="0">
                <a:solidFill>
                  <a:srgbClr val="7030A0"/>
                </a:solidFill>
              </a:rPr>
              <a:t>GRaphs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Algorithm </a:t>
            </a:r>
            <a:r>
              <a:rPr lang="en-US" sz="3200" b="1" dirty="0" smtClean="0"/>
              <a:t>for</a:t>
            </a:r>
            <a:r>
              <a:rPr lang="en-US" sz="3200" b="1" dirty="0" smtClean="0">
                <a:solidFill>
                  <a:srgbClr val="7030A0"/>
                </a:solidFill>
              </a:rPr>
              <a:t> Topological </a:t>
            </a:r>
            <a:r>
              <a:rPr lang="en-US" sz="3200" b="1" dirty="0">
                <a:solidFill>
                  <a:srgbClr val="7030A0"/>
                </a:solidFill>
              </a:rPr>
              <a:t>ordering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3820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Correctness of the algorithm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Assertion</a:t>
                </a:r>
                <a:r>
                  <a:rPr lang="en-US" sz="2000" dirty="0" smtClean="0"/>
                  <a:t>: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&gt;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Proof</a:t>
                </a:r>
                <a:r>
                  <a:rPr lang="en-US" sz="2000" dirty="0" smtClean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gets its topological number only after leaving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must have entered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can enter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 smtClean="0"/>
                  <a:t> only when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For this to happen,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must decrement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by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can execute this statement only leaving the queue.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On leaving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gets the latest </a:t>
                </a:r>
                <a:r>
                  <a:rPr lang="en-US" sz="2000" b="1" dirty="0" err="1" smtClean="0"/>
                  <a:t>num</a:t>
                </a:r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</a:t>
                </a:r>
                <a:r>
                  <a:rPr lang="en-US" sz="2000" b="1" dirty="0" err="1" smtClean="0"/>
                  <a:t>num</a:t>
                </a:r>
                <a:r>
                  <a:rPr lang="en-US" sz="2000" dirty="0" smtClean="0"/>
                  <a:t> gets incremented after this statement.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will get higher topological number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A topological ordering of a DAG can be computed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time.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382000" cy="5334000"/>
              </a:xfrm>
              <a:blipFill rotWithShape="1">
                <a:blip r:embed="rId2"/>
                <a:stretch>
                  <a:fillRect l="-727" t="-571" r="-1745" b="-5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Applications of </a:t>
            </a:r>
            <a:r>
              <a:rPr lang="en-US" sz="3600" dirty="0">
                <a:solidFill>
                  <a:srgbClr val="7030A0"/>
                </a:solidFill>
              </a:rPr>
              <a:t/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topological ordering ? 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Topological ordering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7909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5188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3913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6580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2276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2276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7" idx="2"/>
            <a:endCxn id="15" idx="2"/>
          </p:cNvCxnSpPr>
          <p:nvPr/>
        </p:nvCxnSpPr>
        <p:spPr>
          <a:xfrm rot="5400000" flipH="1" flipV="1">
            <a:off x="3236642" y="3229516"/>
            <a:ext cx="7434" cy="1143000"/>
          </a:xfrm>
          <a:prstGeom prst="curvedConnector3">
            <a:avLst>
              <a:gd name="adj1" fmla="val -673584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can be expressed in terms of </a:t>
                </a:r>
                <a:r>
                  <a:rPr lang="en-US" sz="2000" b="1" u="sng" dirty="0" smtClean="0">
                    <a:sym typeface="Wingdings" pitchFamily="2" charset="2"/>
                  </a:rPr>
                  <a:t>ONLY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by processing vertices in </a:t>
                </a:r>
                <a:r>
                  <a:rPr lang="en-US" sz="2000" u="sng" dirty="0" smtClean="0">
                    <a:sym typeface="Wingdings" pitchFamily="2" charset="2"/>
                  </a:rPr>
                  <a:t>increasing order</a:t>
                </a:r>
                <a:r>
                  <a:rPr lang="en-US" sz="2000" dirty="0" smtClean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 </a:t>
                </a: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ight Arrow 23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ight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Single source shortest paths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: the distance from source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=0;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𝒎𝒊𝒏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4" grpId="0" animBg="1"/>
      <p:bldP spid="2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can be expressed in terms of </a:t>
                </a:r>
                <a:r>
                  <a:rPr lang="en-US" sz="2000" b="1" u="sng" dirty="0" smtClean="0">
                    <a:sym typeface="Wingdings" pitchFamily="2" charset="2"/>
                  </a:rPr>
                  <a:t>ONLY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by processing vertices in </a:t>
                </a:r>
                <a:r>
                  <a:rPr lang="en-US" sz="2000" u="sng" dirty="0" smtClean="0">
                    <a:sym typeface="Wingdings" pitchFamily="2" charset="2"/>
                  </a:rPr>
                  <a:t>decreasing order</a:t>
                </a:r>
                <a:r>
                  <a:rPr lang="en-US" sz="2000" dirty="0" smtClean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 </a:t>
                </a: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</a:t>
                </a:r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18208" y="3790949"/>
            <a:ext cx="1744157" cy="12700"/>
            <a:chOff x="3818208" y="3790949"/>
            <a:chExt cx="1744157" cy="12700"/>
          </a:xfrm>
        </p:grpSpPr>
        <p:cxnSp>
          <p:nvCxnSpPr>
            <p:cNvPr id="22" name="Curved Connector 21"/>
            <p:cNvCxnSpPr/>
            <p:nvPr/>
          </p:nvCxnSpPr>
          <p:spPr>
            <a:xfrm rot="16200000" flipH="1">
              <a:off x="4096639" y="35125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4683937" y="29252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83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Number of paths to a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</a:t>
                </a:r>
                <a:r>
                  <a:rPr lang="en-US" sz="2000" dirty="0" smtClean="0">
                    <a:sym typeface="Wingdings" pitchFamily="2" charset="2"/>
                  </a:rPr>
                  <a:t>number of paths to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ym typeface="Wingdings" pitchFamily="2" charset="2"/>
                  </a:rPr>
                  <a:t>1;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urved Connector 38"/>
          <p:cNvCxnSpPr/>
          <p:nvPr/>
        </p:nvCxnSpPr>
        <p:spPr>
          <a:xfrm rot="16200000" flipV="1">
            <a:off x="4679950" y="2920999"/>
            <a:ext cx="12700" cy="1752600"/>
          </a:xfrm>
          <a:prstGeom prst="curvedConnector3">
            <a:avLst>
              <a:gd name="adj1" fmla="val -3685724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4" idx="1"/>
          </p:cNvCxnSpPr>
          <p:nvPr/>
        </p:nvCxnSpPr>
        <p:spPr>
          <a:xfrm flipH="1">
            <a:off x="3889918" y="3721099"/>
            <a:ext cx="413443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ight Arrow 21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</a:t>
                </a:r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ight Arrow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7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0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 smtClean="0">
                <a:solidFill>
                  <a:srgbClr val="00B050"/>
                </a:solidFill>
              </a:rPr>
              <a:t>Homework</a:t>
            </a:r>
            <a:endParaRPr lang="en-US" sz="3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Design an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time algorithm for the following problem: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Given a directed acyclic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and a 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which looks  like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⇝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Directed Acyclic </a:t>
            </a:r>
            <a:r>
              <a:rPr lang="en-US" sz="3600" b="1" dirty="0" smtClean="0">
                <a:solidFill>
                  <a:srgbClr val="7030A0"/>
                </a:solidFill>
              </a:rPr>
              <a:t>Graphs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dirty="0" smtClean="0"/>
                  <a:t>cycle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and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 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said to be </a:t>
                </a:r>
                <a:r>
                  <a:rPr lang="en-US" sz="2000" b="1" dirty="0" smtClean="0"/>
                  <a:t>acyclic</a:t>
                </a:r>
                <a:r>
                  <a:rPr lang="en-US" sz="2000" dirty="0" smtClean="0"/>
                  <a:t> if there is no cycle present in it.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DAG</a:t>
                </a:r>
                <a:r>
                  <a:rPr lang="en-US" sz="2000" dirty="0" smtClean="0"/>
                  <a:t>: Directed acyclic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28800" y="3135868"/>
            <a:ext cx="5873182" cy="750332"/>
            <a:chOff x="1828800" y="3886200"/>
            <a:chExt cx="5873182" cy="750332"/>
          </a:xfrm>
        </p:grpSpPr>
        <p:sp>
          <p:nvSpPr>
            <p:cNvPr id="8" name="Oval 7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29" name="Curved Up Arrow 28"/>
          <p:cNvSpPr/>
          <p:nvPr/>
        </p:nvSpPr>
        <p:spPr>
          <a:xfrm flipH="1" flipV="1">
            <a:off x="1981200" y="2667000"/>
            <a:ext cx="5476996" cy="761255"/>
          </a:xfrm>
          <a:prstGeom prst="curvedUpArrow">
            <a:avLst>
              <a:gd name="adj1" fmla="val 0"/>
              <a:gd name="adj2" fmla="val 15532"/>
              <a:gd name="adj3" fmla="val 23512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Directed Acyclic 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981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6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</a:t>
            </a:r>
            <a:r>
              <a:rPr lang="en-US" sz="3600" b="1" dirty="0" smtClean="0">
                <a:solidFill>
                  <a:srgbClr val="7030A0"/>
                </a:solidFill>
              </a:rPr>
              <a:t>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vertices of a </a:t>
                </a:r>
                <a:r>
                  <a:rPr lang="en-US" sz="2000" b="1" dirty="0" smtClean="0"/>
                  <a:t>DAG</a:t>
                </a:r>
                <a:r>
                  <a:rPr lang="en-US" sz="2000" dirty="0" smtClean="0"/>
                  <a:t> can be arranged along a line so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every edge goes from </a:t>
                </a:r>
                <a:r>
                  <a:rPr lang="en-US" sz="2000" b="1" dirty="0" smtClean="0"/>
                  <a:t>left </a:t>
                </a:r>
                <a:r>
                  <a:rPr lang="en-US" sz="2000" dirty="0" smtClean="0"/>
                  <a:t>to</a:t>
                </a:r>
                <a:r>
                  <a:rPr lang="en-US" sz="2000" b="1" dirty="0" smtClean="0"/>
                  <a:t> right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There exists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1876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3337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0553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4680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0616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19341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2008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27704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7149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27704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is indeed a valid topological ordering.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981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295400" y="4572000"/>
            <a:ext cx="6172200" cy="228600"/>
            <a:chOff x="1295400" y="4572000"/>
            <a:chExt cx="6172200" cy="228600"/>
          </a:xfrm>
        </p:grpSpPr>
        <p:sp>
          <p:nvSpPr>
            <p:cNvPr id="58" name="Oval 57"/>
            <p:cNvSpPr/>
            <p:nvPr/>
          </p:nvSpPr>
          <p:spPr>
            <a:xfrm>
              <a:off x="1295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133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048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8862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24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562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239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219200" y="488846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1             2                3              4              5              6              7              8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3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Three questions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 1</a:t>
            </a:r>
            <a:r>
              <a:rPr lang="en-US" sz="2000" dirty="0" smtClean="0"/>
              <a:t>:  Why should a topological ordering </a:t>
            </a:r>
            <a:r>
              <a:rPr lang="en-US" sz="2000" b="1" u="sng" dirty="0" smtClean="0"/>
              <a:t>exist</a:t>
            </a:r>
            <a:r>
              <a:rPr lang="en-US" sz="2000" dirty="0" smtClean="0"/>
              <a:t> for every DAG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b="1" dirty="0" smtClean="0">
                <a:solidFill>
                  <a:srgbClr val="C00000"/>
                </a:solidFill>
              </a:rPr>
              <a:t>2</a:t>
            </a:r>
            <a:r>
              <a:rPr lang="en-US" sz="2000" dirty="0" smtClean="0"/>
              <a:t>:  How </a:t>
            </a:r>
            <a:r>
              <a:rPr lang="en-US" sz="2000" b="1" u="sng" dirty="0" smtClean="0"/>
              <a:t>efficiently</a:t>
            </a:r>
            <a:r>
              <a:rPr lang="en-US" sz="2000" dirty="0" smtClean="0"/>
              <a:t> can we </a:t>
            </a:r>
            <a:r>
              <a:rPr lang="en-US" sz="2000" b="1" u="sng" dirty="0" smtClean="0"/>
              <a:t>compute</a:t>
            </a:r>
            <a:r>
              <a:rPr lang="en-US" sz="2000" dirty="0" smtClean="0"/>
              <a:t> a topological ordering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 3</a:t>
            </a:r>
            <a:r>
              <a:rPr lang="en-US" sz="2000" dirty="0" smtClean="0"/>
              <a:t>: What is the </a:t>
            </a:r>
            <a:r>
              <a:rPr lang="en-US" sz="2000" b="1" u="sng" dirty="0" smtClean="0"/>
              <a:t>use</a:t>
            </a:r>
            <a:r>
              <a:rPr lang="en-US" sz="2000" dirty="0" smtClean="0"/>
              <a:t> of topological ordering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applications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/>
              <a:t>of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Topological </a:t>
            </a:r>
            <a:r>
              <a:rPr lang="en-US" sz="3600" dirty="0">
                <a:solidFill>
                  <a:srgbClr val="7030A0"/>
                </a:solidFill>
              </a:rPr>
              <a:t>ordering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Applications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Topological </a:t>
            </a:r>
            <a:r>
              <a:rPr lang="en-US" sz="3600" b="1" dirty="0">
                <a:solidFill>
                  <a:srgbClr val="7030A0"/>
                </a:solidFill>
              </a:rPr>
              <a:t>ordering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Almost </a:t>
                </a:r>
                <a:r>
                  <a:rPr lang="en-US" sz="2000" b="1" dirty="0" smtClean="0"/>
                  <a:t>every algorithmic problem </a:t>
                </a:r>
                <a:r>
                  <a:rPr lang="en-US" sz="2000" dirty="0" smtClean="0"/>
                  <a:t>on DAG exploits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Topological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ordering.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Examples: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Single source shortest paths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	 </a:t>
                </a:r>
                <a:r>
                  <a:rPr lang="en-US" sz="2000" dirty="0" smtClean="0"/>
                  <a:t>(No need of </a:t>
                </a:r>
                <a:r>
                  <a:rPr lang="en-US" sz="2000" b="1" dirty="0" err="1" smtClean="0"/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algorithm)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Single source longest paths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(</a:t>
                </a:r>
                <a:r>
                  <a:rPr lang="en-US" sz="2000" dirty="0"/>
                  <a:t>No </a:t>
                </a:r>
                <a:r>
                  <a:rPr lang="en-US" sz="2000" dirty="0" smtClean="0"/>
                  <a:t>polynomial time algorithm for general graphs)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Count no. of paths from a source to a destination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All these problems have a simple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time algorithm for DAG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2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12550</TotalTime>
  <Words>1533</Words>
  <Application>Microsoft Office PowerPoint</Application>
  <PresentationFormat>On-screen Show (4:3)</PresentationFormat>
  <Paragraphs>393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Design and Analysis of Algorithms (CS345/CS345A)  Jan-April 2014</vt:lpstr>
      <vt:lpstr> Directed Acyclic GRaphs</vt:lpstr>
      <vt:lpstr>Directed Acyclic Graphs</vt:lpstr>
      <vt:lpstr>Directed Acyclic Graphs</vt:lpstr>
      <vt:lpstr>Topological ordering</vt:lpstr>
      <vt:lpstr>Topological ordering</vt:lpstr>
      <vt:lpstr>Topological ordering</vt:lpstr>
      <vt:lpstr>applications of  Topological ordering</vt:lpstr>
      <vt:lpstr>Applications of Topological ordering</vt:lpstr>
      <vt:lpstr>Why should  Topological ordering exist ? </vt:lpstr>
      <vt:lpstr>Why should Topological ordering exist ?  </vt:lpstr>
      <vt:lpstr>Why should Topological ordering exist ?  </vt:lpstr>
      <vt:lpstr>Why should Topological ordering exist ?  </vt:lpstr>
      <vt:lpstr>Why should Topological ordering exist ?  </vt:lpstr>
      <vt:lpstr>Why should Topological ordering exist ?  </vt:lpstr>
      <vt:lpstr>How efficiently can we compute  Topological ordering ? 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Applications of  topological ordering ? </vt:lpstr>
      <vt:lpstr>Topological ordering </vt:lpstr>
      <vt:lpstr>Applications of Topological ordering I</vt:lpstr>
      <vt:lpstr>Applications of Topological ordering I</vt:lpstr>
      <vt:lpstr>Applications of Topological ordering II</vt:lpstr>
      <vt:lpstr>Applications of Topological ordering II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Prakhar</cp:lastModifiedBy>
  <cp:revision>1261</cp:revision>
  <dcterms:created xsi:type="dcterms:W3CDTF">2011-12-03T04:13:03Z</dcterms:created>
  <dcterms:modified xsi:type="dcterms:W3CDTF">2014-02-07T11:17:49Z</dcterms:modified>
</cp:coreProperties>
</file>