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380" r:id="rId2"/>
    <p:sldId id="391" r:id="rId3"/>
    <p:sldId id="390" r:id="rId4"/>
    <p:sldId id="418" r:id="rId5"/>
    <p:sldId id="393" r:id="rId6"/>
    <p:sldId id="399" r:id="rId7"/>
    <p:sldId id="392" r:id="rId8"/>
    <p:sldId id="355" r:id="rId9"/>
    <p:sldId id="400" r:id="rId10"/>
    <p:sldId id="389" r:id="rId11"/>
    <p:sldId id="401" r:id="rId12"/>
    <p:sldId id="402" r:id="rId13"/>
    <p:sldId id="403" r:id="rId14"/>
    <p:sldId id="404" r:id="rId15"/>
    <p:sldId id="410" r:id="rId16"/>
    <p:sldId id="407" r:id="rId17"/>
    <p:sldId id="408" r:id="rId18"/>
    <p:sldId id="409" r:id="rId19"/>
    <p:sldId id="411" r:id="rId20"/>
    <p:sldId id="387" r:id="rId21"/>
    <p:sldId id="385" r:id="rId22"/>
    <p:sldId id="412" r:id="rId23"/>
    <p:sldId id="358" r:id="rId24"/>
    <p:sldId id="382" r:id="rId25"/>
    <p:sldId id="377" r:id="rId26"/>
    <p:sldId id="357" r:id="rId27"/>
    <p:sldId id="414" r:id="rId28"/>
    <p:sldId id="41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15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14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Relation among various DFS() calls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Suppose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invokes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Once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finished, then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control returns to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 then DFS starting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will </a:t>
                </a:r>
                <a:r>
                  <a:rPr lang="en-US" sz="2000" b="1" dirty="0"/>
                  <a:t>NOT</a:t>
                </a:r>
                <a:r>
                  <a:rPr lang="en-US" sz="2000" dirty="0"/>
                  <a:t> visit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not the vertex that starts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, how does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 </a:t>
                </a:r>
                <a:r>
                  <a:rPr lang="en-US" sz="2000" i="1" dirty="0" smtClean="0"/>
                  <a:t>behave </a:t>
                </a:r>
                <a:r>
                  <a:rPr lang="en-US" sz="2000" dirty="0" smtClean="0"/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the following observation </a:t>
                </a:r>
                <a:r>
                  <a:rPr lang="en-US" sz="2000" dirty="0" smtClean="0">
                    <a:sym typeface="Wingdings" pitchFamily="2" charset="2"/>
                  </a:rPr>
                  <a:t>.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: let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be the set of vertices </a:t>
                </a:r>
                <a:r>
                  <a:rPr lang="en-US" sz="2000" dirty="0" smtClean="0"/>
                  <a:t>visited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identical to a </a:t>
                </a:r>
                <a:r>
                  <a:rPr lang="en-US" sz="2000" u="sng" dirty="0" smtClean="0"/>
                  <a:t>fresh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starting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  graph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G\U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r="-1081" b="-29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Focus on the </a:t>
                </a:r>
                <a:r>
                  <a:rPr lang="en-US" sz="2000" u="sng" dirty="0" smtClean="0"/>
                  <a:t>first vertex</a:t>
                </a:r>
                <a:r>
                  <a:rPr lang="en-US" sz="2000" dirty="0" smtClean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that vertex has a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7323737" y="36589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75383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74017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628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183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8469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22435" y="2350532"/>
            <a:ext cx="1737820" cy="2895600"/>
            <a:chOff x="5722435" y="2350532"/>
            <a:chExt cx="1737820" cy="2895600"/>
          </a:xfrm>
        </p:grpSpPr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22435" y="2350532"/>
              <a:ext cx="1737820" cy="2895600"/>
              <a:chOff x="5722435" y="2350532"/>
              <a:chExt cx="1737820" cy="2895600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30363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28839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/>
              <p:cNvSpPr/>
              <p:nvPr/>
            </p:nvSpPr>
            <p:spPr>
              <a:xfrm rot="1556459">
                <a:off x="6304500" y="2702705"/>
                <a:ext cx="279303" cy="272272"/>
              </a:xfrm>
              <a:prstGeom prst="rightArrow">
                <a:avLst>
                  <a:gd name="adj1" fmla="val 50000"/>
                  <a:gd name="adj2" fmla="val 52301"/>
                </a:avLst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: that vertex has a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that vertex has </a:t>
                </a:r>
                <a:r>
                  <a:rPr lang="en-US" sz="2000" dirty="0" smtClean="0"/>
                  <a:t>no </a:t>
                </a:r>
                <a:r>
                  <a:rPr lang="en-US" sz="2000" dirty="0"/>
                  <a:t>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1 ,2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Computing reachability from all vertices in graph  </a:t>
                </a:r>
                <a:endParaRPr lang="en-US" sz="2000" dirty="0"/>
              </a:p>
              <a:p>
                <a:r>
                  <a:rPr lang="en-US" sz="2000" dirty="0" smtClean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r>
                  <a:rPr lang="en-US" sz="3200" dirty="0" smtClean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 smtClean="0"/>
                  <a:t>of </a:t>
                </a:r>
                <a:r>
                  <a:rPr lang="en-US" sz="3600" dirty="0" smtClean="0"/>
                  <a:t>DFS</a:t>
                </a:r>
                <a:r>
                  <a:rPr lang="en-US" sz="3600" b="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 smtClean="0"/>
                  <a:t>)</a:t>
                </a:r>
                <a:r>
                  <a:rPr lang="en-US" sz="3600" dirty="0" smtClean="0">
                    <a:solidFill>
                      <a:srgbClr val="7030A0"/>
                    </a:solidFill>
                  </a:rPr>
                  <a:t> 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No. But every tree is also </a:t>
                </a:r>
                <a:r>
                  <a:rPr lang="en-US" sz="2000" b="1" u="sng" dirty="0" smtClean="0"/>
                  <a:t>not</a:t>
                </a:r>
                <a:r>
                  <a:rPr lang="en-US" sz="2000" dirty="0" smtClean="0"/>
                  <a:t> a DFS tree.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Another DFS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a DFS </a:t>
            </a:r>
            <a:r>
              <a:rPr lang="en-US" dirty="0" smtClean="0">
                <a:solidFill>
                  <a:schemeClr val="tx1"/>
                </a:solidFill>
              </a:rPr>
              <a:t>tree. </a:t>
            </a:r>
            <a:r>
              <a:rPr lang="en-US" dirty="0" smtClean="0">
                <a:solidFill>
                  <a:schemeClr val="tx1"/>
                </a:solidFill>
              </a:rPr>
              <a:t>Can you explain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6172200" y="4363688"/>
            <a:ext cx="2514600" cy="1579912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a DFS tree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3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Depth First </a:t>
            </a:r>
            <a:r>
              <a:rPr lang="en-US" sz="3600" b="1" dirty="0" smtClean="0">
                <a:solidFill>
                  <a:srgbClr val="7030A0"/>
                </a:solidFill>
              </a:rPr>
              <a:t>Search (DFS)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 graph traversal algorithm</a:t>
            </a:r>
          </a:p>
          <a:p>
            <a:pPr marL="0" indent="0">
              <a:buNone/>
            </a:pPr>
            <a:r>
              <a:rPr lang="en-US" sz="2000" b="1" dirty="0" smtClean="0"/>
              <a:t>Key properties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 smtClean="0"/>
              <a:t>Recursive algorithm</a:t>
            </a:r>
          </a:p>
          <a:p>
            <a:r>
              <a:rPr lang="en-US" sz="2000" dirty="0" smtClean="0"/>
              <a:t>Is quite </a:t>
            </a:r>
            <a:r>
              <a:rPr lang="en-US" sz="2000" u="sng" dirty="0" smtClean="0"/>
              <a:t>different</a:t>
            </a:r>
            <a:r>
              <a:rPr lang="en-US" sz="2000" dirty="0" smtClean="0"/>
              <a:t> for directed and undirected graphs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Applications</a:t>
            </a:r>
            <a:r>
              <a:rPr lang="en-US" sz="2000" dirty="0" smtClean="0"/>
              <a:t>:   </a:t>
            </a:r>
          </a:p>
          <a:p>
            <a:r>
              <a:rPr lang="en-US" sz="2000" dirty="0" smtClean="0"/>
              <a:t>Computing reachability</a:t>
            </a:r>
          </a:p>
          <a:p>
            <a:r>
              <a:rPr lang="en-US" sz="2000" dirty="0" smtClean="0"/>
              <a:t>Alternate algorithm for topological ordering of a DAG</a:t>
            </a:r>
          </a:p>
          <a:p>
            <a:r>
              <a:rPr lang="en-US" sz="2000" dirty="0" smtClean="0"/>
              <a:t>Computing Strongly connected components</a:t>
            </a:r>
          </a:p>
          <a:p>
            <a:r>
              <a:rPr lang="en-US" sz="2000" dirty="0" smtClean="0"/>
              <a:t>Checking if a graph is </a:t>
            </a:r>
            <a:r>
              <a:rPr lang="en-US" sz="2000" dirty="0" err="1" smtClean="0"/>
              <a:t>Eulerian</a:t>
            </a:r>
            <a:r>
              <a:rPr lang="en-US" sz="2000" dirty="0" smtClean="0"/>
              <a:t> (we will define this when we solve it)</a:t>
            </a:r>
            <a:endParaRPr lang="en-US" sz="2000" dirty="0"/>
          </a:p>
          <a:p>
            <a:r>
              <a:rPr lang="en-US" sz="2000" u="sng" dirty="0" smtClean="0"/>
              <a:t>tool for many</a:t>
            </a:r>
            <a:r>
              <a:rPr lang="en-US" sz="2000" dirty="0" smtClean="0"/>
              <a:t> graph algorithms:</a:t>
            </a:r>
          </a:p>
          <a:p>
            <a:pPr lvl="1"/>
            <a:r>
              <a:rPr lang="en-US" sz="1600" dirty="0" smtClean="0"/>
              <a:t>Maximum flow, matching,…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34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DEPTH FIRST SEARCH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873624" cy="584775"/>
            <a:chOff x="838200" y="2006025"/>
            <a:chExt cx="7873624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0" y="2006025"/>
              <a:ext cx="3835024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</a:t>
              </a:r>
            </a:p>
            <a:p>
              <a:pPr algn="ctr"/>
              <a:r>
                <a:rPr lang="en-US" sz="1600" b="1" dirty="0" smtClean="0"/>
                <a:t>DFS starts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.</a:t>
              </a:r>
              <a:endParaRPr lang="en-US" sz="16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4972107"/>
            <a:ext cx="8372672" cy="1424453"/>
            <a:chOff x="1066800" y="5257800"/>
            <a:chExt cx="8144072" cy="1099273"/>
          </a:xfrm>
        </p:grpSpPr>
        <p:sp>
          <p:nvSpPr>
            <p:cNvPr id="6" name="Bent-Up Arrow 5"/>
            <p:cNvSpPr/>
            <p:nvPr/>
          </p:nvSpPr>
          <p:spPr>
            <a:xfrm flipH="1">
              <a:off x="1066800" y="5257800"/>
              <a:ext cx="3810000" cy="647700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4334072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 DFS </a:t>
              </a:r>
            </a:p>
            <a:p>
              <a:pPr algn="ctr"/>
              <a:r>
                <a:rPr lang="en-US" sz="1600" b="1" dirty="0"/>
                <a:t>a</a:t>
              </a:r>
              <a:r>
                <a:rPr lang="en-US" sz="1600" b="1" dirty="0" smtClean="0"/>
                <a:t>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ends.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803" y="457200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3" y="457200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205" t="-9091" r="-57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1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 smtClean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 related to </a:t>
                </a:r>
                <a:r>
                  <a:rPr lang="en-US" sz="3200" dirty="0" smtClean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Disjoint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6705599" y="2308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>
            <a:endCxn id="26" idx="0"/>
          </p:cNvCxnSpPr>
          <p:nvPr/>
        </p:nvCxnSpPr>
        <p:spPr>
          <a:xfrm flipH="1">
            <a:off x="6783658" y="2438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8" idx="2"/>
            <a:endCxn id="27" idx="0"/>
          </p:cNvCxnSpPr>
          <p:nvPr/>
        </p:nvCxnSpPr>
        <p:spPr>
          <a:xfrm>
            <a:off x="7774257" y="2512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5" idx="3"/>
            <a:endCxn id="28" idx="1"/>
          </p:cNvCxnSpPr>
          <p:nvPr/>
        </p:nvCxnSpPr>
        <p:spPr>
          <a:xfrm>
            <a:off x="6861717" y="2384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5" idx="3"/>
            <a:endCxn id="27" idx="1"/>
          </p:cNvCxnSpPr>
          <p:nvPr/>
        </p:nvCxnSpPr>
        <p:spPr>
          <a:xfrm>
            <a:off x="6861717" y="2384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>
            <a:stCxn id="27" idx="3"/>
          </p:cNvCxnSpPr>
          <p:nvPr/>
        </p:nvCxnSpPr>
        <p:spPr>
          <a:xfrm flipH="1" flipV="1">
            <a:off x="6854282" y="2348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6475306" y="2209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6475306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70706" y="2286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94506" y="3440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957590" y="40502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4605253" y="4571329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592982" y="1146309"/>
            <a:ext cx="426283" cy="27253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019335" y="486157"/>
            <a:ext cx="426283" cy="27253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6317382" y="2010157"/>
            <a:ext cx="426283" cy="27253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rved Down Ribbon 106"/>
          <p:cNvSpPr/>
          <p:nvPr/>
        </p:nvSpPr>
        <p:spPr>
          <a:xfrm>
            <a:off x="4495800" y="5791200"/>
            <a:ext cx="3733800" cy="914400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DFS partitions the graph into a forest of DFS trees.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1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Application </a:t>
            </a:r>
            <a:r>
              <a:rPr lang="en-US" b="1" dirty="0" smtClean="0"/>
              <a:t>- 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Alternate algorithm for topological numbering of a DAG.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 on a DAG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:r>
                  <a:rPr lang="en-US" sz="2000" dirty="0" smtClean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will remain unvisited even after </a:t>
                </a:r>
                <a:r>
                  <a:rPr lang="en-US" sz="2000" b="1" dirty="0" smtClean="0">
                    <a:sym typeface="Wingdings" pitchFamily="2" charset="2"/>
                  </a:rPr>
                  <a:t>DFS</a:t>
                </a:r>
                <a:r>
                  <a:rPr lang="en-US" sz="2000" dirty="0" smtClean="0">
                    <a:sym typeface="Wingdings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terminates. Hence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will be a descendent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in the DFS tree. Hence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&lt;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&lt;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417" b="-33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1295400" y="1126942"/>
                <a:ext cx="3124200" cy="1527048"/>
              </a:xfrm>
              <a:prstGeom prst="cloudCallout">
                <a:avLst>
                  <a:gd name="adj1" fmla="val -94004"/>
                  <a:gd name="adj2" fmla="val -5035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Is there any relation between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and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?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26942"/>
                <a:ext cx="3124200" cy="1527048"/>
              </a:xfrm>
              <a:prstGeom prst="cloudCallout">
                <a:avLst>
                  <a:gd name="adj1" fmla="val -94004"/>
                  <a:gd name="adj2" fmla="val -5035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2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Lemma 1: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&gt;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Vertices arranged in decreasing order of their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 smtClean="0"/>
                  <a:t>during DFS is a valid topological ordering.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Homework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 through the entire lecture and internalize the fundamentals of the DFS traversal.  </a:t>
            </a:r>
          </a:p>
          <a:p>
            <a:endParaRPr lang="en-US" sz="2000" dirty="0"/>
          </a:p>
          <a:p>
            <a:r>
              <a:rPr lang="en-US" sz="2000" dirty="0" smtClean="0"/>
              <a:t>Spend some time to solve the problem of single-connectedness</a:t>
            </a:r>
          </a:p>
          <a:p>
            <a:endParaRPr lang="en-US" sz="2000" dirty="0"/>
          </a:p>
          <a:p>
            <a:r>
              <a:rPr lang="en-US" sz="2000" dirty="0" smtClean="0"/>
              <a:t>Spend some time  to solve the problem of strongly connected components.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Do this homework sincerely before coming to the next class. Otherwise it will be difficult for you to understand the solutions of these problems presented in the next class.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0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applications of DEPTH FIRST SEARCH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Three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</a:t>
            </a:r>
            <a:r>
              <a:rPr lang="en-US" sz="3600" b="1" dirty="0" smtClean="0">
                <a:solidFill>
                  <a:srgbClr val="7030A0"/>
                </a:solidFill>
              </a:rPr>
              <a:t>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vertices of a </a:t>
                </a:r>
                <a:r>
                  <a:rPr lang="en-US" sz="2000" b="1" dirty="0" smtClean="0"/>
                  <a:t>DAG</a:t>
                </a:r>
                <a:r>
                  <a:rPr lang="en-US" sz="2000" dirty="0" smtClean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every edge goes from </a:t>
                </a:r>
                <a:r>
                  <a:rPr lang="en-US" sz="2000" b="1" dirty="0" smtClean="0"/>
                  <a:t>left </a:t>
                </a:r>
                <a:r>
                  <a:rPr lang="en-US" sz="2000" dirty="0" smtClean="0"/>
                  <a:t>to</a:t>
                </a:r>
                <a:r>
                  <a:rPr lang="en-US" sz="2000" b="1" dirty="0" smtClean="0"/>
                  <a:t> right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1876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alternate 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 using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DFS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2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Single-connectedness</a:t>
            </a:r>
            <a:r>
              <a:rPr lang="en-US" sz="3200" b="1" dirty="0" smtClean="0"/>
              <a:t> of a directed graph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is said to be singly connected if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there is </a:t>
                </a:r>
                <a:r>
                  <a:rPr lang="en-US" sz="2000" b="1" dirty="0" smtClean="0"/>
                  <a:t>at most </a:t>
                </a:r>
                <a:r>
                  <a:rPr lang="en-US" sz="2000" dirty="0" smtClean="0"/>
                  <a:t>one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 Design an efficient algorithm to determine whether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singly connected.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88906" y="33528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414882" y="4038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1737" y="47374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306553" y="56388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180705" y="4800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DEPTH FIRST SEARCH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 smtClean="0"/>
                  <a:t>path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from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/>
                  <a:t> to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print “</a:t>
                </a:r>
                <a:r>
                  <a:rPr lang="en-US" sz="2000" dirty="0" smtClean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 smtClean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Else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{For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Search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Main</a:t>
                </a:r>
                <a:r>
                  <a:rPr lang="en-US" sz="2000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1992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19922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61" t="-8197" r="-5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57297" y="1600200"/>
            <a:ext cx="18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Visited[v] </a:t>
            </a:r>
            <a:r>
              <a:rPr lang="en-US" dirty="0">
                <a:sym typeface="Wingdings" pitchFamily="2" charset="2"/>
              </a:rPr>
              <a:t> true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</a:t>
                </a:r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dirty="0" smtClean="0">
                    <a:sym typeface="Wingdings" pitchFamily="2" charset="2"/>
                  </a:rPr>
                  <a:t>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5657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00" t="-9836" r="-1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1" grpId="0"/>
      <p:bldP spid="62" grpId="0"/>
      <p:bldP spid="5" grpId="0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DFS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…;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Main</a:t>
                </a:r>
                <a:r>
                  <a:rPr lang="en-US" sz="2000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 1;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 </a:t>
                </a:r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dirty="0" smtClean="0">
                    <a:sym typeface="Wingdings" pitchFamily="2" charset="2"/>
                  </a:rPr>
                  <a:t>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4398</TotalTime>
  <Words>1672</Words>
  <Application>Microsoft Office PowerPoint</Application>
  <PresentationFormat>On-screen Show (4:3)</PresentationFormat>
  <Paragraphs>443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Design and Analysis of Algorithms (CS345/CS345A)  Jan-April 2014</vt:lpstr>
      <vt:lpstr>Depth First Search (DFS)</vt:lpstr>
      <vt:lpstr> applications of DEPTH FIRST SEARCH </vt:lpstr>
      <vt:lpstr>Topological ordering</vt:lpstr>
      <vt:lpstr>Strongly connected components </vt:lpstr>
      <vt:lpstr>Single-connectedness of a directed graph 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 More insights of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DFS on the graph </vt:lpstr>
      <vt:lpstr>How is (D[u], F[u])  related to (D[v], F[v]) ?</vt:lpstr>
      <vt:lpstr>PowerPoint Presentation</vt:lpstr>
      <vt:lpstr>Application - I</vt:lpstr>
      <vt:lpstr>DFS on a DAG</vt:lpstr>
      <vt:lpstr>DFS on a DAG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343</cp:revision>
  <dcterms:created xsi:type="dcterms:W3CDTF">2011-12-03T04:13:03Z</dcterms:created>
  <dcterms:modified xsi:type="dcterms:W3CDTF">2014-01-29T05:12:01Z</dcterms:modified>
</cp:coreProperties>
</file>