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380" r:id="rId2"/>
    <p:sldId id="424" r:id="rId3"/>
    <p:sldId id="400" r:id="rId4"/>
    <p:sldId id="409" r:id="rId5"/>
    <p:sldId id="385" r:id="rId6"/>
    <p:sldId id="412" r:id="rId7"/>
    <p:sldId id="358" r:id="rId8"/>
    <p:sldId id="431" r:id="rId9"/>
    <p:sldId id="426" r:id="rId10"/>
    <p:sldId id="449" r:id="rId11"/>
    <p:sldId id="432" r:id="rId12"/>
    <p:sldId id="427" r:id="rId13"/>
    <p:sldId id="450" r:id="rId14"/>
    <p:sldId id="452" r:id="rId15"/>
    <p:sldId id="453" r:id="rId16"/>
    <p:sldId id="378" r:id="rId17"/>
    <p:sldId id="429" r:id="rId18"/>
    <p:sldId id="430" r:id="rId19"/>
    <p:sldId id="433" r:id="rId20"/>
    <p:sldId id="434" r:id="rId21"/>
    <p:sldId id="436" r:id="rId22"/>
    <p:sldId id="437" r:id="rId23"/>
    <p:sldId id="454" r:id="rId24"/>
    <p:sldId id="435" r:id="rId25"/>
    <p:sldId id="438" r:id="rId26"/>
    <p:sldId id="455" r:id="rId27"/>
    <p:sldId id="456" r:id="rId28"/>
    <p:sldId id="457" r:id="rId29"/>
    <p:sldId id="4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4676" autoAdjust="0"/>
  </p:normalViewPr>
  <p:slideViewPr>
    <p:cSldViewPr>
      <p:cViewPr>
        <p:scale>
          <a:sx n="85" d="100"/>
          <a:sy n="85" d="100"/>
        </p:scale>
        <p:origin x="-1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</a:t>
            </a:r>
            <a:r>
              <a:rPr lang="en-US" baseline="0" dirty="0" smtClean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18" Type="http://schemas.openxmlformats.org/officeDocument/2006/relationships/image" Target="../media/image10.png"/><Relationship Id="rId12" Type="http://schemas.openxmlformats.org/officeDocument/2006/relationships/image" Target="../media/image410.png"/><Relationship Id="rId17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6" Type="http://schemas.openxmlformats.org/officeDocument/2006/relationships/image" Target="../media/image34.png"/><Relationship Id="rId15" Type="http://schemas.openxmlformats.org/officeDocument/2006/relationships/image" Target="../media/image7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19" Type="http://schemas.openxmlformats.org/officeDocument/2006/relationships/image" Target="../media/image16.png"/><Relationship Id="rId9" Type="http://schemas.openxmlformats.org/officeDocument/2006/relationships/image" Target="../media/image37.png"/><Relationship Id="rId14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15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Depth First Search in Directed Graph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Given a DFS forest, how can we </a:t>
            </a:r>
            <a:r>
              <a:rPr lang="en-US" sz="2000" i="1" dirty="0" smtClean="0"/>
              <a:t>characterize/classify</a:t>
            </a:r>
            <a:r>
              <a:rPr lang="en-US" sz="2000" dirty="0" smtClean="0"/>
              <a:t> its non-tree edges ?</a:t>
            </a:r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dirty="0" smtClean="0"/>
              <a:t>: </a:t>
            </a:r>
            <a:r>
              <a:rPr lang="en-US" sz="2000" b="1" dirty="0" smtClean="0"/>
              <a:t> Using the relation between </a:t>
            </a:r>
            <a:r>
              <a:rPr lang="en-US" sz="2000" dirty="0"/>
              <a:t> 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D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values and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values.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175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4478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27117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1990168" y="18694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486399" y="2079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5564458" y="2209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55057" y="2284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2517" y="2155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642517" y="2155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5635082" y="2119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2561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256106" y="2983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551506" y="2057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75306" y="3059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 rot="1556459">
            <a:off x="5322653" y="1871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24133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562600" y="2155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42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5" grpId="0" animBg="1"/>
      <p:bldP spid="73" grpId="0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Characterization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Consider an  edge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ancestor  to descendant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Case 2</a:t>
                </a:r>
                <a:r>
                  <a:rPr lang="en-US" sz="2000" dirty="0" smtClean="0"/>
                  <a:t>: descendant to ancestor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Case 3</a:t>
                </a:r>
                <a:r>
                  <a:rPr lang="en-US" sz="2000" dirty="0" smtClean="0"/>
                  <a:t>: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02096" y="1600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625896" y="2971800"/>
            <a:ext cx="4125883" cy="685800"/>
            <a:chOff x="4383613" y="3505200"/>
            <a:chExt cx="4125883" cy="685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511"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086084" y="4627239"/>
            <a:ext cx="4916737" cy="478161"/>
            <a:chOff x="3850213" y="1905000"/>
            <a:chExt cx="4916737" cy="4781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086084" y="5465439"/>
            <a:ext cx="4905516" cy="478161"/>
            <a:chOff x="3850213" y="1905000"/>
            <a:chExt cx="4905516" cy="47816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&quot;No&quot; Symbol 38"/>
          <p:cNvSpPr/>
          <p:nvPr/>
        </p:nvSpPr>
        <p:spPr>
          <a:xfrm>
            <a:off x="6096000" y="51054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1764268"/>
            <a:ext cx="27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Tree</a:t>
            </a:r>
            <a:r>
              <a:rPr lang="en-US" dirty="0" smtClean="0"/>
              <a:t> </a:t>
            </a:r>
            <a:r>
              <a:rPr lang="en-US" dirty="0"/>
              <a:t>edge 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dirty="0" smtClean="0"/>
              <a:t> </a:t>
            </a:r>
            <a:r>
              <a:rPr lang="en-US" dirty="0"/>
              <a:t>edge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20040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38960" y="4659868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Cross</a:t>
            </a:r>
            <a:r>
              <a:rPr lang="en-US" b="1" dirty="0"/>
              <a:t> </a:t>
            </a:r>
            <a:r>
              <a:rPr lang="en-US" dirty="0" smtClean="0"/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Characterization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6562168" y="15646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 rot="1556459">
            <a:off x="6541853" y="4615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6985321" y="8813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urved Connector 77"/>
          <p:cNvCxnSpPr/>
          <p:nvPr/>
        </p:nvCxnSpPr>
        <p:spPr>
          <a:xfrm rot="5400000">
            <a:off x="5791200" y="2286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869858" y="4899102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5" grpId="0" animBg="1"/>
      <p:bldP spid="73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Characterization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Backward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/>
              <a:t>t</a:t>
            </a:r>
            <a:r>
              <a:rPr lang="en-US" sz="2000" dirty="0" err="1" smtClean="0"/>
              <a:t>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r,q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c,b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urved Connector 78"/>
          <p:cNvCxnSpPr/>
          <p:nvPr/>
        </p:nvCxnSpPr>
        <p:spPr>
          <a:xfrm rot="10800000" flipH="1">
            <a:off x="5945459" y="1828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6200000" flipV="1">
            <a:off x="6250940" y="2512061"/>
            <a:ext cx="1359932" cy="14581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543800" y="2514600"/>
            <a:ext cx="136518" cy="7489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flipH="1" flipV="1">
            <a:off x="6858000" y="4876800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Characterization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Backward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/>
              <a:t>t</a:t>
            </a:r>
            <a:r>
              <a:rPr lang="en-US" sz="2000" dirty="0" err="1" smtClean="0"/>
              <a:t>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r,q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c,b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Cross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335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Characterization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Backward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/>
              <a:t>t</a:t>
            </a:r>
            <a:r>
              <a:rPr lang="en-US" sz="2000" dirty="0" err="1" smtClean="0"/>
              <a:t>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r,q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c,b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Cross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x,u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y,u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y,q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79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Application - </a:t>
            </a:r>
            <a:r>
              <a:rPr lang="en-US" b="1" dirty="0" smtClean="0">
                <a:solidFill>
                  <a:srgbClr val="0070C0"/>
                </a:solidFill>
              </a:rPr>
              <a:t>II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Checking for </a:t>
            </a:r>
            <a:r>
              <a:rPr lang="en-US" sz="2800" b="1" dirty="0" smtClean="0">
                <a:solidFill>
                  <a:srgbClr val="7030A0"/>
                </a:solidFill>
              </a:rPr>
              <a:t>single-connectedness </a:t>
            </a:r>
            <a:r>
              <a:rPr lang="en-US" sz="2800" b="1" dirty="0" smtClean="0">
                <a:solidFill>
                  <a:schemeClr val="tx1"/>
                </a:solidFill>
              </a:rPr>
              <a:t>of a directed graph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73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Single-connectedness</a:t>
            </a:r>
            <a:r>
              <a:rPr lang="en-US" sz="3200" b="1" dirty="0" smtClean="0"/>
              <a:t> of a directed graph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 is said to be singly connected if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For each pair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there is </a:t>
                </a:r>
                <a:r>
                  <a:rPr lang="en-US" sz="2000" b="1" dirty="0" smtClean="0"/>
                  <a:t>at most </a:t>
                </a:r>
                <a:r>
                  <a:rPr lang="en-US" sz="2000" dirty="0" smtClean="0"/>
                  <a:t>one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In other words,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Aim</a:t>
                </a:r>
                <a:r>
                  <a:rPr lang="en-US" sz="2000" dirty="0" smtClean="0"/>
                  <a:t>:  Design an efficient algorithm to determine whether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singly connected.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3352800"/>
                <a:ext cx="3682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there is only one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352800"/>
                <a:ext cx="36825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581400" y="4429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429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5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Single-connectedness</a:t>
            </a:r>
            <a:r>
              <a:rPr lang="en-US" sz="3200" b="1" dirty="0" smtClean="0"/>
              <a:t> of a directed graph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1143000" y="1981200"/>
            <a:ext cx="7088294" cy="3276600"/>
            <a:chOff x="988906" y="3352800"/>
            <a:chExt cx="7088294" cy="3276600"/>
          </a:xfrm>
        </p:grpSpPr>
        <p:sp>
          <p:nvSpPr>
            <p:cNvPr id="55" name="TextBox 54"/>
            <p:cNvSpPr txBox="1"/>
            <p:nvPr/>
          </p:nvSpPr>
          <p:spPr>
            <a:xfrm>
              <a:off x="1979506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47800" y="4495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5106" y="53456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8906" y="62600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31906" y="624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6306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74906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5000" y="53456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0800" y="55626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8991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49511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 flipH="1">
              <a:off x="6783658" y="5029200"/>
              <a:ext cx="24668" cy="8809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2"/>
              <a:endCxn id="11" idx="0"/>
            </p:cNvCxnSpPr>
            <p:nvPr/>
          </p:nvCxnSpPr>
          <p:spPr>
            <a:xfrm>
              <a:off x="7774257" y="5103542"/>
              <a:ext cx="2" cy="8066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11" idx="1"/>
            </p:cNvCxnSpPr>
            <p:nvPr/>
          </p:nvCxnSpPr>
          <p:spPr>
            <a:xfrm>
              <a:off x="6861717" y="4975303"/>
              <a:ext cx="834483" cy="101104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3962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4648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46612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6248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Straight Arrow Connector 27"/>
            <p:cNvCxnSpPr>
              <a:endCxn id="21" idx="0"/>
            </p:cNvCxnSpPr>
            <p:nvPr/>
          </p:nvCxnSpPr>
          <p:spPr>
            <a:xfrm>
              <a:off x="2476545" y="34290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" name="Straight Arrow Connector 29"/>
            <p:cNvCxnSpPr>
              <a:stCxn id="20" idx="2"/>
              <a:endCxn id="22" idx="0"/>
            </p:cNvCxnSpPr>
            <p:nvPr/>
          </p:nvCxnSpPr>
          <p:spPr>
            <a:xfrm flipH="1">
              <a:off x="1761895" y="41148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4" idx="0"/>
            </p:cNvCxnSpPr>
            <p:nvPr/>
          </p:nvCxnSpPr>
          <p:spPr>
            <a:xfrm flipH="1">
              <a:off x="1457095" y="48006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25" idx="0"/>
            </p:cNvCxnSpPr>
            <p:nvPr/>
          </p:nvCxnSpPr>
          <p:spPr>
            <a:xfrm>
              <a:off x="1761895" y="48006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26" idx="0"/>
            </p:cNvCxnSpPr>
            <p:nvPr/>
          </p:nvCxnSpPr>
          <p:spPr>
            <a:xfrm>
              <a:off x="2966314" y="48136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0" idx="2"/>
              <a:endCxn id="23" idx="1"/>
            </p:cNvCxnSpPr>
            <p:nvPr/>
          </p:nvCxnSpPr>
          <p:spPr>
            <a:xfrm>
              <a:off x="2064836" y="41148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7" idx="0"/>
            </p:cNvCxnSpPr>
            <p:nvPr/>
          </p:nvCxnSpPr>
          <p:spPr>
            <a:xfrm flipH="1">
              <a:off x="1228495" y="56388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1" idx="2"/>
              <a:endCxn id="23" idx="0"/>
            </p:cNvCxnSpPr>
            <p:nvPr/>
          </p:nvCxnSpPr>
          <p:spPr>
            <a:xfrm>
              <a:off x="2889015" y="41910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5" idx="2"/>
              <a:endCxn id="42" idx="0"/>
            </p:cNvCxnSpPr>
            <p:nvPr/>
          </p:nvCxnSpPr>
          <p:spPr>
            <a:xfrm>
              <a:off x="2227881" y="56388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6172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stCxn id="26" idx="1"/>
              <a:endCxn id="29" idx="3"/>
            </p:cNvCxnSpPr>
            <p:nvPr/>
          </p:nvCxnSpPr>
          <p:spPr>
            <a:xfrm flipH="1">
              <a:off x="2829795" y="55626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95600" y="38978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475306" y="4800600"/>
              <a:ext cx="1601894" cy="1600200"/>
              <a:chOff x="6475306" y="2209800"/>
              <a:chExt cx="1601894" cy="160020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475306" y="2209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475306" y="32120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70706" y="22860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94506" y="34406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6" name="Curved Connector 65"/>
          <p:cNvCxnSpPr/>
          <p:nvPr/>
        </p:nvCxnSpPr>
        <p:spPr>
          <a:xfrm flipV="1">
            <a:off x="1568976" y="26670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905831" y="33658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7" idx="3"/>
          </p:cNvCxnSpPr>
          <p:nvPr/>
        </p:nvCxnSpPr>
        <p:spPr>
          <a:xfrm flipH="1">
            <a:off x="1460647" y="4267200"/>
            <a:ext cx="843269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/>
          <p:nvPr/>
        </p:nvCxnSpPr>
        <p:spPr>
          <a:xfrm flipV="1">
            <a:off x="1334799" y="34290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Single-connectedness</a:t>
                </a:r>
                <a:r>
                  <a:rPr lang="en-US" sz="3200" b="1" dirty="0"/>
                  <a:t> of a directed graph</a:t>
                </a:r>
                <a:br>
                  <a:rPr lang="en-US" sz="3200" b="1" dirty="0"/>
                </a:br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is singly-connected to the vertices reachable from it    }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2000" dirty="0">
                    <a:sym typeface="Wingdings" pitchFamily="2" charset="2"/>
                  </a:rPr>
                  <a:t>there is only one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789506" y="3288268"/>
            <a:ext cx="2592494" cy="3417332"/>
            <a:chOff x="5789506" y="3288268"/>
            <a:chExt cx="2592494" cy="3417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789506" y="3288268"/>
              <a:ext cx="2592494" cy="3417332"/>
              <a:chOff x="3351106" y="2145268"/>
              <a:chExt cx="2592494" cy="3417332"/>
            </a:xfrm>
          </p:grpSpPr>
          <p:cxnSp>
            <p:nvCxnSpPr>
              <p:cNvPr id="6" name="Straight Arrow Connector 5"/>
              <p:cNvCxnSpPr>
                <a:stCxn id="14" idx="2"/>
                <a:endCxn id="15" idx="0"/>
              </p:cNvCxnSpPr>
              <p:nvPr/>
            </p:nvCxnSpPr>
            <p:spPr>
              <a:xfrm flipH="1">
                <a:off x="4124095" y="30480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3819295" y="37338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5" idx="2"/>
                <a:endCxn id="18" idx="0"/>
              </p:cNvCxnSpPr>
              <p:nvPr/>
            </p:nvCxnSpPr>
            <p:spPr>
              <a:xfrm>
                <a:off x="4124095" y="37338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6" idx="2"/>
                <a:endCxn id="19" idx="0"/>
              </p:cNvCxnSpPr>
              <p:nvPr/>
            </p:nvCxnSpPr>
            <p:spPr>
              <a:xfrm>
                <a:off x="5328514" y="37468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4" idx="2"/>
                <a:endCxn id="16" idx="1"/>
              </p:cNvCxnSpPr>
              <p:nvPr/>
            </p:nvCxnSpPr>
            <p:spPr>
              <a:xfrm>
                <a:off x="4427036" y="30480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7" idx="2"/>
                <a:endCxn id="20" idx="0"/>
              </p:cNvCxnSpPr>
              <p:nvPr/>
            </p:nvCxnSpPr>
            <p:spPr>
              <a:xfrm flipH="1">
                <a:off x="3590695" y="45720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endCxn id="16" idx="0"/>
              </p:cNvCxnSpPr>
              <p:nvPr/>
            </p:nvCxnSpPr>
            <p:spPr>
              <a:xfrm>
                <a:off x="5251215" y="31242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8" idx="2"/>
                <a:endCxn id="22" idx="0"/>
              </p:cNvCxnSpPr>
              <p:nvPr/>
            </p:nvCxnSpPr>
            <p:spPr>
              <a:xfrm>
                <a:off x="4590081" y="45720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8977" y="2895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6036" y="3581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455" y="35944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1236" y="4419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022" y="4419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419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2636" y="5181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5878" y="4419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5719" y="5105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3" name="Straight Arrow Connector 22"/>
              <p:cNvCxnSpPr>
                <a:stCxn id="19" idx="1"/>
                <a:endCxn id="21" idx="3"/>
              </p:cNvCxnSpPr>
              <p:nvPr/>
            </p:nvCxnSpPr>
            <p:spPr>
              <a:xfrm flipH="1">
                <a:off x="5191995" y="44958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953000" y="4495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13106" y="2971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427036" y="2145268"/>
                <a:ext cx="1137258" cy="1055132"/>
                <a:chOff x="4427036" y="2133600"/>
                <a:chExt cx="1137258" cy="1055132"/>
              </a:xfrm>
            </p:grpSpPr>
            <p:cxnSp>
              <p:nvCxnSpPr>
                <p:cNvPr id="27" name="Straight Arrow Connector 26"/>
                <p:cNvCxnSpPr>
                  <a:endCxn id="14" idx="0"/>
                </p:cNvCxnSpPr>
                <p:nvPr/>
              </p:nvCxnSpPr>
              <p:spPr>
                <a:xfrm flipH="1">
                  <a:off x="4427036" y="2362200"/>
                  <a:ext cx="411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4760686" y="2198132"/>
                  <a:ext cx="568587" cy="914400"/>
                  <a:chOff x="2398486" y="685800"/>
                  <a:chExt cx="568587" cy="914400"/>
                </a:xfrm>
              </p:grpSpPr>
              <p:pic>
                <p:nvPicPr>
                  <p:cNvPr id="3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98486" y="685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10956" y="1447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4838745" y="2350532"/>
                  <a:ext cx="412470" cy="6096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endCxn id="14" idx="3"/>
                </p:cNvCxnSpPr>
                <p:nvPr/>
              </p:nvCxnSpPr>
              <p:spPr>
                <a:xfrm flipH="1" flipV="1">
                  <a:off x="4505094" y="2971800"/>
                  <a:ext cx="668062" cy="76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4821348" y="2133600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57800" y="28194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359338" y="50408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7306" y="4278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51106" y="5193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825938" y="34406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408506" y="3505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637106" y="4431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267200" y="4278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512635" y="2983468"/>
                <a:ext cx="1737820" cy="2286000"/>
                <a:chOff x="3512635" y="2971800"/>
                <a:chExt cx="1737820" cy="2286000"/>
              </a:xfrm>
            </p:grpSpPr>
            <p:cxnSp>
              <p:nvCxnSpPr>
                <p:cNvPr id="43" name="Straight Arrow Connector 42"/>
                <p:cNvCxnSpPr>
                  <a:stCxn id="21" idx="0"/>
                  <a:endCxn id="16" idx="1"/>
                </p:cNvCxnSpPr>
                <p:nvPr/>
              </p:nvCxnSpPr>
              <p:spPr>
                <a:xfrm flipV="1">
                  <a:off x="5113937" y="3670610"/>
                  <a:ext cx="136518" cy="7489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>
                  <a:stCxn id="20" idx="1"/>
                  <a:endCxn id="14" idx="1"/>
                </p:cNvCxnSpPr>
                <p:nvPr/>
              </p:nvCxnSpPr>
              <p:spPr>
                <a:xfrm rot="10800000" flipH="1">
                  <a:off x="3512635" y="2971800"/>
                  <a:ext cx="836341" cy="2286000"/>
                </a:xfrm>
                <a:prstGeom prst="curvedConnector3">
                  <a:avLst>
                    <a:gd name="adj1" fmla="val -27333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18" idx="1"/>
                  <a:endCxn id="20" idx="3"/>
                </p:cNvCxnSpPr>
                <p:nvPr/>
              </p:nvCxnSpPr>
              <p:spPr>
                <a:xfrm flipH="1">
                  <a:off x="3668753" y="4495800"/>
                  <a:ext cx="843269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endCxn id="14" idx="2"/>
                </p:cNvCxnSpPr>
                <p:nvPr/>
              </p:nvCxnSpPr>
              <p:spPr>
                <a:xfrm rot="16200000" flipV="1">
                  <a:off x="3819976" y="3655060"/>
                  <a:ext cx="1359932" cy="145812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Curved Connector 59"/>
            <p:cNvCxnSpPr/>
            <p:nvPr/>
          </p:nvCxnSpPr>
          <p:spPr>
            <a:xfrm rot="5400000">
              <a:off x="5791200" y="45720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12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Recapitulation</a:t>
            </a:r>
            <a:r>
              <a:rPr lang="en-US" sz="3200" b="1" dirty="0" smtClean="0">
                <a:solidFill>
                  <a:srgbClr val="002060"/>
                </a:solidFill>
              </a:rPr>
              <a:t> of the last lecture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Single-connectedness</a:t>
                </a:r>
                <a:r>
                  <a:rPr lang="en-US" sz="3200" b="1" dirty="0"/>
                  <a:t> of a directed graph</a:t>
                </a:r>
                <a:br>
                  <a:rPr lang="en-US" sz="3200" b="1" dirty="0"/>
                </a:br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is singly-connected to the vertices reachable from it    }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 smtClean="0"/>
                  <a:t> edge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There is a tree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   </a:t>
                </a:r>
                <a:r>
                  <a:rPr lang="en-US" sz="2000" dirty="0" smtClean="0"/>
                  <a:t>There is another path that uses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NOT singly-connected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0"/>
          </p:cNvCxnSpPr>
          <p:nvPr/>
        </p:nvCxnSpPr>
        <p:spPr>
          <a:xfrm>
            <a:off x="7689615" y="4267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65436" y="3288268"/>
            <a:ext cx="1137258" cy="1055132"/>
            <a:chOff x="4427036" y="2133600"/>
            <a:chExt cx="1137258" cy="1055132"/>
          </a:xfrm>
        </p:grpSpPr>
        <p:cxnSp>
          <p:nvCxnSpPr>
            <p:cNvPr id="27" name="Straight Arrow Connector 26"/>
            <p:cNvCxnSpPr>
              <a:endCxn id="14" idx="0"/>
            </p:cNvCxnSpPr>
            <p:nvPr/>
          </p:nvCxnSpPr>
          <p:spPr>
            <a:xfrm flipH="1">
              <a:off x="4427036" y="23622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9" name="Straight Arrow Connector 28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4" idx="3"/>
            </p:cNvCxnSpPr>
            <p:nvPr/>
          </p:nvCxnSpPr>
          <p:spPr>
            <a:xfrm flipH="1" flipV="1">
              <a:off x="4505094" y="29718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21348" y="21336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57800" y="2819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67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Single-connectedness</a:t>
                </a:r>
                <a:r>
                  <a:rPr lang="en-US" sz="3200" b="1" dirty="0"/>
                  <a:t> of a directed graph</a:t>
                </a:r>
                <a:br>
                  <a:rPr lang="en-US" sz="3200" b="1" dirty="0"/>
                </a:br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is singly-connected to the vertices reachable from it    }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 smtClean="0"/>
                  <a:t> edge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There is a tree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   </a:t>
                </a:r>
                <a:r>
                  <a:rPr lang="en-US" sz="2000" dirty="0" smtClean="0"/>
                  <a:t>There is another path that uses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NOT singly-connected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096000" y="5650468"/>
            <a:ext cx="843269" cy="762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2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Single-connectedness</a:t>
                </a:r>
                <a:r>
                  <a:rPr lang="en-US" sz="3200" b="1" dirty="0"/>
                  <a:t> of a directed graph</a:t>
                </a:r>
                <a:br>
                  <a:rPr lang="en-US" sz="3200" b="1" dirty="0"/>
                </a:br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is singly-connected to the vertices reachable from it    }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Single-connectedness</a:t>
                </a:r>
                <a:r>
                  <a:rPr lang="en-US" sz="3200" b="1" dirty="0"/>
                  <a:t> of a directed graph</a:t>
                </a:r>
                <a:br>
                  <a:rPr lang="en-US" sz="3200" b="1" dirty="0"/>
                </a:br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is singly-connected to the vertices reachable from it    }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Question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: If no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Forward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/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Cross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edge exist,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can a back edge appear in any </a:t>
                </a:r>
                <a:r>
                  <a:rPr lang="en-US" sz="2000" u="sng" dirty="0" smtClean="0">
                    <a:sym typeface="Wingdings" panose="05000000000000000000" pitchFamily="2" charset="2"/>
                  </a:rPr>
                  <a:t>path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Never.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No problem for the single connectedness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Single-connectedness</a:t>
                </a:r>
                <a:r>
                  <a:rPr lang="en-US" sz="3200" b="1" dirty="0"/>
                  <a:t> of a directed graph</a:t>
                </a:r>
                <a:br>
                  <a:rPr lang="en-US" sz="3200" b="1" dirty="0"/>
                </a:br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is singly-connected to the vertices reachable from it    }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smtClean="0"/>
                  <a:t>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NOT singly-connected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NOT singly-connected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No problem for single connectedness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Single-connectedness</a:t>
                </a:r>
                <a:r>
                  <a:rPr lang="en-US" sz="3200" b="1" dirty="0" smtClean="0"/>
                  <a:t> of a directed graph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How to achieve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</a:t>
                </a:r>
                <a:r>
                  <a:rPr lang="en-US" sz="3200" b="1" dirty="0" smtClean="0"/>
                  <a:t>algorithm 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255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1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we do just a single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 of the graph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NOT </a:t>
                </a:r>
                <a:r>
                  <a:rPr lang="en-US" sz="2000" dirty="0" smtClean="0"/>
                  <a:t>singly-connected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/>
                  <a:t> 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10200"/>
              </a:xfrm>
              <a:blipFill rotWithShape="1">
                <a:blip r:embed="rId3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04610" y="3733800"/>
            <a:ext cx="6470914" cy="2438400"/>
            <a:chOff x="1404610" y="3200400"/>
            <a:chExt cx="6470914" cy="2438400"/>
          </a:xfrm>
        </p:grpSpPr>
        <p:grpSp>
          <p:nvGrpSpPr>
            <p:cNvPr id="70" name="Group 69"/>
            <p:cNvGrpSpPr/>
            <p:nvPr/>
          </p:nvGrpSpPr>
          <p:grpSpPr>
            <a:xfrm>
              <a:off x="1404610" y="3200400"/>
              <a:ext cx="2278564" cy="2438400"/>
              <a:chOff x="1143000" y="4191000"/>
              <a:chExt cx="2278564" cy="2438400"/>
            </a:xfrm>
          </p:grpSpPr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341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0819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238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5447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000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24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9" name="Straight Arrow Connector 78"/>
              <p:cNvCxnSpPr>
                <a:stCxn id="71" idx="2"/>
                <a:endCxn id="72" idx="0"/>
              </p:cNvCxnSpPr>
              <p:nvPr/>
            </p:nvCxnSpPr>
            <p:spPr>
              <a:xfrm flipH="1">
                <a:off x="1754459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2" idx="2"/>
                <a:endCxn id="74" idx="0"/>
              </p:cNvCxnSpPr>
              <p:nvPr/>
            </p:nvCxnSpPr>
            <p:spPr>
              <a:xfrm flipH="1">
                <a:off x="1449659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2" idx="2"/>
                <a:endCxn id="75" idx="0"/>
              </p:cNvCxnSpPr>
              <p:nvPr/>
            </p:nvCxnSpPr>
            <p:spPr>
              <a:xfrm>
                <a:off x="1754459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3" idx="2"/>
                <a:endCxn id="76" idx="0"/>
              </p:cNvCxnSpPr>
              <p:nvPr/>
            </p:nvCxnSpPr>
            <p:spPr>
              <a:xfrm>
                <a:off x="2958878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1" idx="2"/>
                <a:endCxn id="73" idx="1"/>
              </p:cNvCxnSpPr>
              <p:nvPr/>
            </p:nvCxnSpPr>
            <p:spPr>
              <a:xfrm>
                <a:off x="2057400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2"/>
                <a:endCxn id="77" idx="0"/>
              </p:cNvCxnSpPr>
              <p:nvPr/>
            </p:nvCxnSpPr>
            <p:spPr>
              <a:xfrm flipH="1">
                <a:off x="1221059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5" idx="2"/>
                <a:endCxn id="86" idx="0"/>
              </p:cNvCxnSpPr>
              <p:nvPr/>
            </p:nvCxnSpPr>
            <p:spPr>
              <a:xfrm>
                <a:off x="2220445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6083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87" name="Straight Arrow Connector 86"/>
              <p:cNvCxnSpPr>
                <a:stCxn id="76" idx="1"/>
                <a:endCxn id="78" idx="3"/>
              </p:cNvCxnSpPr>
              <p:nvPr/>
            </p:nvCxnSpPr>
            <p:spPr>
              <a:xfrm flipH="1">
                <a:off x="2822359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587938" y="3723320"/>
              <a:ext cx="620586" cy="1534480"/>
              <a:chOff x="4359338" y="3951920"/>
              <a:chExt cx="620586" cy="1534480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359338" y="3951920"/>
                <a:ext cx="620586" cy="849351"/>
                <a:chOff x="4800600" y="4713249"/>
                <a:chExt cx="620586" cy="849351"/>
              </a:xfrm>
            </p:grpSpPr>
            <p:pic>
              <p:nvPicPr>
                <p:cNvPr id="96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65069" y="5410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4889305" y="4827549"/>
                  <a:ext cx="430674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8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600" y="4713249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9" name="Straight Arrow Connector 108"/>
              <p:cNvCxnSpPr>
                <a:stCxn id="96" idx="2"/>
                <a:endCxn id="108" idx="3"/>
              </p:cNvCxnSpPr>
              <p:nvPr/>
            </p:nvCxnSpPr>
            <p:spPr>
              <a:xfrm flipH="1">
                <a:off x="4575717" y="4801271"/>
                <a:ext cx="326149" cy="6089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6854283" y="3723320"/>
              <a:ext cx="1021241" cy="924880"/>
              <a:chOff x="3958683" y="3951920"/>
              <a:chExt cx="1021241" cy="92488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359338" y="3951920"/>
                <a:ext cx="620586" cy="849351"/>
                <a:chOff x="4800600" y="4713249"/>
                <a:chExt cx="620586" cy="849351"/>
              </a:xfrm>
            </p:grpSpPr>
            <p:pic>
              <p:nvPicPr>
                <p:cNvPr id="118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65069" y="5410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4889305" y="4827549"/>
                  <a:ext cx="430674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600" y="4713249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1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8683" y="4724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6" name="Straight Arrow Connector 115"/>
              <p:cNvCxnSpPr/>
              <p:nvPr/>
            </p:nvCxnSpPr>
            <p:spPr>
              <a:xfrm flipH="1">
                <a:off x="4093451" y="4115471"/>
                <a:ext cx="326149" cy="6089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3" name="Straight Arrow Connector 122"/>
          <p:cNvCxnSpPr>
            <a:stCxn id="98" idx="1"/>
            <a:endCxn id="73" idx="3"/>
          </p:cNvCxnSpPr>
          <p:nvPr/>
        </p:nvCxnSpPr>
        <p:spPr>
          <a:xfrm flipH="1">
            <a:off x="3298546" y="4332920"/>
            <a:ext cx="1289392" cy="17589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8" idx="1"/>
            <a:endCxn id="74" idx="3"/>
          </p:cNvCxnSpPr>
          <p:nvPr/>
        </p:nvCxnSpPr>
        <p:spPr>
          <a:xfrm flipH="1" flipV="1">
            <a:off x="1789327" y="5334000"/>
            <a:ext cx="2858873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8" idx="2"/>
            <a:endCxn id="76" idx="0"/>
          </p:cNvCxnSpPr>
          <p:nvPr/>
        </p:nvCxnSpPr>
        <p:spPr>
          <a:xfrm flipH="1">
            <a:off x="3605116" y="4409120"/>
            <a:ext cx="1060881" cy="84868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14600" y="292042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Down Ribbon 3"/>
          <p:cNvSpPr/>
          <p:nvPr/>
        </p:nvSpPr>
        <p:spPr>
          <a:xfrm>
            <a:off x="6172200" y="1905000"/>
            <a:ext cx="2971800" cy="1981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explains, at least intuitively, why it is not easy to pursue a single DFS of the graph to solve this problem.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Single-connectedness</a:t>
                </a:r>
                <a:r>
                  <a:rPr lang="en-US" sz="3200" b="1" dirty="0"/>
                  <a:t> of a directed graph</a:t>
                </a:r>
                <a:br>
                  <a:rPr lang="en-US" sz="3200" b="1" dirty="0"/>
                </a:br>
                <a:r>
                  <a:rPr lang="en-US" sz="3200" b="1" dirty="0" smtClean="0"/>
                  <a:t>Let us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revisit</a:t>
                </a:r>
                <a:r>
                  <a:rPr lang="en-US" sz="3200" b="1" dirty="0" smtClean="0"/>
                  <a:t> the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is singly-connected to the vertices reachable from it    }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smtClean="0"/>
                  <a:t>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NOT singly-connected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NOT singly-connected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No problem for single  connectedness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     Can we make inference for single connectedness of other vertices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based on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edges encountered  during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Towards achieving </a:t>
                </a:r>
                <a:r>
                  <a:rPr lang="en-US" sz="3200" b="1" dirty="0"/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 </a:t>
                </a:r>
                <a:r>
                  <a:rPr lang="en-US" sz="3200" b="1" dirty="0" smtClean="0"/>
                  <a:t>?</a:t>
                </a:r>
                <a:br>
                  <a:rPr lang="en-US" sz="3200" b="1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How many Backward edges can emerge from a single vertex without leading to non single-connectedness?</a:t>
            </a:r>
          </a:p>
          <a:p>
            <a:pPr marL="0" indent="0">
              <a:buNone/>
            </a:pPr>
            <a:r>
              <a:rPr lang="en-US" sz="2000" dirty="0" smtClean="0"/>
              <a:t>Answer: at most 1</a:t>
            </a:r>
            <a:endParaRPr lang="en-US" sz="20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2395210" y="2362200"/>
            <a:ext cx="2481590" cy="3810000"/>
            <a:chOff x="2395210" y="2362200"/>
            <a:chExt cx="2481590" cy="3810000"/>
          </a:xfrm>
        </p:grpSpPr>
        <p:grpSp>
          <p:nvGrpSpPr>
            <p:cNvPr id="44" name="Group 43"/>
            <p:cNvGrpSpPr/>
            <p:nvPr/>
          </p:nvGrpSpPr>
          <p:grpSpPr>
            <a:xfrm>
              <a:off x="2395210" y="2362200"/>
              <a:ext cx="2481590" cy="3810000"/>
              <a:chOff x="1861810" y="2362200"/>
              <a:chExt cx="2481590" cy="38100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61810" y="2362200"/>
                <a:ext cx="2481590" cy="3810000"/>
                <a:chOff x="1404610" y="1828800"/>
                <a:chExt cx="2481590" cy="381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404610" y="3200400"/>
                  <a:ext cx="2278564" cy="2438400"/>
                  <a:chOff x="1143000" y="4191000"/>
                  <a:chExt cx="2278564" cy="2438400"/>
                </a:xfrm>
              </p:grpSpPr>
              <p:pic>
                <p:nvPicPr>
                  <p:cNvPr id="2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79341" y="4191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76400" y="4876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80819" y="488981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71600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42386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65447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43000" y="6477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2673" y="62484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28" name="Straight Arrow Connector 27"/>
                  <p:cNvCxnSpPr>
                    <a:stCxn id="20" idx="2"/>
                    <a:endCxn id="21" idx="0"/>
                  </p:cNvCxnSpPr>
                  <p:nvPr/>
                </p:nvCxnSpPr>
                <p:spPr>
                  <a:xfrm flipH="1">
                    <a:off x="1754459" y="4343400"/>
                    <a:ext cx="302941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>
                    <a:stCxn id="21" idx="2"/>
                    <a:endCxn id="23" idx="0"/>
                  </p:cNvCxnSpPr>
                  <p:nvPr/>
                </p:nvCxnSpPr>
                <p:spPr>
                  <a:xfrm flipH="1">
                    <a:off x="1449659" y="5029200"/>
                    <a:ext cx="304800" cy="6858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>
                    <a:stCxn id="21" idx="2"/>
                    <a:endCxn id="24" idx="0"/>
                  </p:cNvCxnSpPr>
                  <p:nvPr/>
                </p:nvCxnSpPr>
                <p:spPr>
                  <a:xfrm>
                    <a:off x="1754459" y="5029200"/>
                    <a:ext cx="465986" cy="6858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22" idx="2"/>
                    <a:endCxn id="25" idx="0"/>
                  </p:cNvCxnSpPr>
                  <p:nvPr/>
                </p:nvCxnSpPr>
                <p:spPr>
                  <a:xfrm>
                    <a:off x="2958878" y="5042210"/>
                    <a:ext cx="384628" cy="67279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>
                    <a:stCxn id="20" idx="2"/>
                    <a:endCxn id="22" idx="1"/>
                  </p:cNvCxnSpPr>
                  <p:nvPr/>
                </p:nvCxnSpPr>
                <p:spPr>
                  <a:xfrm>
                    <a:off x="2057400" y="4343400"/>
                    <a:ext cx="823419" cy="62261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>
                    <a:stCxn id="23" idx="2"/>
                    <a:endCxn id="26" idx="0"/>
                  </p:cNvCxnSpPr>
                  <p:nvPr/>
                </p:nvCxnSpPr>
                <p:spPr>
                  <a:xfrm flipH="1">
                    <a:off x="1221059" y="5867400"/>
                    <a:ext cx="228600" cy="6096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24" idx="2"/>
                    <a:endCxn id="35" idx="0"/>
                  </p:cNvCxnSpPr>
                  <p:nvPr/>
                </p:nvCxnSpPr>
                <p:spPr>
                  <a:xfrm>
                    <a:off x="2220445" y="5867400"/>
                    <a:ext cx="63697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06083" y="6400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36" name="Straight Arrow Connector 35"/>
                  <p:cNvCxnSpPr>
                    <a:stCxn id="25" idx="1"/>
                    <a:endCxn id="27" idx="3"/>
                  </p:cNvCxnSpPr>
                  <p:nvPr/>
                </p:nvCxnSpPr>
                <p:spPr>
                  <a:xfrm flipH="1">
                    <a:off x="2938790" y="5791200"/>
                    <a:ext cx="326657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2883" y="24384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7" name="Group 6"/>
                <p:cNvGrpSpPr/>
                <p:nvPr/>
              </p:nvGrpSpPr>
              <p:grpSpPr>
                <a:xfrm>
                  <a:off x="2514600" y="1828800"/>
                  <a:ext cx="1371600" cy="1524000"/>
                  <a:chOff x="-381000" y="2057400"/>
                  <a:chExt cx="1371600" cy="1524000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-381000" y="2057400"/>
                    <a:ext cx="373731" cy="762000"/>
                    <a:chOff x="60262" y="2818729"/>
                    <a:chExt cx="373731" cy="762000"/>
                  </a:xfrm>
                </p:grpSpPr>
                <p:pic>
                  <p:nvPicPr>
                    <p:cNvPr id="1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262" y="3428329"/>
                      <a:ext cx="156117" cy="152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cxnSp>
                  <p:nvCxnSpPr>
                    <p:cNvPr id="12" name="Straight Arrow Connector 11"/>
                    <p:cNvCxnSpPr>
                      <a:endCxn id="11" idx="0"/>
                    </p:cNvCxnSpPr>
                    <p:nvPr/>
                  </p:nvCxnSpPr>
                  <p:spPr>
                    <a:xfrm flipH="1">
                      <a:off x="138321" y="2933029"/>
                      <a:ext cx="228260" cy="495300"/>
                    </a:xfrm>
                    <a:prstGeom prst="straightConnector1">
                      <a:avLst/>
                    </a:prstGeom>
                    <a:ln w="28575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7876" y="2818729"/>
                      <a:ext cx="156117" cy="152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pic>
                <p:nvPicPr>
                  <p:cNvPr id="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4483" y="3429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cxnSp>
            <p:nvCxnSpPr>
              <p:cNvPr id="38" name="Straight Arrow Connector 37"/>
              <p:cNvCxnSpPr/>
              <p:nvPr/>
            </p:nvCxnSpPr>
            <p:spPr>
              <a:xfrm flipH="1">
                <a:off x="2819740" y="3124200"/>
                <a:ext cx="197573" cy="6477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>
              <a:endCxn id="15" idx="1"/>
            </p:cNvCxnSpPr>
            <p:nvPr/>
          </p:nvCxnSpPr>
          <p:spPr>
            <a:xfrm>
              <a:off x="3882572" y="2438400"/>
              <a:ext cx="380911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5" idx="2"/>
              <a:endCxn id="9" idx="1"/>
            </p:cNvCxnSpPr>
            <p:nvPr/>
          </p:nvCxnSpPr>
          <p:spPr>
            <a:xfrm>
              <a:off x="4341542" y="3124200"/>
              <a:ext cx="379141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urved Connector 44"/>
          <p:cNvCxnSpPr/>
          <p:nvPr/>
        </p:nvCxnSpPr>
        <p:spPr>
          <a:xfrm rot="10800000" flipH="1">
            <a:off x="2668859" y="3048000"/>
            <a:ext cx="836341" cy="2286000"/>
          </a:xfrm>
          <a:prstGeom prst="curvedConnector3">
            <a:avLst>
              <a:gd name="adj1" fmla="val -2733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5400000" flipH="1" flipV="1">
            <a:off x="1748037" y="3281164"/>
            <a:ext cx="2971801" cy="1133874"/>
          </a:xfrm>
          <a:prstGeom prst="curvedConnector3">
            <a:avLst>
              <a:gd name="adj1" fmla="val 123171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Towards achieving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 </a:t>
                </a:r>
                <a:r>
                  <a:rPr lang="en-US" sz="3200" b="1" dirty="0" smtClean="0"/>
                  <a:t>?</a:t>
                </a:r>
                <a:br>
                  <a:rPr lang="en-US" sz="3200" b="1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Multiple back edges from </a:t>
                </a:r>
                <a:r>
                  <a:rPr lang="en-US" sz="2000" dirty="0" err="1" smtClean="0"/>
                  <a:t>subtree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to proper ancestor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is </a:t>
                </a:r>
                <a:r>
                  <a:rPr lang="en-US" sz="2000" b="1" dirty="0" smtClean="0">
                    <a:sym typeface="Wingdings" pitchFamily="2" charset="2"/>
                  </a:rPr>
                  <a:t>not</a:t>
                </a:r>
                <a:r>
                  <a:rPr lang="en-US" sz="2000" dirty="0" smtClean="0">
                    <a:sym typeface="Wingdings" pitchFamily="2" charset="2"/>
                  </a:rPr>
                  <a:t> singly connected.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2395210" y="2362200"/>
            <a:ext cx="2481590" cy="3810000"/>
            <a:chOff x="2395210" y="2362200"/>
            <a:chExt cx="2481590" cy="3810000"/>
          </a:xfrm>
        </p:grpSpPr>
        <p:grpSp>
          <p:nvGrpSpPr>
            <p:cNvPr id="44" name="Group 43"/>
            <p:cNvGrpSpPr/>
            <p:nvPr/>
          </p:nvGrpSpPr>
          <p:grpSpPr>
            <a:xfrm>
              <a:off x="2395210" y="2362200"/>
              <a:ext cx="2481590" cy="3810000"/>
              <a:chOff x="1861810" y="2362200"/>
              <a:chExt cx="2481590" cy="38100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61810" y="2362200"/>
                <a:ext cx="2481590" cy="3810000"/>
                <a:chOff x="1404610" y="1828800"/>
                <a:chExt cx="2481590" cy="381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404610" y="3200400"/>
                  <a:ext cx="2278564" cy="2438400"/>
                  <a:chOff x="1143000" y="4191000"/>
                  <a:chExt cx="2278564" cy="2438400"/>
                </a:xfrm>
              </p:grpSpPr>
              <p:pic>
                <p:nvPicPr>
                  <p:cNvPr id="2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79341" y="4191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76400" y="4876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80819" y="488981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71600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42386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65447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43000" y="6477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2673" y="62484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28" name="Straight Arrow Connector 27"/>
                  <p:cNvCxnSpPr>
                    <a:stCxn id="20" idx="2"/>
                    <a:endCxn id="21" idx="0"/>
                  </p:cNvCxnSpPr>
                  <p:nvPr/>
                </p:nvCxnSpPr>
                <p:spPr>
                  <a:xfrm flipH="1">
                    <a:off x="1754459" y="4343400"/>
                    <a:ext cx="302941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>
                    <a:stCxn id="21" idx="2"/>
                    <a:endCxn id="23" idx="0"/>
                  </p:cNvCxnSpPr>
                  <p:nvPr/>
                </p:nvCxnSpPr>
                <p:spPr>
                  <a:xfrm flipH="1">
                    <a:off x="1449659" y="5029200"/>
                    <a:ext cx="304800" cy="6858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>
                    <a:stCxn id="21" idx="2"/>
                    <a:endCxn id="24" idx="0"/>
                  </p:cNvCxnSpPr>
                  <p:nvPr/>
                </p:nvCxnSpPr>
                <p:spPr>
                  <a:xfrm>
                    <a:off x="1754459" y="5029200"/>
                    <a:ext cx="465986" cy="6858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22" idx="2"/>
                    <a:endCxn id="25" idx="0"/>
                  </p:cNvCxnSpPr>
                  <p:nvPr/>
                </p:nvCxnSpPr>
                <p:spPr>
                  <a:xfrm>
                    <a:off x="2958878" y="5042210"/>
                    <a:ext cx="384628" cy="67279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>
                    <a:stCxn id="20" idx="2"/>
                    <a:endCxn id="22" idx="1"/>
                  </p:cNvCxnSpPr>
                  <p:nvPr/>
                </p:nvCxnSpPr>
                <p:spPr>
                  <a:xfrm>
                    <a:off x="2057400" y="4343400"/>
                    <a:ext cx="823419" cy="62261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>
                    <a:stCxn id="23" idx="2"/>
                    <a:endCxn id="26" idx="0"/>
                  </p:cNvCxnSpPr>
                  <p:nvPr/>
                </p:nvCxnSpPr>
                <p:spPr>
                  <a:xfrm flipH="1">
                    <a:off x="1221059" y="5867400"/>
                    <a:ext cx="228600" cy="6096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24" idx="2"/>
                    <a:endCxn id="35" idx="0"/>
                  </p:cNvCxnSpPr>
                  <p:nvPr/>
                </p:nvCxnSpPr>
                <p:spPr>
                  <a:xfrm>
                    <a:off x="2220445" y="5867400"/>
                    <a:ext cx="63697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06083" y="6400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36" name="Straight Arrow Connector 35"/>
                  <p:cNvCxnSpPr>
                    <a:stCxn id="25" idx="1"/>
                    <a:endCxn id="27" idx="3"/>
                  </p:cNvCxnSpPr>
                  <p:nvPr/>
                </p:nvCxnSpPr>
                <p:spPr>
                  <a:xfrm flipH="1">
                    <a:off x="2938790" y="5791200"/>
                    <a:ext cx="326657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2883" y="24384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7" name="Group 6"/>
                <p:cNvGrpSpPr/>
                <p:nvPr/>
              </p:nvGrpSpPr>
              <p:grpSpPr>
                <a:xfrm>
                  <a:off x="2514600" y="1828800"/>
                  <a:ext cx="1371600" cy="1524000"/>
                  <a:chOff x="-381000" y="2057400"/>
                  <a:chExt cx="1371600" cy="1524000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-381000" y="2057400"/>
                    <a:ext cx="373731" cy="762000"/>
                    <a:chOff x="60262" y="2818729"/>
                    <a:chExt cx="373731" cy="762000"/>
                  </a:xfrm>
                </p:grpSpPr>
                <p:pic>
                  <p:nvPicPr>
                    <p:cNvPr id="1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262" y="3428329"/>
                      <a:ext cx="156117" cy="152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cxnSp>
                  <p:nvCxnSpPr>
                    <p:cNvPr id="12" name="Straight Arrow Connector 11"/>
                    <p:cNvCxnSpPr>
                      <a:endCxn id="11" idx="0"/>
                    </p:cNvCxnSpPr>
                    <p:nvPr/>
                  </p:nvCxnSpPr>
                  <p:spPr>
                    <a:xfrm flipH="1">
                      <a:off x="138321" y="2933029"/>
                      <a:ext cx="228260" cy="495300"/>
                    </a:xfrm>
                    <a:prstGeom prst="straightConnector1">
                      <a:avLst/>
                    </a:prstGeom>
                    <a:ln w="28575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7876" y="2818729"/>
                      <a:ext cx="156117" cy="152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pic>
                <p:nvPicPr>
                  <p:cNvPr id="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4483" y="3429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cxnSp>
            <p:nvCxnSpPr>
              <p:cNvPr id="38" name="Straight Arrow Connector 37"/>
              <p:cNvCxnSpPr/>
              <p:nvPr/>
            </p:nvCxnSpPr>
            <p:spPr>
              <a:xfrm flipH="1">
                <a:off x="2819740" y="3124200"/>
                <a:ext cx="197573" cy="6477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>
              <a:endCxn id="15" idx="1"/>
            </p:cNvCxnSpPr>
            <p:nvPr/>
          </p:nvCxnSpPr>
          <p:spPr>
            <a:xfrm>
              <a:off x="3882572" y="2438400"/>
              <a:ext cx="380911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5" idx="2"/>
              <a:endCxn id="9" idx="1"/>
            </p:cNvCxnSpPr>
            <p:nvPr/>
          </p:nvCxnSpPr>
          <p:spPr>
            <a:xfrm>
              <a:off x="4341542" y="3124200"/>
              <a:ext cx="379141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urved Connector 44"/>
          <p:cNvCxnSpPr>
            <a:stCxn id="21" idx="0"/>
          </p:cNvCxnSpPr>
          <p:nvPr/>
        </p:nvCxnSpPr>
        <p:spPr>
          <a:xfrm rot="5400000" flipH="1" flipV="1">
            <a:off x="2341534" y="3027335"/>
            <a:ext cx="2057400" cy="727131"/>
          </a:xfrm>
          <a:prstGeom prst="curvedConnector3">
            <a:avLst>
              <a:gd name="adj1" fmla="val 110705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6" idx="0"/>
          </p:cNvCxnSpPr>
          <p:nvPr/>
        </p:nvCxnSpPr>
        <p:spPr>
          <a:xfrm rot="5400000" flipH="1" flipV="1">
            <a:off x="1960534" y="5084735"/>
            <a:ext cx="1447800" cy="422331"/>
          </a:xfrm>
          <a:prstGeom prst="curvedConnector3">
            <a:avLst>
              <a:gd name="adj1" fmla="val 118549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11" idx="0"/>
          </p:cNvCxnSpPr>
          <p:nvPr/>
        </p:nvCxnSpPr>
        <p:spPr>
          <a:xfrm rot="5400000" flipH="1" flipV="1">
            <a:off x="1999563" y="3674105"/>
            <a:ext cx="2286000" cy="881391"/>
          </a:xfrm>
          <a:prstGeom prst="curvedConnector3">
            <a:avLst>
              <a:gd name="adj1" fmla="val 11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7" idx="3"/>
          </p:cNvCxnSpPr>
          <p:nvPr/>
        </p:nvCxnSpPr>
        <p:spPr>
          <a:xfrm flipH="1" flipV="1">
            <a:off x="3309609" y="3886200"/>
            <a:ext cx="881391" cy="1981200"/>
          </a:xfrm>
          <a:prstGeom prst="curvedConnector4">
            <a:avLst>
              <a:gd name="adj1" fmla="val -92991"/>
              <a:gd name="adj2" fmla="val 100891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57400" y="4191000"/>
            <a:ext cx="144780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058386" y="4419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86" y="4419600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5715000" y="1981200"/>
            <a:ext cx="3200400" cy="2133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Exploring single-connectedness when there is at most one </a:t>
            </a:r>
            <a:r>
              <a:rPr lang="en-US" b="1" dirty="0" smtClean="0">
                <a:solidFill>
                  <a:srgbClr val="C00000"/>
                </a:solidFill>
              </a:rPr>
              <a:t>backward</a:t>
            </a:r>
            <a:r>
              <a:rPr lang="en-US" dirty="0" smtClean="0">
                <a:solidFill>
                  <a:schemeClr val="tx1"/>
                </a:solidFill>
              </a:rPr>
              <a:t> edge from each vertex.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Towards achieving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 </a:t>
                </a:r>
                <a:r>
                  <a:rPr lang="en-US" sz="3200" b="1" dirty="0" smtClean="0"/>
                  <a:t>?</a:t>
                </a:r>
                <a:br>
                  <a:rPr lang="en-US" sz="3200" b="1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4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is singly connected if and only if each of the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DFS trees have the following property: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:r>
                  <a:rPr lang="en-US" sz="2000" u="sng" dirty="0" smtClean="0"/>
                  <a:t>no forward/cross edges</a:t>
                </a:r>
                <a:r>
                  <a:rPr lang="en-US" sz="2000" dirty="0" smtClean="0"/>
                  <a:t> and </a:t>
                </a:r>
                <a:r>
                  <a:rPr lang="en-US" sz="2000" smtClean="0"/>
                  <a:t>there is </a:t>
                </a:r>
                <a:r>
                  <a:rPr lang="en-US" sz="2000" u="sng" dirty="0" smtClean="0"/>
                  <a:t>no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there are multiple </a:t>
                </a:r>
                <a:r>
                  <a:rPr lang="en-US" sz="2000" dirty="0" err="1" smtClean="0"/>
                  <a:t>backedges</a:t>
                </a:r>
                <a:r>
                  <a:rPr lang="en-US" sz="2000" dirty="0" smtClean="0"/>
                  <a:t> from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to proper ancestors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:r>
                  <a:rPr lang="en-US" sz="2000" dirty="0">
                    <a:sym typeface="Wingdings" pitchFamily="2" charset="2"/>
                  </a:rPr>
                  <a:t>) : </a:t>
                </a:r>
                <a:r>
                  <a:rPr lang="en-US" sz="2000" dirty="0"/>
                  <a:t>done.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</a:t>
                </a:r>
                <a:r>
                  <a:rPr lang="en-US" sz="2000" dirty="0" smtClean="0">
                    <a:sym typeface="Wingdings" pitchFamily="2" charset="2"/>
                  </a:rPr>
                  <a:t></a:t>
                </a:r>
                <a:r>
                  <a:rPr lang="en-US" sz="2000" dirty="0" smtClean="0"/>
                  <a:t>) : Make an attempt. Submit it as a “half-page” homework in the next class.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Algorithm</a:t>
                </a:r>
                <a:r>
                  <a:rPr lang="en-US" sz="2000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Execute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fresh</a:t>
                </a:r>
                <a:r>
                  <a:rPr lang="en-US" sz="2000" dirty="0" smtClean="0">
                    <a:sym typeface="Wingdings" pitchFamily="2" charset="2"/>
                  </a:rPr>
                  <a:t> DFS from each vertex.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sym typeface="Wingdings" pitchFamily="2" charset="2"/>
                  </a:rPr>
                  <a:t>Stop as soon as any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forward</a:t>
                </a:r>
                <a:r>
                  <a:rPr lang="en-US" sz="2000" dirty="0" smtClean="0">
                    <a:sym typeface="Wingdings" pitchFamily="2" charset="2"/>
                  </a:rPr>
                  <a:t>/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cross</a:t>
                </a:r>
                <a:r>
                  <a:rPr lang="en-US" sz="2000" dirty="0" smtClean="0">
                    <a:sym typeface="Wingdings" pitchFamily="2" charset="2"/>
                  </a:rPr>
                  <a:t> edge.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heck for the condition mentioned in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Lemma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4</a:t>
                </a:r>
                <a:r>
                  <a:rPr lang="en-US" sz="2000" dirty="0" smtClean="0">
                    <a:sym typeface="Wingdings" pitchFamily="2" charset="2"/>
                  </a:rPr>
                  <a:t> in an implicit manner (exploit recursive nature of DFS traversal)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Running time</a:t>
                </a:r>
                <a:r>
                  <a:rPr lang="en-US" sz="2000" dirty="0" smtClean="0">
                    <a:sym typeface="Wingdings" pitchFamily="2" charset="2"/>
                  </a:rPr>
                  <a:t>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64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88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For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DFS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…;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}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Main</a:t>
                </a:r>
                <a:r>
                  <a:rPr lang="en-US" sz="2000" dirty="0" smtClean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 1;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</a:t>
                </a:r>
                <a:r>
                  <a:rPr lang="en-US" dirty="0" smtClean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</a:t>
                </a:r>
                <a:r>
                  <a:rPr lang="en-US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     </a:t>
                </a:r>
                <a:r>
                  <a:rPr lang="en-US" dirty="0" smtClean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dirty="0" smtClean="0">
                    <a:sym typeface="Wingdings" pitchFamily="2" charset="2"/>
                  </a:rPr>
                  <a:t>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85" t="-9836" r="-19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298891" y="1713397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Down Ribbon 64"/>
              <p:cNvSpPr/>
              <p:nvPr/>
            </p:nvSpPr>
            <p:spPr>
              <a:xfrm>
                <a:off x="2667000" y="5715000"/>
                <a:ext cx="2819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Time complexity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Down Ribbon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15000"/>
                <a:ext cx="2819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0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  <p:bldP spid="75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computes a tree on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 DFS tree unique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No.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4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4124095" y="3036332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38192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41240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53285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44270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35906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52512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45900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51919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9530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113106" y="2960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27036" y="2133600"/>
            <a:ext cx="1119626" cy="1055132"/>
            <a:chOff x="4427036" y="2133600"/>
            <a:chExt cx="1119626" cy="10551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4427036" y="2350532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4505094" y="2960132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821348" y="2133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57800" y="2819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43593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34273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3511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38259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085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56371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2672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12635" y="2960132"/>
            <a:ext cx="1737820" cy="2286000"/>
            <a:chOff x="3512635" y="2960132"/>
            <a:chExt cx="1737820" cy="2286000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51139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3512635" y="2960132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33602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3668753" y="4484132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3819976" y="36433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81400" y="3048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ight Arrow 54"/>
          <p:cNvSpPr/>
          <p:nvPr/>
        </p:nvSpPr>
        <p:spPr>
          <a:xfrm rot="1556459">
            <a:off x="4088561" y="2715666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Ribbon 7"/>
          <p:cNvSpPr/>
          <p:nvPr/>
        </p:nvSpPr>
        <p:spPr>
          <a:xfrm>
            <a:off x="6324600" y="2667000"/>
            <a:ext cx="28194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But every tree is also </a:t>
            </a:r>
            <a:r>
              <a:rPr lang="en-US" b="1" u="sng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a DFS tree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on the graph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Visited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== false)  </a:t>
                </a:r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2006025"/>
            <a:ext cx="7873624" cy="584775"/>
            <a:chOff x="838200" y="2006025"/>
            <a:chExt cx="7873624" cy="584775"/>
          </a:xfrm>
        </p:grpSpPr>
        <p:sp>
          <p:nvSpPr>
            <p:cNvPr id="2" name="Bent-Up Arrow 1"/>
            <p:cNvSpPr/>
            <p:nvPr/>
          </p:nvSpPr>
          <p:spPr>
            <a:xfrm flipH="1" flipV="1">
              <a:off x="838200" y="2286000"/>
              <a:ext cx="4038600" cy="152400"/>
            </a:xfrm>
            <a:prstGeom prst="bentUp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0" y="2006025"/>
              <a:ext cx="3835024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C00000"/>
                  </a:solidFill>
                </a:rPr>
                <a:t>DFN number 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of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to denote the time when</a:t>
              </a:r>
            </a:p>
            <a:p>
              <a:pPr algn="ctr"/>
              <a:r>
                <a:rPr lang="en-US" sz="1600" b="1" dirty="0" smtClean="0"/>
                <a:t>DFS starts at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.</a:t>
              </a:r>
              <a:endParaRPr lang="en-US" sz="16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4972107"/>
            <a:ext cx="8372672" cy="1424453"/>
            <a:chOff x="1066800" y="5257800"/>
            <a:chExt cx="8144072" cy="1099273"/>
          </a:xfrm>
        </p:grpSpPr>
        <p:sp>
          <p:nvSpPr>
            <p:cNvPr id="6" name="Bent-Up Arrow 5"/>
            <p:cNvSpPr/>
            <p:nvPr/>
          </p:nvSpPr>
          <p:spPr>
            <a:xfrm flipH="1">
              <a:off x="1066800" y="5257800"/>
              <a:ext cx="3810000" cy="647700"/>
            </a:xfrm>
            <a:prstGeom prst="bentUpArrow">
              <a:avLst>
                <a:gd name="adj1" fmla="val 9056"/>
                <a:gd name="adj2" fmla="val 14371"/>
                <a:gd name="adj3" fmla="val 26329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5772298"/>
              <a:ext cx="4334072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C00000"/>
                  </a:solidFill>
                </a:rPr>
                <a:t>Finish number </a:t>
              </a:r>
              <a:r>
                <a:rPr lang="en-US" sz="1600" b="1" dirty="0" smtClean="0"/>
                <a:t>of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to denote the time when DFS </a:t>
              </a:r>
            </a:p>
            <a:p>
              <a:pPr algn="ctr"/>
              <a:r>
                <a:rPr lang="en-US" sz="1600" b="1" dirty="0"/>
                <a:t>a</a:t>
              </a:r>
              <a:r>
                <a:rPr lang="en-US" sz="1600" b="1" dirty="0" smtClean="0"/>
                <a:t>t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ends.</a:t>
              </a:r>
              <a:endParaRPr lang="en-US" sz="1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9803" y="457200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3" y="457200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205" t="-9091" r="-576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/>
              <p:cNvSpPr/>
              <p:nvPr/>
            </p:nvSpPr>
            <p:spPr>
              <a:xfrm>
                <a:off x="1828800" y="5867400"/>
                <a:ext cx="2819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Time complexity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Down Ribb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867400"/>
                <a:ext cx="2819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1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How is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 related to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?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𝒔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17506" y="1916668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2001887" y="2542037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1200" y="4343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3600" y="4050268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43600" y="2438400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1200" y="2819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4600" y="2133600"/>
            <a:ext cx="0" cy="3341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1800" y="1752600"/>
            <a:ext cx="0" cy="4495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47800" y="2819400"/>
            <a:ext cx="2137228" cy="2145268"/>
            <a:chOff x="1447800" y="2819400"/>
            <a:chExt cx="2137228" cy="2145268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1981200" y="2831068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1676400" y="3516868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1447800" y="4355068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981200" y="3516868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450903" y="4355068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200400" y="351821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048000" y="42672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300781" y="28194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>
            <a:off x="2711730" y="21336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556459">
            <a:off x="2492684" y="1778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75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is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,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 smtClean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)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 related to </a:t>
                </a:r>
                <a:r>
                  <a:rPr lang="en-US" sz="3200" dirty="0" smtClean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,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)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?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Disjoint</a:t>
                </a: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One enclosing another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What about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&lt;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&lt;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 &lt;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1150435" y="1447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998036" y="1905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3</a:t>
            </a:r>
            <a:r>
              <a:rPr lang="en-US" sz="2000" dirty="0"/>
              <a:t>: DFS partitions the graph into a forest of DFS trees.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73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05" grpId="0" animBg="1"/>
      <p:bldP spid="206" grpId="0" animBg="1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The structure of a DFS forest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5016</TotalTime>
  <Words>1809</Words>
  <Application>Microsoft Office PowerPoint</Application>
  <PresentationFormat>On-screen Show (4:3)</PresentationFormat>
  <Paragraphs>520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(CS345/CS345A)  Jan-April 2014</vt:lpstr>
      <vt:lpstr>A Recapitulation of the last lecture</vt:lpstr>
      <vt:lpstr>DFS from a vertex u </vt:lpstr>
      <vt:lpstr>DFS from a vertex u </vt:lpstr>
      <vt:lpstr>DFS on the graph </vt:lpstr>
      <vt:lpstr>How is (D[u], F[u])  related to (D[v], F[v]) ? </vt:lpstr>
      <vt:lpstr>How is (D[u], F[u])  related to (D[v], F[v]) ? </vt:lpstr>
      <vt:lpstr>PowerPoint Presentation</vt:lpstr>
      <vt:lpstr>The structure of a DFS forest</vt:lpstr>
      <vt:lpstr>Classification of non-tree edges </vt:lpstr>
      <vt:lpstr>Characterization of non-tree edges </vt:lpstr>
      <vt:lpstr>Characterization of non-tree edges </vt:lpstr>
      <vt:lpstr>Characterization of non-tree edges </vt:lpstr>
      <vt:lpstr>Characterization of non-tree edges </vt:lpstr>
      <vt:lpstr>Characterization of non-tree edges </vt:lpstr>
      <vt:lpstr>Application - II</vt:lpstr>
      <vt:lpstr>Single-connectedness of a directed graph </vt:lpstr>
      <vt:lpstr>Single-connectedness of a directed graph </vt:lpstr>
      <vt:lpstr>Single-connectedness of a directed graph An O(mn) time algorithm</vt:lpstr>
      <vt:lpstr>Single-connectedness of a directed graph An O(mn) time algorithm</vt:lpstr>
      <vt:lpstr>Single-connectedness of a directed graph An O(mn) time algorithm</vt:lpstr>
      <vt:lpstr>Single-connectedness of a directed graph An O(mn) time algorithm</vt:lpstr>
      <vt:lpstr>Single-connectedness of a directed graph An O(mn) time algorithm</vt:lpstr>
      <vt:lpstr>Single-connectedness of a directed graph An O(mn) time algorithm</vt:lpstr>
      <vt:lpstr>Single-connectedness of a directed graph How to achieve O(n^2) time algorithm ?</vt:lpstr>
      <vt:lpstr>Single-connectedness of a directed graph Let us revisit the O(mn) time algorithm</vt:lpstr>
      <vt:lpstr>Towards achieving O(n^2) time algorithm ? </vt:lpstr>
      <vt:lpstr>Towards achieving O(n^2) time algorithm ? </vt:lpstr>
      <vt:lpstr>Towards achieving O(n^2) time algorithm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382</cp:revision>
  <dcterms:created xsi:type="dcterms:W3CDTF">2011-12-03T04:13:03Z</dcterms:created>
  <dcterms:modified xsi:type="dcterms:W3CDTF">2014-02-03T05:38:43Z</dcterms:modified>
</cp:coreProperties>
</file>