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380" r:id="rId2"/>
    <p:sldId id="383" r:id="rId3"/>
    <p:sldId id="425" r:id="rId4"/>
    <p:sldId id="452" r:id="rId5"/>
    <p:sldId id="451" r:id="rId6"/>
    <p:sldId id="453" r:id="rId7"/>
    <p:sldId id="457" r:id="rId8"/>
    <p:sldId id="456" r:id="rId9"/>
    <p:sldId id="449" r:id="rId10"/>
    <p:sldId id="454" r:id="rId11"/>
    <p:sldId id="441" r:id="rId12"/>
    <p:sldId id="450" r:id="rId13"/>
    <p:sldId id="455" r:id="rId14"/>
    <p:sldId id="442" r:id="rId15"/>
    <p:sldId id="443" r:id="rId16"/>
    <p:sldId id="444" r:id="rId17"/>
    <p:sldId id="445" r:id="rId18"/>
    <p:sldId id="446" r:id="rId19"/>
    <p:sldId id="447" r:id="rId20"/>
    <p:sldId id="458" r:id="rId21"/>
    <p:sldId id="459" r:id="rId22"/>
    <p:sldId id="44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15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16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           An idea </a:t>
            </a:r>
            <a:r>
              <a:rPr lang="en-US" sz="2800" b="1" dirty="0" smtClean="0"/>
              <a:t>to compute </a:t>
            </a:r>
            <a:r>
              <a:rPr lang="en-US" sz="2800" b="1" dirty="0" smtClean="0">
                <a:solidFill>
                  <a:srgbClr val="7030A0"/>
                </a:solidFill>
              </a:rPr>
              <a:t>SCC</a:t>
            </a:r>
            <a:r>
              <a:rPr lang="en-US" sz="2800" b="1" dirty="0" smtClean="0"/>
              <a:t> efficiently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There is still </a:t>
            </a:r>
            <a:r>
              <a:rPr lang="en-US" sz="2000" u="sng" dirty="0" smtClean="0"/>
              <a:t>some order</a:t>
            </a:r>
            <a:r>
              <a:rPr lang="en-US" sz="2000" dirty="0" smtClean="0"/>
              <a:t> there !</a:t>
            </a:r>
          </a:p>
          <a:p>
            <a:pPr marL="0" indent="0">
              <a:buNone/>
            </a:pPr>
            <a:r>
              <a:rPr lang="en-US" sz="2000" dirty="0" smtClean="0"/>
              <a:t>Vertices of a SCC appear </a:t>
            </a:r>
            <a:r>
              <a:rPr lang="en-US" sz="2000" i="1" u="sng" dirty="0" smtClean="0"/>
              <a:t>together</a:t>
            </a:r>
            <a:r>
              <a:rPr lang="en-US" sz="2000" dirty="0" smtClean="0"/>
              <a:t> in tree.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Once we have a DFS forest, if we </a:t>
            </a:r>
            <a:r>
              <a:rPr lang="en-US" sz="2000" dirty="0" smtClean="0"/>
              <a:t>proceed </a:t>
            </a:r>
            <a:r>
              <a:rPr lang="en-US" sz="2000" u="sng" dirty="0" smtClean="0"/>
              <a:t>in a </a:t>
            </a:r>
            <a:r>
              <a:rPr lang="en-US" sz="2000" u="sng" dirty="0" smtClean="0"/>
              <a:t>suitable </a:t>
            </a:r>
            <a:r>
              <a:rPr lang="en-US" sz="2000" u="sng" dirty="0" smtClean="0"/>
              <a:t>order</a:t>
            </a:r>
            <a:r>
              <a:rPr lang="en-US" sz="2000" dirty="0" smtClean="0"/>
              <a:t>,  then we </a:t>
            </a:r>
            <a:r>
              <a:rPr lang="en-US" sz="2000" dirty="0" smtClean="0"/>
              <a:t>might </a:t>
            </a:r>
            <a:r>
              <a:rPr lang="en-US" sz="2000" dirty="0" smtClean="0"/>
              <a:t>compute distinct SCCs easily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pursue the idea, analyze finish </a:t>
            </a:r>
            <a:r>
              <a:rPr lang="en-US" sz="2000" dirty="0" smtClean="0"/>
              <a:t>times.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b="1" dirty="0"/>
              <a:t>root</a:t>
            </a:r>
            <a:r>
              <a:rPr lang="en-US" sz="2000" dirty="0"/>
              <a:t> of </a:t>
            </a:r>
            <a:r>
              <a:rPr lang="en-US" sz="2000" dirty="0" smtClean="0"/>
              <a:t>an SCC: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vertex of the SCC which is visited first during the DFS</a:t>
            </a:r>
            <a:endParaRPr lang="en-US" sz="2000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9" grpId="0" animBg="1"/>
      <p:bldP spid="70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An example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There does not appear to be any order </a:t>
            </a:r>
            <a:r>
              <a:rPr lang="en-US" sz="2000" dirty="0" smtClean="0">
                <a:sym typeface="Wingdings" panose="05000000000000000000" pitchFamily="2" charset="2"/>
              </a:rPr>
              <a:t>.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Let us analyze finish time more formally.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341436" y="1371600"/>
            <a:ext cx="2278564" cy="2438400"/>
            <a:chOff x="1683836" y="4191000"/>
            <a:chExt cx="2278564" cy="2438400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177" y="4191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36" y="4876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55" y="4889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436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222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283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6477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078" y="571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7" name="Straight Arrow Connector 66"/>
            <p:cNvCxnSpPr>
              <a:stCxn id="59" idx="2"/>
              <a:endCxn id="60" idx="0"/>
            </p:cNvCxnSpPr>
            <p:nvPr/>
          </p:nvCxnSpPr>
          <p:spPr>
            <a:xfrm flipH="1">
              <a:off x="2295295" y="4343400"/>
              <a:ext cx="302941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2"/>
              <a:endCxn id="62" idx="0"/>
            </p:cNvCxnSpPr>
            <p:nvPr/>
          </p:nvCxnSpPr>
          <p:spPr>
            <a:xfrm flipH="1">
              <a:off x="1990495" y="5029200"/>
              <a:ext cx="304800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2"/>
              <a:endCxn id="63" idx="0"/>
            </p:cNvCxnSpPr>
            <p:nvPr/>
          </p:nvCxnSpPr>
          <p:spPr>
            <a:xfrm>
              <a:off x="2295295" y="5029200"/>
              <a:ext cx="465986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2"/>
              <a:endCxn id="64" idx="0"/>
            </p:cNvCxnSpPr>
            <p:nvPr/>
          </p:nvCxnSpPr>
          <p:spPr>
            <a:xfrm>
              <a:off x="3499714" y="5042210"/>
              <a:ext cx="384628" cy="67279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2"/>
              <a:endCxn id="61" idx="1"/>
            </p:cNvCxnSpPr>
            <p:nvPr/>
          </p:nvCxnSpPr>
          <p:spPr>
            <a:xfrm>
              <a:off x="2598236" y="4343400"/>
              <a:ext cx="823419" cy="6226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2"/>
              <a:endCxn id="65" idx="0"/>
            </p:cNvCxnSpPr>
            <p:nvPr/>
          </p:nvCxnSpPr>
          <p:spPr>
            <a:xfrm flipH="1">
              <a:off x="1761895" y="5867400"/>
              <a:ext cx="228600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3" idx="2"/>
              <a:endCxn id="74" idx="0"/>
            </p:cNvCxnSpPr>
            <p:nvPr/>
          </p:nvCxnSpPr>
          <p:spPr>
            <a:xfrm>
              <a:off x="2761281" y="5867400"/>
              <a:ext cx="63697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919" y="6400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Arrow Connector 74"/>
            <p:cNvCxnSpPr>
              <a:stCxn id="64" idx="1"/>
              <a:endCxn id="66" idx="3"/>
            </p:cNvCxnSpPr>
            <p:nvPr/>
          </p:nvCxnSpPr>
          <p:spPr>
            <a:xfrm flipH="1">
              <a:off x="3363195" y="5791200"/>
              <a:ext cx="44308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0513" y="4343400"/>
            <a:ext cx="4524687" cy="1283732"/>
            <a:chOff x="2790513" y="4278868"/>
            <a:chExt cx="4524687" cy="1283732"/>
          </a:xfrm>
        </p:grpSpPr>
        <p:sp>
          <p:nvSpPr>
            <p:cNvPr id="78" name="TextBox 77"/>
            <p:cNvSpPr txBox="1"/>
            <p:nvPr/>
          </p:nvSpPr>
          <p:spPr>
            <a:xfrm>
              <a:off x="2796027" y="4278868"/>
              <a:ext cx="4519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      w      k      j    v    r    p    q    u</a:t>
              </a:r>
              <a:endParaRPr lang="en-US" dirty="0"/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2790513" y="4733786"/>
              <a:ext cx="3229287" cy="828814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Increasing order of </a:t>
              </a:r>
              <a:r>
                <a:rPr lang="en-US" b="1" dirty="0" smtClean="0">
                  <a:solidFill>
                    <a:srgbClr val="7030A0"/>
                  </a:solidFill>
                </a:rPr>
                <a:t>f[]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941906" y="129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38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57800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03706" y="3581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322906" y="3593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085598" y="283411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237306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389706" y="2983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DFS on Directed Graph: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&lt;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No order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5029200" y="4876800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Is there any relation between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and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?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 smtClean="0"/>
                  <a:t>different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 smtClean="0">
                    <a:sym typeface="Wingdings" pitchFamily="2" charset="2"/>
                  </a:rPr>
                  <a:t>DFS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</a:t>
                </a: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will be a </a:t>
                </a:r>
                <a:r>
                  <a:rPr lang="en-US" sz="1800" b="1" dirty="0" smtClean="0"/>
                  <a:t>descendent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the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4876800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Is there any relation between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and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?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 smtClean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&amp;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SCCs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SCCs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then is there any relation between finish times of the roots of SCCs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Answer: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&gt;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714" t="-606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Finish 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some vertex of  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NEVER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0" grpId="0" animBg="1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-61464"/>
              <a:gd name="adj2" fmla="val -7408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What can we infer for the vertex with max finish time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1447800" y="5486400"/>
                <a:ext cx="6477000" cy="1219200"/>
              </a:xfrm>
              <a:prstGeom prst="cloudCallout">
                <a:avLst>
                  <a:gd name="adj1" fmla="val -69556"/>
                  <a:gd name="adj2" fmla="val -2713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What does it mean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: graph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with all its edges reversed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86400"/>
                <a:ext cx="6477000" cy="1219200"/>
              </a:xfrm>
              <a:prstGeom prst="cloudCallout">
                <a:avLst>
                  <a:gd name="adj1" fmla="val -69556"/>
                  <a:gd name="adj2" fmla="val -2713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323913" y="2819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1524000" y="5562600"/>
                <a:ext cx="61722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SCC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remains intact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62600"/>
                <a:ext cx="61722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54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key </a:t>
            </a:r>
            <a:r>
              <a:rPr lang="en-US" sz="3600" b="1" dirty="0" smtClean="0">
                <a:solidFill>
                  <a:srgbClr val="7030A0"/>
                </a:solidFill>
              </a:rPr>
              <a:t>IDEA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vertex with </a:t>
                </a:r>
                <a:r>
                  <a:rPr lang="en-US" sz="2000" u="sng" dirty="0" smtClean="0"/>
                  <a:t>max. finish time</a:t>
                </a:r>
                <a:r>
                  <a:rPr lang="en-US" sz="2000" dirty="0" smtClean="0"/>
                  <a:t>, what is the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SCC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323913" y="4581386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computing SCC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Execute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 smtClean="0"/>
                  <a:t> in the graph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 smtClean="0"/>
                  <a:t> and compute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 smtClean="0">
                    <a:sym typeface="Wingdings" pitchFamily="2" charset="2"/>
                  </a:rPr>
                  <a:t>of all vertices;</a:t>
                </a:r>
                <a:r>
                  <a:rPr lang="en-US" sz="1800" b="1" dirty="0" smtClean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stores the vertices in </a:t>
                </a:r>
                <a:r>
                  <a:rPr lang="en-US" sz="1800" b="1" dirty="0" smtClean="0"/>
                  <a:t>decreasing order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denote the graph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 smtClean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1;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If (not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Execute BFS/DFS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i="1" dirty="0" smtClean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i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remove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444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Theorem: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/>
                  <a:t>Click to the next slide to </a:t>
                </a:r>
                <a:r>
                  <a:rPr lang="en-US" sz="2000" dirty="0" smtClean="0"/>
                  <a:t>see </a:t>
                </a:r>
                <a:r>
                  <a:rPr lang="en-US" sz="2000" dirty="0"/>
                  <a:t>a very interesting application of this algorithm.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1800" i="1" dirty="0" smtClean="0"/>
                  <a:t>This 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b="1" i="1" dirty="0" smtClean="0">
                    <a:solidFill>
                      <a:srgbClr val="7030A0"/>
                    </a:solidFill>
                  </a:rPr>
                  <a:t>S. </a:t>
                </a:r>
                <a:r>
                  <a:rPr lang="en-US" sz="1800" b="1" i="1" dirty="0" err="1" smtClean="0">
                    <a:solidFill>
                      <a:srgbClr val="7030A0"/>
                    </a:solidFill>
                  </a:rPr>
                  <a:t>Rao</a:t>
                </a:r>
                <a:r>
                  <a:rPr lang="en-US" sz="18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i="1" dirty="0" err="1" smtClean="0">
                    <a:solidFill>
                      <a:srgbClr val="7030A0"/>
                    </a:solidFill>
                  </a:rPr>
                  <a:t>Kosaraju</a:t>
                </a:r>
                <a:r>
                  <a:rPr lang="en-US" sz="18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is an </a:t>
                </a:r>
                <a:r>
                  <a:rPr lang="en-US" sz="1800" b="1" i="1" u="sng" dirty="0" smtClean="0">
                    <a:solidFill>
                      <a:srgbClr val="7030A0"/>
                    </a:solidFill>
                  </a:rPr>
                  <a:t>alumnus of IIT </a:t>
                </a:r>
                <a:r>
                  <a:rPr lang="en-US" sz="1800" b="1" i="1" u="sng" dirty="0" err="1" smtClean="0">
                    <a:solidFill>
                      <a:srgbClr val="7030A0"/>
                    </a:solidFill>
                  </a:rPr>
                  <a:t>Kharagpur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, and currently at John Hopkins university. I am sure there will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at least a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few students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among you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who will do some equally fundamental work in algorithms in the years to come …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And I shall be very happy  to teach that here in IITK.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				Best wishes</a:t>
                </a:r>
                <a:endParaRPr lang="en-US" sz="1800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65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III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Computing Strongly connected components of a directed graph.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2-Satisfiability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Literal</a:t>
                </a:r>
                <a:r>
                  <a:rPr lang="en-US" sz="2000" dirty="0" smtClean="0"/>
                  <a:t>:  </a:t>
                </a:r>
                <a:r>
                  <a:rPr lang="en-US" sz="2000" dirty="0" smtClean="0"/>
                  <a:t>a variable that can take value </a:t>
                </a:r>
                <a:r>
                  <a:rPr lang="en-US" sz="2000" b="1" dirty="0" smtClean="0"/>
                  <a:t>true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/>
                  <a:t>false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term</a:t>
                </a:r>
                <a:r>
                  <a:rPr lang="en-US" sz="2000" dirty="0" smtClean="0"/>
                  <a:t>:  a Boolean variable or its negation.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clause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: Disjunction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disjoint</a:t>
                </a:r>
                <a:r>
                  <a:rPr lang="en-US" sz="2000" dirty="0" smtClean="0"/>
                  <a:t> terms.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Literals.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 of a term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Examples </a:t>
                </a:r>
                <a:r>
                  <a:rPr lang="en-US" sz="2000" b="1" dirty="0"/>
                  <a:t>of a </a:t>
                </a:r>
                <a:r>
                  <a:rPr lang="en-US" sz="2000" b="1" dirty="0" smtClean="0"/>
                  <a:t>clause: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Note that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 smtClean="0"/>
                  <a:t> a clause.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2-Satisfiability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is there any assignment of true/false to the variables that will satisfy each clause.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Why is this problem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difficult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2000" dirty="0" smtClean="0"/>
                  <a:t> to </a:t>
                </a:r>
                <a:r>
                  <a:rPr lang="en-US" sz="2000" b="1" dirty="0" smtClean="0"/>
                  <a:t>true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 smtClean="0"/>
                  <a:t> to </a:t>
                </a:r>
                <a:r>
                  <a:rPr lang="en-US" sz="2000" b="1" dirty="0" smtClean="0"/>
                  <a:t>false 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the first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clauses get </a:t>
                </a:r>
                <a:r>
                  <a:rPr lang="en-US" sz="2000" b="1" dirty="0" smtClean="0"/>
                  <a:t>satisfied</a:t>
                </a:r>
                <a:r>
                  <a:rPr lang="en-US" sz="2000" dirty="0" smtClean="0"/>
                  <a:t> but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baseline="30000" dirty="0" smtClean="0"/>
                  <a:t>th</a:t>
                </a:r>
                <a:r>
                  <a:rPr lang="en-US" sz="2000" dirty="0" smtClean="0"/>
                  <a:t> clause is </a:t>
                </a:r>
                <a:r>
                  <a:rPr lang="en-US" sz="2000" b="1" dirty="0" smtClean="0"/>
                  <a:t>not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satisfied (</a:t>
                </a:r>
                <a:r>
                  <a:rPr lang="en-US" sz="2000" dirty="0" smtClean="0"/>
                  <a:t>although there is a way to satisfy all clauses with alternate assignment).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 smtClean="0"/>
                  <a:t>trying to satisfy a subset of </a:t>
                </a:r>
                <a:r>
                  <a:rPr lang="en-US" sz="2000" dirty="0" smtClean="0"/>
                  <a:t>clauses, </a:t>
                </a:r>
                <a:r>
                  <a:rPr lang="en-US" sz="2000" dirty="0" smtClean="0"/>
                  <a:t>one might render many others dissatisfied.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76800"/>
              </a:xfrm>
              <a:blipFill rotWithShape="1">
                <a:blip r:embed="rId2"/>
                <a:stretch>
                  <a:fillRect l="-64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2-Satisfiability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Outline</a:t>
            </a:r>
            <a:r>
              <a:rPr lang="en-US" sz="1800" dirty="0" smtClean="0"/>
              <a:t>: </a:t>
            </a:r>
          </a:p>
          <a:p>
            <a:endParaRPr lang="en-US" sz="1800" dirty="0"/>
          </a:p>
          <a:p>
            <a:r>
              <a:rPr lang="en-US" sz="1800" dirty="0" smtClean="0"/>
              <a:t>Model an instance of </a:t>
            </a:r>
            <a:r>
              <a:rPr lang="en-US" sz="1800" b="1" dirty="0">
                <a:solidFill>
                  <a:srgbClr val="7030A0"/>
                </a:solidFill>
              </a:rPr>
              <a:t>2-Satisfiability </a:t>
            </a:r>
            <a:r>
              <a:rPr lang="en-US" sz="1800" b="1" dirty="0" smtClean="0"/>
              <a:t>Problem </a:t>
            </a:r>
            <a:r>
              <a:rPr lang="en-US" sz="1800" dirty="0" smtClean="0"/>
              <a:t>as a graph suitably.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*  What will the vertices of the graph correspond to ?</a:t>
            </a:r>
          </a:p>
          <a:p>
            <a:pPr marL="0" indent="0">
              <a:buNone/>
            </a:pPr>
            <a:r>
              <a:rPr lang="en-US" sz="1800" dirty="0" smtClean="0"/>
              <a:t>       *  What might be the edges of the graph correspond to?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Formulate a  problem on this graph which captures the 2-satisfiability problem.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You might require an efficient algorithm for SCC for solving the graph problem.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Fill in the details as a homework. You are welcome to discuss it if you wish.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38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2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x,y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p,q,r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u,v,w,j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{k}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b,c,d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{h}</a:t>
              </a:r>
              <a:endParaRPr lang="en-US" dirty="0"/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SCC</a:t>
                  </a:r>
                  <a:r>
                    <a:rPr lang="en-US" dirty="0" smtClean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8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 graph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Transform each SCC into a single vertex</a:t>
                </a:r>
              </a:p>
              <a:p>
                <a:r>
                  <a:rPr lang="en-US" sz="2000" dirty="0" smtClean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takes same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SCC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3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8392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), and weight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vertex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compute the weight of </a:t>
                </a:r>
                <a:r>
                  <a:rPr lang="en-US" sz="2000" u="sng" dirty="0" smtClean="0"/>
                  <a:t>least weight vertex 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SCC graph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Solve the problem on DAG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839200" cy="4983163"/>
              </a:xfrm>
              <a:blipFill rotWithShape="1">
                <a:blip r:embed="rId2"/>
                <a:stretch>
                  <a:fillRect l="-759" t="-612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200" y="4936428"/>
            <a:ext cx="767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Topolog</a:t>
            </a:r>
            <a:r>
              <a:rPr lang="en-US" b="1" dirty="0" smtClean="0"/>
              <a:t>. order </a:t>
            </a:r>
            <a:r>
              <a:rPr lang="en-US" dirty="0"/>
              <a:t>1        </a:t>
            </a:r>
            <a:r>
              <a:rPr lang="en-US" dirty="0" smtClean="0"/>
              <a:t>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81400" y="5879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879068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ight Arrow 17"/>
              <p:cNvSpPr/>
              <p:nvPr/>
            </p:nvSpPr>
            <p:spPr>
              <a:xfrm flipH="1">
                <a:off x="2739482" y="4202668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ight Arrow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4202668"/>
                <a:ext cx="3813717" cy="789432"/>
              </a:xfrm>
              <a:prstGeom prst="rightArrow">
                <a:avLst/>
              </a:prstGeom>
              <a:blipFill rotWithShape="1">
                <a:blip r:embed="rId4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818208" y="5555217"/>
            <a:ext cx="1744157" cy="12700"/>
            <a:chOff x="3818208" y="3790949"/>
            <a:chExt cx="1744157" cy="12700"/>
          </a:xfrm>
        </p:grpSpPr>
        <p:cxnSp>
          <p:nvCxnSpPr>
            <p:cNvPr id="20" name="Curved Connector 19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83" y="5269468"/>
            <a:ext cx="7318917" cy="369332"/>
            <a:chOff x="0" y="5269468"/>
            <a:chExt cx="7318917" cy="369332"/>
          </a:xfrm>
        </p:grpSpPr>
        <p:grpSp>
          <p:nvGrpSpPr>
            <p:cNvPr id="4" name="Group 3"/>
            <p:cNvGrpSpPr/>
            <p:nvPr/>
          </p:nvGrpSpPr>
          <p:grpSpPr>
            <a:xfrm>
              <a:off x="1447800" y="5409167"/>
              <a:ext cx="5871117" cy="159834"/>
              <a:chOff x="1447800" y="4038600"/>
              <a:chExt cx="5871117" cy="159834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7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6083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200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3361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4046034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4046034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4046034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2800" y="4046034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0" y="5269468"/>
                  <a:ext cx="1463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Vertices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69468"/>
                  <a:ext cx="14632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750" t="-8197" r="-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</a:t>
            </a:r>
            <a:r>
              <a:rPr lang="en-US" sz="3600" b="1" dirty="0" smtClean="0">
                <a:solidFill>
                  <a:srgbClr val="7030A0"/>
                </a:solidFill>
              </a:rPr>
              <a:t> SCC </a:t>
            </a:r>
            <a:r>
              <a:rPr lang="en-US" sz="3600" b="1" dirty="0" smtClean="0"/>
              <a:t>efficiently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time algorithm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1</a:t>
            </a:r>
            <a:r>
              <a:rPr lang="en-US" sz="2000" dirty="0" smtClean="0"/>
              <a:t>: A tree in the </a:t>
            </a:r>
            <a:r>
              <a:rPr lang="en-US" sz="2000" u="sng" dirty="0" smtClean="0"/>
              <a:t>forest </a:t>
            </a:r>
            <a:r>
              <a:rPr lang="en-US" sz="2000" u="sng" dirty="0"/>
              <a:t>of DFS </a:t>
            </a:r>
            <a:r>
              <a:rPr lang="en-US" sz="2000" u="sng" dirty="0" smtClean="0"/>
              <a:t>trees</a:t>
            </a:r>
            <a:r>
              <a:rPr lang="en-US" sz="2000" dirty="0" smtClean="0"/>
              <a:t> contains one or more SCC.</a:t>
            </a:r>
            <a:endParaRPr lang="en-US" sz="2000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1640</Words>
  <Application>Microsoft Office PowerPoint</Application>
  <PresentationFormat>On-screen Show (4:3)</PresentationFormat>
  <Paragraphs>340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 and Analysis of Algorithms (CS345/CS345A)  Jan-April 2014</vt:lpstr>
      <vt:lpstr>Application - III</vt:lpstr>
      <vt:lpstr>Strongly connected components </vt:lpstr>
      <vt:lpstr>SCC graph of G</vt:lpstr>
      <vt:lpstr>SCC graph</vt:lpstr>
      <vt:lpstr>SCC graph</vt:lpstr>
      <vt:lpstr>SCC graph</vt:lpstr>
      <vt:lpstr>Computing SCC efficiently</vt:lpstr>
      <vt:lpstr>PowerPoint Presentation</vt:lpstr>
      <vt:lpstr>           An idea to compute SCC efficiently  </vt:lpstr>
      <vt:lpstr>An example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The key IDEA </vt:lpstr>
      <vt:lpstr>Algorithm for computing SCC</vt:lpstr>
      <vt:lpstr>Conclusion</vt:lpstr>
      <vt:lpstr>2-Satisfiability Problem</vt:lpstr>
      <vt:lpstr>2-Satisfiability Problem</vt:lpstr>
      <vt:lpstr>2-Satisfiability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410</cp:revision>
  <dcterms:created xsi:type="dcterms:W3CDTF">2011-12-03T04:13:03Z</dcterms:created>
  <dcterms:modified xsi:type="dcterms:W3CDTF">2014-02-03T05:12:28Z</dcterms:modified>
</cp:coreProperties>
</file>