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9"/>
  </p:notesMasterIdLst>
  <p:sldIdLst>
    <p:sldId id="380" r:id="rId2"/>
    <p:sldId id="407" r:id="rId3"/>
    <p:sldId id="408" r:id="rId4"/>
    <p:sldId id="383" r:id="rId5"/>
    <p:sldId id="384" r:id="rId6"/>
    <p:sldId id="386" r:id="rId7"/>
    <p:sldId id="385" r:id="rId8"/>
    <p:sldId id="388" r:id="rId9"/>
    <p:sldId id="390" r:id="rId10"/>
    <p:sldId id="391" r:id="rId11"/>
    <p:sldId id="393" r:id="rId12"/>
    <p:sldId id="392" r:id="rId13"/>
    <p:sldId id="401" r:id="rId14"/>
    <p:sldId id="395" r:id="rId15"/>
    <p:sldId id="396" r:id="rId16"/>
    <p:sldId id="397" r:id="rId17"/>
    <p:sldId id="398" r:id="rId18"/>
    <p:sldId id="399" r:id="rId19"/>
    <p:sldId id="400" r:id="rId20"/>
    <p:sldId id="394" r:id="rId21"/>
    <p:sldId id="402" r:id="rId22"/>
    <p:sldId id="403" r:id="rId23"/>
    <p:sldId id="404" r:id="rId24"/>
    <p:sldId id="405" r:id="rId25"/>
    <p:sldId id="406" r:id="rId26"/>
    <p:sldId id="410" r:id="rId27"/>
    <p:sldId id="40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31" autoAdjust="0"/>
    <p:restoredTop sz="94676" autoAdjust="0"/>
  </p:normalViewPr>
  <p:slideViewPr>
    <p:cSldViewPr>
      <p:cViewPr>
        <p:scale>
          <a:sx n="85" d="100"/>
          <a:sy n="85" d="100"/>
        </p:scale>
        <p:origin x="-1242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11336-CC4A-4C0F-B09C-C5CBA464BE7A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EC465-8393-41C9-A06D-CEF1E64A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29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1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2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9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8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8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8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4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4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98CE3-B467-467A-AAD5-9E1908479625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2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4.png"/><Relationship Id="rId7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0.png"/><Relationship Id="rId5" Type="http://schemas.openxmlformats.org/officeDocument/2006/relationships/image" Target="../media/image340.png"/><Relationship Id="rId4" Type="http://schemas.openxmlformats.org/officeDocument/2006/relationships/image" Target="../media/image35.png"/><Relationship Id="rId9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0.png"/><Relationship Id="rId7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Relationship Id="rId9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2400" i="1" dirty="0" smtClean="0">
                <a:solidFill>
                  <a:schemeClr val="tx1"/>
                </a:solidFill>
              </a:rPr>
              <a:t>Jan-April 2014</a:t>
            </a: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17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Dynamic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9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Problem Definition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Given</a:t>
                </a:r>
                <a:r>
                  <a:rPr lang="en-US" sz="2000" dirty="0" smtClean="0"/>
                  <a:t> : two sequences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Aim</a:t>
                </a:r>
                <a:r>
                  <a:rPr lang="en-US" sz="2000" dirty="0" smtClean="0"/>
                  <a:t> : To compute the </a:t>
                </a:r>
                <a:r>
                  <a:rPr lang="en-US" sz="2000" u="sng" dirty="0" smtClean="0"/>
                  <a:t>longest</a:t>
                </a:r>
                <a:r>
                  <a:rPr lang="en-US" sz="2000" dirty="0" smtClean="0"/>
                  <a:t> sequence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s.t.</a:t>
                </a:r>
                <a:endParaRPr lang="en-US" sz="2000" dirty="0" smtClean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 smtClean="0"/>
                  <a:t> is subsequence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 smtClean="0"/>
                  <a:t> as well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7030A0"/>
                    </a:solidFill>
                  </a:rPr>
                  <a:t>Example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 smtClean="0"/>
                  <a:t> 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𝑒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2000" dirty="0" smtClean="0"/>
                  <a:t> 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𝑒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𝑒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 : How to compute LCS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2000" dirty="0" smtClean="0"/>
                  <a:t> efficiently.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1981200" y="34290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438400" y="3429000"/>
            <a:ext cx="1524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19400" y="34290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581400" y="34290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048000" y="3429000"/>
            <a:ext cx="3048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90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Recursive formulation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Given</a:t>
                </a:r>
                <a:r>
                  <a:rPr lang="en-US" sz="2000" dirty="0"/>
                  <a:t> : two sequences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endParaRPr lang="en-US" sz="20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: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: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Notation for recursive formulation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LCS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): Longest common subsequence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Aim</a:t>
                </a:r>
                <a:r>
                  <a:rPr lang="en-US" sz="2000" dirty="0"/>
                  <a:t> : To </a:t>
                </a:r>
                <a:r>
                  <a:rPr lang="en-US" sz="2000" dirty="0" smtClean="0"/>
                  <a:t>express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) recursively.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Base Case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sz="2000" dirty="0" smtClean="0"/>
                  <a:t>       </a:t>
                </a:r>
                <a:r>
                  <a:rPr lang="en-US" sz="2000" dirty="0"/>
                  <a:t>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sz="2000" dirty="0"/>
                  <a:t>       for all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2"/>
                <a:stretch>
                  <a:fillRect l="-714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55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/>
                  <a:t>Recursive formulation of LCS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/>
                  <a:t>) 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     …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     …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Down Arrow 4"/>
          <p:cNvSpPr/>
          <p:nvPr/>
        </p:nvSpPr>
        <p:spPr>
          <a:xfrm>
            <a:off x="4710684" y="1752600"/>
            <a:ext cx="242316" cy="44500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3948684" y="2831592"/>
            <a:ext cx="242316" cy="44500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5" grpId="0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/>
                  <a:t>How does LCS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/>
                  <a:t>) </a:t>
                </a:r>
                <a:r>
                  <a:rPr lang="en-US" sz="3200" b="1" dirty="0" smtClean="0"/>
                  <a:t>look like </a:t>
                </a:r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:r>
                  <a:rPr lang="en-US" sz="3200" b="1" dirty="0" smtClean="0"/>
                  <a:t>when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 smtClean="0"/>
                  <a:t> </a:t>
                </a:r>
                <a:r>
                  <a:rPr lang="en-US" sz="3200" b="1" dirty="0" smtClean="0"/>
                  <a:t>?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Intuition</a:t>
                </a:r>
                <a:r>
                  <a:rPr lang="en-US" sz="2000" dirty="0" smtClean="0"/>
                  <a:t>: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should  terminate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     …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     …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Oval 33"/>
          <p:cNvSpPr/>
          <p:nvPr/>
        </p:nvSpPr>
        <p:spPr>
          <a:xfrm>
            <a:off x="4724400" y="2438400"/>
            <a:ext cx="2286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962400" y="3276600"/>
            <a:ext cx="2286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8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4" grpId="0" animBg="1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/>
                  <a:t>How does LCS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/>
                  <a:t>) </a:t>
                </a:r>
                <a:r>
                  <a:rPr lang="en-US" sz="3200" b="1" dirty="0"/>
                  <a:t>look like </a:t>
                </a:r>
                <a:r>
                  <a:rPr lang="en-US" sz="3200" dirty="0"/>
                  <a:t/>
                </a:r>
                <a:br>
                  <a:rPr lang="en-US" sz="3200" dirty="0"/>
                </a:br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  <a:r>
                  <a:rPr lang="en-US" sz="3200" b="1" dirty="0"/>
                  <a:t>?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Intuition</a:t>
                </a:r>
                <a:r>
                  <a:rPr lang="en-US" sz="2000" dirty="0"/>
                  <a:t>: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should  terminate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 smtClean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then</a:t>
                </a:r>
                <a:r>
                  <a:rPr lang="en-US" sz="20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 =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     …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     …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1790700" y="2819400"/>
            <a:ext cx="2667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33650" y="28194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429000" y="2819400"/>
            <a:ext cx="152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724400" y="2438400"/>
            <a:ext cx="2286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962400" y="3276600"/>
            <a:ext cx="2286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 rot="16200000">
            <a:off x="2970275" y="534925"/>
            <a:ext cx="384049" cy="29718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/>
          <p:cNvSpPr/>
          <p:nvPr/>
        </p:nvSpPr>
        <p:spPr>
          <a:xfrm rot="5400000">
            <a:off x="2606935" y="2835535"/>
            <a:ext cx="424932" cy="228599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828800" y="4933890"/>
                <a:ext cx="2685928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LCS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 </a:t>
                </a:r>
                <a:r>
                  <a:rPr lang="en-US" sz="2000" b="1" dirty="0"/>
                  <a:t>::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933890"/>
                <a:ext cx="2685928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2268" t="-7576" r="-385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02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0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/>
                  <a:t>How does LCS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/>
                  <a:t>) </a:t>
                </a:r>
                <a:r>
                  <a:rPr lang="en-US" sz="3200" b="1" dirty="0"/>
                  <a:t>look like </a:t>
                </a:r>
                <a:r>
                  <a:rPr lang="en-US" sz="3200" dirty="0"/>
                  <a:t/>
                </a:r>
                <a:br>
                  <a:rPr lang="en-US" sz="3200" dirty="0"/>
                </a:br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</a:rPr>
                      <m:t> ≠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  <a:r>
                  <a:rPr lang="en-US" sz="3200" b="1" dirty="0"/>
                  <a:t>?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Intuition</a:t>
                </a:r>
                <a:r>
                  <a:rPr lang="en-US" sz="2000" dirty="0" smtClean="0"/>
                  <a:t>: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or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 smtClean="0"/>
                  <a:t>is not</a:t>
                </a:r>
                <a:r>
                  <a:rPr lang="en-US" sz="2000" dirty="0" smtClean="0"/>
                  <a:t> the last symbol of </a:t>
                </a:r>
                <a:r>
                  <a:rPr lang="en-US" sz="2000" b="1" dirty="0" smtClean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Observation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     …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     …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2400" y="2438400"/>
            <a:ext cx="990600" cy="1143000"/>
            <a:chOff x="3962400" y="2438400"/>
            <a:chExt cx="990600" cy="1143000"/>
          </a:xfrm>
        </p:grpSpPr>
        <p:sp>
          <p:nvSpPr>
            <p:cNvPr id="28" name="Oval 27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962400" y="3276600"/>
              <a:ext cx="228600" cy="3048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ross 26"/>
          <p:cNvSpPr/>
          <p:nvPr/>
        </p:nvSpPr>
        <p:spPr>
          <a:xfrm rot="2834682">
            <a:off x="4645922" y="2443481"/>
            <a:ext cx="385558" cy="369974"/>
          </a:xfrm>
          <a:prstGeom prst="plus">
            <a:avLst>
              <a:gd name="adj" fmla="val 420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4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4" grpId="0"/>
      <p:bldP spid="15" grpId="0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/>
                  <a:t>How does LCS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/>
                  <a:t>) </a:t>
                </a:r>
                <a:r>
                  <a:rPr lang="en-US" sz="3200" b="1" dirty="0"/>
                  <a:t>look like </a:t>
                </a:r>
                <a:r>
                  <a:rPr lang="en-US" sz="3200" dirty="0"/>
                  <a:t/>
                </a:r>
                <a:br>
                  <a:rPr lang="en-US" sz="3200" dirty="0"/>
                </a:br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</a:rPr>
                      <m:t> ≠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  <a:r>
                  <a:rPr lang="en-US" sz="3200" b="1" dirty="0"/>
                  <a:t>?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Intuition</a:t>
                </a:r>
                <a:r>
                  <a:rPr lang="en-US" sz="2000" dirty="0" smtClean="0"/>
                  <a:t>: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or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 smtClean="0"/>
                  <a:t>is not</a:t>
                </a:r>
                <a:r>
                  <a:rPr lang="en-US" sz="2000" dirty="0" smtClean="0"/>
                  <a:t> the last symbol of </a:t>
                </a:r>
                <a:r>
                  <a:rPr lang="en-US" sz="2000" b="1" dirty="0" smtClean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Observation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     …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     …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2400" y="2438400"/>
            <a:ext cx="990600" cy="1143000"/>
            <a:chOff x="3962400" y="2438400"/>
            <a:chExt cx="990600" cy="1143000"/>
          </a:xfrm>
        </p:grpSpPr>
        <p:sp>
          <p:nvSpPr>
            <p:cNvPr id="28" name="Oval 27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962400" y="3276600"/>
              <a:ext cx="228600" cy="3048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ross 26"/>
          <p:cNvSpPr/>
          <p:nvPr/>
        </p:nvSpPr>
        <p:spPr>
          <a:xfrm rot="2834682">
            <a:off x="4645922" y="2443481"/>
            <a:ext cx="385558" cy="369974"/>
          </a:xfrm>
          <a:prstGeom prst="plus">
            <a:avLst>
              <a:gd name="adj" fmla="val 420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1790700" y="2819400"/>
            <a:ext cx="2667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33650" y="28194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9000" y="2819400"/>
            <a:ext cx="152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810000" y="2819400"/>
            <a:ext cx="152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Brace 34"/>
          <p:cNvSpPr/>
          <p:nvPr/>
        </p:nvSpPr>
        <p:spPr>
          <a:xfrm rot="16200000">
            <a:off x="2970275" y="534925"/>
            <a:ext cx="384049" cy="29718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Brace 35"/>
          <p:cNvSpPr/>
          <p:nvPr/>
        </p:nvSpPr>
        <p:spPr>
          <a:xfrm rot="5400000">
            <a:off x="2797434" y="2645036"/>
            <a:ext cx="424931" cy="266699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2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/>
                  <a:t>How does LCS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/>
                  <a:t>) </a:t>
                </a:r>
                <a:r>
                  <a:rPr lang="en-US" sz="3200" b="1" dirty="0"/>
                  <a:t>look like </a:t>
                </a:r>
                <a:r>
                  <a:rPr lang="en-US" sz="3200" dirty="0"/>
                  <a:t/>
                </a:r>
                <a:br>
                  <a:rPr lang="en-US" sz="3200" dirty="0"/>
                </a:br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</a:rPr>
                      <m:t> ≠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  <a:r>
                  <a:rPr lang="en-US" sz="3200" b="1" dirty="0"/>
                  <a:t>?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Intuition</a:t>
                </a:r>
                <a:r>
                  <a:rPr lang="en-US" sz="2000" dirty="0" smtClean="0"/>
                  <a:t>: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or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 smtClean="0"/>
                  <a:t>is not</a:t>
                </a:r>
                <a:r>
                  <a:rPr lang="en-US" sz="2000" dirty="0" smtClean="0"/>
                  <a:t> the last symbol of </a:t>
                </a:r>
                <a:r>
                  <a:rPr lang="en-US" sz="2000" b="1" dirty="0" smtClean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000" dirty="0"/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Observation</a:t>
                </a:r>
                <a:r>
                  <a:rPr lang="en-US" sz="2000" dirty="0" smtClean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 smtClean="0"/>
                  <a:t>is </a:t>
                </a:r>
                <a:r>
                  <a:rPr lang="en-US" sz="2000" u="sng" dirty="0"/>
                  <a:t>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 </a:t>
                </a: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b="1" dirty="0" smtClean="0">
                    <a:sym typeface="Wingdings" pitchFamily="2" charset="2"/>
                  </a:rPr>
                  <a:t>  </a:t>
                </a:r>
                <a:r>
                  <a:rPr lang="en-US" sz="2000" b="1" dirty="0" smtClean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  is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       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     …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     …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2400" y="2438400"/>
            <a:ext cx="990600" cy="1143000"/>
            <a:chOff x="3962400" y="2438400"/>
            <a:chExt cx="990600" cy="1143000"/>
          </a:xfrm>
        </p:grpSpPr>
        <p:sp>
          <p:nvSpPr>
            <p:cNvPr id="28" name="Oval 27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962400" y="3276600"/>
              <a:ext cx="228600" cy="304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ross 26"/>
          <p:cNvSpPr/>
          <p:nvPr/>
        </p:nvSpPr>
        <p:spPr>
          <a:xfrm rot="2834682">
            <a:off x="4645922" y="2443481"/>
            <a:ext cx="385558" cy="369974"/>
          </a:xfrm>
          <a:prstGeom prst="plus">
            <a:avLst>
              <a:gd name="adj" fmla="val 420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1790700" y="2819400"/>
            <a:ext cx="2667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33650" y="28194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9000" y="2819400"/>
            <a:ext cx="152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276600" y="4933890"/>
                <a:ext cx="1589859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933890"/>
                <a:ext cx="1589859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4231" t="-7576" r="-730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/>
          <p:cNvSpPr/>
          <p:nvPr/>
        </p:nvSpPr>
        <p:spPr>
          <a:xfrm rot="5400000">
            <a:off x="2797434" y="2645036"/>
            <a:ext cx="424931" cy="266699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/>
          <p:cNvSpPr/>
          <p:nvPr/>
        </p:nvSpPr>
        <p:spPr>
          <a:xfrm rot="16200000">
            <a:off x="2970275" y="534925"/>
            <a:ext cx="384049" cy="29718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3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/>
                  <a:t>How does LCS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/>
                  <a:t>) </a:t>
                </a:r>
                <a:r>
                  <a:rPr lang="en-US" sz="3200" b="1" dirty="0"/>
                  <a:t>look like </a:t>
                </a:r>
                <a:r>
                  <a:rPr lang="en-US" sz="3200" dirty="0"/>
                  <a:t/>
                </a:r>
                <a:br>
                  <a:rPr lang="en-US" sz="3200" dirty="0"/>
                </a:br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</a:rPr>
                      <m:t> ≠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  <a:r>
                  <a:rPr lang="en-US" sz="3200" b="1" dirty="0"/>
                  <a:t>?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Intuition</a:t>
                </a:r>
                <a:r>
                  <a:rPr lang="en-US" sz="2000" dirty="0" smtClean="0"/>
                  <a:t>: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or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 smtClean="0"/>
                  <a:t>is not</a:t>
                </a:r>
                <a:r>
                  <a:rPr lang="en-US" sz="2000" dirty="0" smtClean="0"/>
                  <a:t> the last symbol of </a:t>
                </a:r>
                <a:r>
                  <a:rPr lang="en-US" sz="2000" b="1" dirty="0" smtClean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000" dirty="0"/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Observation</a:t>
                </a:r>
                <a:r>
                  <a:rPr lang="en-US" sz="2000" dirty="0" smtClean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 smtClean="0"/>
                  <a:t>is </a:t>
                </a:r>
                <a:r>
                  <a:rPr lang="en-US" sz="2000" u="sng" dirty="0"/>
                  <a:t>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 </a:t>
                </a: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b="1" dirty="0" smtClean="0">
                    <a:sym typeface="Wingdings" pitchFamily="2" charset="2"/>
                  </a:rPr>
                  <a:t>  </a:t>
                </a:r>
                <a:r>
                  <a:rPr lang="en-US" sz="2000" b="1" dirty="0" smtClean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  is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Observation</a:t>
                </a:r>
                <a:r>
                  <a:rPr lang="en-US" sz="2000" dirty="0"/>
                  <a:t>: </a:t>
                </a: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           </a:t>
                </a:r>
                <a:r>
                  <a:rPr lang="en-US" sz="2000" b="1" dirty="0" smtClean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 is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     …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     …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2400" y="2438400"/>
            <a:ext cx="990600" cy="1143000"/>
            <a:chOff x="3962400" y="2438400"/>
            <a:chExt cx="990600" cy="1143000"/>
          </a:xfrm>
        </p:grpSpPr>
        <p:sp>
          <p:nvSpPr>
            <p:cNvPr id="28" name="Oval 27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962400" y="3276600"/>
              <a:ext cx="228600" cy="304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ross 26"/>
          <p:cNvSpPr/>
          <p:nvPr/>
        </p:nvSpPr>
        <p:spPr>
          <a:xfrm rot="2834682">
            <a:off x="4645922" y="2443481"/>
            <a:ext cx="385558" cy="369974"/>
          </a:xfrm>
          <a:prstGeom prst="plus">
            <a:avLst>
              <a:gd name="adj" fmla="val 420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1790700" y="2819400"/>
            <a:ext cx="2667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33650" y="28194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9000" y="2819400"/>
            <a:ext cx="152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276600" y="4933890"/>
                <a:ext cx="1589859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933890"/>
                <a:ext cx="1589859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4231" t="-7576" r="-730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/>
          <p:cNvSpPr/>
          <p:nvPr/>
        </p:nvSpPr>
        <p:spPr>
          <a:xfrm rot="5400000">
            <a:off x="2606934" y="2835535"/>
            <a:ext cx="424933" cy="228599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/>
          <p:cNvSpPr/>
          <p:nvPr/>
        </p:nvSpPr>
        <p:spPr>
          <a:xfrm rot="16200000">
            <a:off x="3198876" y="306322"/>
            <a:ext cx="384051" cy="342900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276600" y="5619690"/>
                <a:ext cx="1589859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619690"/>
                <a:ext cx="1589859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4231" t="-7576" r="-730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94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-0.0875 0.11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 animBg="1"/>
      <p:bldP spid="36" grpId="0" animBg="1"/>
      <p:bldP spid="37" grpId="0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Greedy</a:t>
            </a:r>
            <a:r>
              <a:rPr lang="en-US" sz="3600" b="1" dirty="0" smtClean="0"/>
              <a:t> algorithm paradigm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Local </a:t>
            </a:r>
            <a:r>
              <a:rPr lang="en-US" sz="2400" dirty="0" smtClean="0"/>
              <a:t> approach</a:t>
            </a:r>
          </a:p>
          <a:p>
            <a:endParaRPr lang="en-US" sz="2400" dirty="0"/>
          </a:p>
          <a:p>
            <a:r>
              <a:rPr lang="en-US" sz="2400" dirty="0" smtClean="0"/>
              <a:t>Proof of correctness is </a:t>
            </a:r>
            <a:r>
              <a:rPr lang="en-US" sz="2400" u="sng" dirty="0" smtClean="0"/>
              <a:t>usually nontrivial</a:t>
            </a:r>
            <a:r>
              <a:rPr lang="en-US" sz="2400" dirty="0" smtClean="0"/>
              <a:t> and it involves establishing </a:t>
            </a:r>
            <a:r>
              <a:rPr lang="en-US" sz="2400" dirty="0" smtClean="0"/>
              <a:t>a </a:t>
            </a:r>
            <a:r>
              <a:rPr lang="en-US" sz="2400" u="sng" dirty="0" smtClean="0"/>
              <a:t>relation</a:t>
            </a:r>
            <a:r>
              <a:rPr lang="en-US" sz="2400" dirty="0" smtClean="0"/>
              <a:t> between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solution of original instance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        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      solution of smaller instance </a:t>
            </a:r>
          </a:p>
          <a:p>
            <a:endParaRPr lang="en-US" sz="2400" dirty="0"/>
          </a:p>
        </p:txBody>
      </p:sp>
      <p:sp>
        <p:nvSpPr>
          <p:cNvPr id="4" name="Up-Down Arrow 3"/>
          <p:cNvSpPr/>
          <p:nvPr/>
        </p:nvSpPr>
        <p:spPr>
          <a:xfrm>
            <a:off x="3276600" y="3733800"/>
            <a:ext cx="990600" cy="1295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5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/>
                  <a:t>How does LCS</a:t>
                </a:r>
                <a:r>
                  <a:rPr lang="en-US" sz="3200" dirty="0" smtClean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 smtClean="0"/>
                  <a:t>) </a:t>
                </a:r>
                <a:r>
                  <a:rPr lang="en-US" sz="3200" b="1" dirty="0"/>
                  <a:t>look like </a:t>
                </a:r>
                <a:r>
                  <a:rPr lang="en-US" sz="3200" dirty="0"/>
                  <a:t/>
                </a:r>
                <a:br>
                  <a:rPr lang="en-US" sz="3200" dirty="0"/>
                </a:br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</a:rPr>
                      <m:t> ≠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  <a:r>
                  <a:rPr lang="en-US" sz="3200" b="1" dirty="0"/>
                  <a:t>?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Intuition</a:t>
                </a:r>
                <a:r>
                  <a:rPr lang="en-US" sz="2000" dirty="0" smtClean="0"/>
                  <a:t>: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or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 smtClean="0"/>
                  <a:t>is not</a:t>
                </a:r>
                <a:r>
                  <a:rPr lang="en-US" sz="2000" dirty="0" smtClean="0"/>
                  <a:t> the last symbol of </a:t>
                </a:r>
                <a:r>
                  <a:rPr lang="en-US" sz="2000" b="1" dirty="0" smtClean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  <a:r>
                  <a:rPr lang="en-US" sz="2000" b="1" dirty="0"/>
                  <a:t> </a:t>
                </a: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000" dirty="0"/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is  either 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 smtClean="0"/>
                  <a:t>)   or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     …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     …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2400" y="2438400"/>
            <a:ext cx="990600" cy="1143000"/>
            <a:chOff x="3962400" y="2438400"/>
            <a:chExt cx="990600" cy="1143000"/>
          </a:xfrm>
        </p:grpSpPr>
        <p:sp>
          <p:nvSpPr>
            <p:cNvPr id="28" name="Oval 27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962400" y="3276600"/>
              <a:ext cx="228600" cy="3048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0240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Recursive formulation </a:t>
                </a:r>
                <a:r>
                  <a:rPr lang="en-US" sz="3200" b="1" dirty="0" smtClean="0"/>
                  <a:t>for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dirty="0"/>
                  <a:t>LCS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/>
                  <a:t>) </a:t>
                </a:r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Base Case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sz="2000" dirty="0"/>
                  <a:t>      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sz="2000" dirty="0"/>
                  <a:t>      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General case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   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=  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</a:t>
                </a:r>
                <a:r>
                  <a:rPr lang="en-US" sz="2000" b="1" dirty="0"/>
                  <a:t>::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   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000" dirty="0"/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=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</a:t>
                </a:r>
                <a:r>
                  <a:rPr lang="en-US" sz="2000" i="1" u="sng" dirty="0" smtClean="0"/>
                  <a:t>bigger</a:t>
                </a:r>
                <a:r>
                  <a:rPr lang="en-US" sz="2000" dirty="0" smtClean="0"/>
                  <a:t>  of  </a:t>
                </a:r>
                <a:r>
                  <a:rPr lang="en-US" sz="2000" b="1" dirty="0" smtClean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 or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Let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 : length of longest common subsequence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Base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Case</a:t>
                </a:r>
                <a:r>
                  <a:rPr lang="en-US" sz="2000" dirty="0"/>
                  <a:t>: 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 smtClean="0"/>
                  <a:t>      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then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  =     ?   </a:t>
                </a:r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  = </a:t>
                </a:r>
                <a:r>
                  <a:rPr lang="en-US" sz="2000" dirty="0" smtClean="0"/>
                  <a:t>    ?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3"/>
                <a:stretch>
                  <a:fillRect l="-741" t="-621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52800" y="4888468"/>
                <a:ext cx="199272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smtClean="0"/>
                  <a:t>+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1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888468"/>
                <a:ext cx="199272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42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52800" y="5257800"/>
                <a:ext cx="319914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6C31"/>
                    </a:solidFill>
                  </a:rPr>
                  <a:t>Max</a:t>
                </a:r>
                <a:r>
                  <a:rPr lang="en-US" dirty="0" smtClean="0"/>
                  <a:t>(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)  ,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/>
                  <a:t>))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5257800"/>
                <a:ext cx="319914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524" t="-8333" r="-24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61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 smtClean="0"/>
                  <a:t>for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 smtClean="0"/>
                  <a:t>)</a:t>
                </a:r>
                <a:br>
                  <a:rPr lang="en-US" sz="3200" dirty="0" smtClean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  <a:br>
                  <a:rPr lang="en-US" sz="2000" dirty="0"/>
                </a:br>
                <a:r>
                  <a:rPr lang="en-US" sz="2000" dirty="0" smtClean="0"/>
                  <a:t>{    If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{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then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r>
                  <a:rPr lang="en-US" sz="2000" dirty="0"/>
                  <a:t>	</a:t>
                </a:r>
                <a:r>
                  <a:rPr lang="en-US" sz="2000" dirty="0" smtClean="0"/>
                  <a:t>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+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;</a:t>
                </a:r>
                <a:r>
                  <a:rPr lang="en-US" sz="2000" dirty="0" smtClean="0"/>
                  <a:t>     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{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return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Max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}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3"/>
                <a:stretch>
                  <a:fillRect l="-1357" t="-674" r="-4072" b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8768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 : worst case running  time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  <a:br>
                  <a:rPr lang="en-US" sz="2000" dirty="0"/>
                </a:b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 =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A simple exercise </a:t>
                </a:r>
                <a:r>
                  <a:rPr lang="en-US" sz="2000" dirty="0" smtClean="0"/>
                  <a:t>from discrete math: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Exponential !!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But why ?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us explore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876800"/>
              </a:xfrm>
              <a:blipFill rotWithShape="1">
                <a:blip r:embed="rId4"/>
                <a:stretch>
                  <a:fillRect l="-1357" t="-625" r="-1900" b="-2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miley Face 4"/>
          <p:cNvSpPr/>
          <p:nvPr/>
        </p:nvSpPr>
        <p:spPr>
          <a:xfrm>
            <a:off x="5867400" y="4191000"/>
            <a:ext cx="914400" cy="914400"/>
          </a:xfrm>
          <a:prstGeom prst="smileyFace">
            <a:avLst>
              <a:gd name="adj" fmla="val -4653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7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  <a:br>
                  <a:rPr lang="en-US" sz="2000" dirty="0"/>
                </a:br>
                <a:r>
                  <a:rPr lang="en-US" sz="2000" dirty="0" smtClean="0"/>
                  <a:t>{    If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{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then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r>
                  <a:rPr lang="en-US" sz="2000" dirty="0"/>
                  <a:t>	</a:t>
                </a:r>
                <a:r>
                  <a:rPr lang="en-US" sz="2000" dirty="0" smtClean="0"/>
                  <a:t>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+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;</a:t>
                </a:r>
                <a:r>
                  <a:rPr lang="en-US" sz="2000" dirty="0" smtClean="0"/>
                  <a:t>     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{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return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Max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}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3"/>
                <a:stretch>
                  <a:fillRect l="-1357" t="-674" r="-4072" b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159665" y="1600200"/>
                <a:ext cx="4984335" cy="51054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Solving</a:t>
                </a:r>
                <a:r>
                  <a:rPr lang="en-US" sz="2000" dirty="0" smtClean="0"/>
                  <a:t> same sub-problem  multiple times </a:t>
                </a:r>
                <a:r>
                  <a:rPr lang="en-US" sz="2000" dirty="0" smtClean="0"/>
                  <a:t>!!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But how many </a:t>
                </a:r>
                <a:r>
                  <a:rPr lang="en-US" sz="2000" dirty="0" smtClean="0"/>
                  <a:t>sub-problems </a:t>
                </a:r>
                <a:r>
                  <a:rPr lang="en-US" sz="2000" dirty="0" smtClean="0"/>
                  <a:t>are </a:t>
                </a:r>
                <a:r>
                  <a:rPr lang="en-US" sz="2000" dirty="0" smtClean="0"/>
                  <a:t>there ?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only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)*(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Can we compute them efficiently 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Get inspiration  from </a:t>
                </a:r>
                <a:r>
                  <a:rPr lang="en-US" sz="2000" dirty="0" err="1" smtClean="0"/>
                  <a:t>algo</a:t>
                </a:r>
                <a:r>
                  <a:rPr lang="en-US" sz="2000" dirty="0" smtClean="0"/>
                  <a:t> for Fibonacci number !</a:t>
                </a:r>
                <a:endParaRPr lang="en-US" sz="2000" dirty="0" smtClean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159665" y="1600200"/>
                <a:ext cx="4984335" cy="5105400"/>
              </a:xfrm>
              <a:blipFill rotWithShape="1">
                <a:blip r:embed="rId4"/>
                <a:stretch>
                  <a:fillRect l="-1100" t="-597" r="-1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6281854" y="1449350"/>
            <a:ext cx="846578" cy="695918"/>
            <a:chOff x="6586654" y="1437682"/>
            <a:chExt cx="846578" cy="695918"/>
          </a:xfrm>
        </p:grpSpPr>
        <p:sp>
          <p:nvSpPr>
            <p:cNvPr id="5" name="Oval 4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586654" y="1437682"/>
                  <a:ext cx="8465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6654" y="1437682"/>
                  <a:ext cx="84657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223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4799540" y="2209800"/>
            <a:ext cx="1250535" cy="773668"/>
            <a:chOff x="6399740" y="1359932"/>
            <a:chExt cx="1250535" cy="773668"/>
          </a:xfrm>
        </p:grpSpPr>
        <p:sp>
          <p:nvSpPr>
            <p:cNvPr id="9" name="Oval 8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399740" y="1359932"/>
                  <a:ext cx="12505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9740" y="1359932"/>
                  <a:ext cx="125053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829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7229168" y="2209800"/>
            <a:ext cx="1250535" cy="773668"/>
            <a:chOff x="6498503" y="1359932"/>
            <a:chExt cx="1250535" cy="773668"/>
          </a:xfrm>
        </p:grpSpPr>
        <p:sp>
          <p:nvSpPr>
            <p:cNvPr id="12" name="Oval 11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498503" y="1359932"/>
                  <a:ext cx="12505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503" y="1359932"/>
                  <a:ext cx="1250535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78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4159665" y="3745468"/>
            <a:ext cx="1250535" cy="750332"/>
            <a:chOff x="6217065" y="1828800"/>
            <a:chExt cx="1250535" cy="750332"/>
          </a:xfrm>
        </p:grpSpPr>
        <p:sp>
          <p:nvSpPr>
            <p:cNvPr id="15" name="Oval 14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217065" y="2209800"/>
                  <a:ext cx="12505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−2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7065" y="2209800"/>
                  <a:ext cx="125053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77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5257800" y="3733800"/>
            <a:ext cx="1654492" cy="762000"/>
            <a:chOff x="6279735" y="1828800"/>
            <a:chExt cx="1654492" cy="762000"/>
          </a:xfrm>
        </p:grpSpPr>
        <p:sp>
          <p:nvSpPr>
            <p:cNvPr id="18" name="Oval 17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279735" y="2221468"/>
                  <a:ext cx="16544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9735" y="2221468"/>
                  <a:ext cx="1654492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590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6172200" y="3352800"/>
            <a:ext cx="1654492" cy="685800"/>
            <a:chOff x="5822535" y="1447800"/>
            <a:chExt cx="1654492" cy="685800"/>
          </a:xfrm>
        </p:grpSpPr>
        <p:sp>
          <p:nvSpPr>
            <p:cNvPr id="21" name="Oval 20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822535" y="1447800"/>
                  <a:ext cx="16544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2535" y="1447800"/>
                  <a:ext cx="165449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590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8001000" y="3352800"/>
            <a:ext cx="1250535" cy="685800"/>
            <a:chOff x="6432135" y="1447800"/>
            <a:chExt cx="1250535" cy="685800"/>
          </a:xfrm>
        </p:grpSpPr>
        <p:sp>
          <p:nvSpPr>
            <p:cNvPr id="24" name="Oval 23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432135" y="1447800"/>
                  <a:ext cx="12505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−2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135" y="1447800"/>
                  <a:ext cx="125053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78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Arrow Connector 26"/>
          <p:cNvCxnSpPr>
            <a:stCxn id="5" idx="2"/>
            <a:endCxn id="9" idx="7"/>
          </p:cNvCxnSpPr>
          <p:nvPr/>
        </p:nvCxnSpPr>
        <p:spPr>
          <a:xfrm flipH="1">
            <a:off x="5441763" y="1992868"/>
            <a:ext cx="1035237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6"/>
            <a:endCxn id="12" idx="0"/>
          </p:cNvCxnSpPr>
          <p:nvPr/>
        </p:nvCxnSpPr>
        <p:spPr>
          <a:xfrm>
            <a:off x="6781800" y="1992868"/>
            <a:ext cx="883065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</p:cNvCxnSpPr>
          <p:nvPr/>
        </p:nvCxnSpPr>
        <p:spPr>
          <a:xfrm flipH="1">
            <a:off x="4876802" y="2938831"/>
            <a:ext cx="349435" cy="7833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5"/>
            <a:endCxn id="18" idx="0"/>
          </p:cNvCxnSpPr>
          <p:nvPr/>
        </p:nvCxnSpPr>
        <p:spPr>
          <a:xfrm>
            <a:off x="5441763" y="2938831"/>
            <a:ext cx="470502" cy="7949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1" idx="0"/>
          </p:cNvCxnSpPr>
          <p:nvPr/>
        </p:nvCxnSpPr>
        <p:spPr>
          <a:xfrm flipH="1">
            <a:off x="7283865" y="2938831"/>
            <a:ext cx="336135" cy="7949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5"/>
            <a:endCxn id="24" idx="1"/>
          </p:cNvCxnSpPr>
          <p:nvPr/>
        </p:nvCxnSpPr>
        <p:spPr>
          <a:xfrm>
            <a:off x="7772628" y="2938831"/>
            <a:ext cx="622674" cy="8396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-Right Arrow 25"/>
          <p:cNvSpPr/>
          <p:nvPr/>
        </p:nvSpPr>
        <p:spPr>
          <a:xfrm>
            <a:off x="6099048" y="3630168"/>
            <a:ext cx="1029384" cy="484632"/>
          </a:xfrm>
          <a:prstGeom prst="left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9530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  <a:br>
                  <a:rPr lang="en-US" sz="2000" dirty="0"/>
                </a:br>
                <a:r>
                  <a:rPr lang="en-US" sz="2000" dirty="0" smtClean="0"/>
                  <a:t>{    If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{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then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r>
                  <a:rPr lang="en-US" sz="2000" dirty="0"/>
                  <a:t>	</a:t>
                </a:r>
                <a:r>
                  <a:rPr lang="en-US" sz="2000" dirty="0" smtClean="0"/>
                  <a:t>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+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;</a:t>
                </a:r>
                <a:r>
                  <a:rPr lang="en-US" sz="2000" dirty="0" smtClean="0"/>
                  <a:t>     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{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return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Max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}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953000"/>
              </a:xfrm>
              <a:blipFill rotWithShape="1">
                <a:blip r:embed="rId3"/>
                <a:stretch>
                  <a:fillRect l="-1357" t="-616" r="-4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</p:spPr>
            <p:txBody>
              <a:bodyPr>
                <a:normAutofit fontScale="92500"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b="1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b="1" dirty="0" smtClean="0"/>
                  <a:t>]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  <a:blipFill rotWithShape="1">
                <a:blip r:embed="rId4"/>
                <a:stretch>
                  <a:fillRect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/>
          <p:cNvGrpSpPr/>
          <p:nvPr/>
        </p:nvGrpSpPr>
        <p:grpSpPr>
          <a:xfrm>
            <a:off x="5257800" y="2057400"/>
            <a:ext cx="3276600" cy="3217127"/>
            <a:chOff x="5257800" y="2057400"/>
            <a:chExt cx="3276600" cy="3217127"/>
          </a:xfrm>
        </p:grpSpPr>
        <p:sp>
          <p:nvSpPr>
            <p:cNvPr id="26" name="Rectangle 25"/>
            <p:cNvSpPr/>
            <p:nvPr/>
          </p:nvSpPr>
          <p:spPr>
            <a:xfrm>
              <a:off x="5257800" y="2057400"/>
              <a:ext cx="3276600" cy="3200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715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1722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6294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7081024" y="2057400"/>
              <a:ext cx="5576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543800" y="2057400"/>
              <a:ext cx="0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8001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257800" y="2514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257800" y="29718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257800" y="34290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257800" y="38862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257800" y="43434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257800" y="4800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359901" y="5269468"/>
                <a:ext cx="31093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0     1          ...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901" y="5269468"/>
                <a:ext cx="3109313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569" t="-8197" r="-25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4876800" y="2057400"/>
            <a:ext cx="456420" cy="3124200"/>
            <a:chOff x="4876800" y="2057400"/>
            <a:chExt cx="456420" cy="3124200"/>
          </a:xfrm>
        </p:grpSpPr>
        <p:sp>
          <p:nvSpPr>
            <p:cNvPr id="59" name="TextBox 58"/>
            <p:cNvSpPr txBox="1"/>
            <p:nvPr/>
          </p:nvSpPr>
          <p:spPr>
            <a:xfrm>
              <a:off x="49530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56114" y="4355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876800" y="2057400"/>
                  <a:ext cx="4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2057400"/>
                  <a:ext cx="43550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831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TextBox 63"/>
            <p:cNvSpPr txBox="1"/>
            <p:nvPr/>
          </p:nvSpPr>
          <p:spPr>
            <a:xfrm rot="5173825">
              <a:off x="4976872" y="38228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5334000" y="4812268"/>
            <a:ext cx="310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0      0       0      ...                        0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5334000" y="2133600"/>
            <a:ext cx="446312" cy="2579132"/>
            <a:chOff x="5334000" y="2133600"/>
            <a:chExt cx="446312" cy="2579132"/>
          </a:xfrm>
        </p:grpSpPr>
        <p:sp>
          <p:nvSpPr>
            <p:cNvPr id="66" name="TextBox 65"/>
            <p:cNvSpPr txBox="1"/>
            <p:nvPr/>
          </p:nvSpPr>
          <p:spPr>
            <a:xfrm>
              <a:off x="5334000" y="4343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334000" y="2133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 rot="5173825">
              <a:off x="5423964" y="39752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71" name="Rectangle 70"/>
          <p:cNvSpPr/>
          <p:nvPr/>
        </p:nvSpPr>
        <p:spPr>
          <a:xfrm>
            <a:off x="6629400" y="3429000"/>
            <a:ext cx="4572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6691788" y="3886200"/>
            <a:ext cx="318612" cy="1752600"/>
            <a:chOff x="6691788" y="3886200"/>
            <a:chExt cx="318612" cy="1752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6691788" y="5269468"/>
                  <a:ext cx="31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1788" y="5269468"/>
                  <a:ext cx="31861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307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Connector 74"/>
            <p:cNvCxnSpPr>
              <a:stCxn id="71" idx="2"/>
              <a:endCxn id="72" idx="0"/>
            </p:cNvCxnSpPr>
            <p:nvPr/>
          </p:nvCxnSpPr>
          <p:spPr>
            <a:xfrm flipH="1">
              <a:off x="6851094" y="3886200"/>
              <a:ext cx="6906" cy="138326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4939188" y="3440668"/>
            <a:ext cx="1690212" cy="369332"/>
            <a:chOff x="4939188" y="3440668"/>
            <a:chExt cx="169021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4939188" y="3440668"/>
                  <a:ext cx="324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9188" y="3440668"/>
                  <a:ext cx="32489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22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77"/>
            <p:cNvCxnSpPr>
              <a:stCxn id="26" idx="1"/>
              <a:endCxn id="71" idx="1"/>
            </p:cNvCxnSpPr>
            <p:nvPr/>
          </p:nvCxnSpPr>
          <p:spPr>
            <a:xfrm>
              <a:off x="5257800" y="3657600"/>
              <a:ext cx="13716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Arrow Connector 83"/>
          <p:cNvCxnSpPr/>
          <p:nvPr/>
        </p:nvCxnSpPr>
        <p:spPr>
          <a:xfrm>
            <a:off x="6400800" y="3657600"/>
            <a:ext cx="457200" cy="0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6400800" y="3665963"/>
            <a:ext cx="457200" cy="493985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6819644" y="3665964"/>
            <a:ext cx="0" cy="493984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38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8" grpId="0"/>
      <p:bldP spid="63" grpId="0"/>
      <p:bldP spid="65" grpId="0"/>
      <p:bldP spid="7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Iterative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038600" cy="5181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</a:t>
                </a:r>
                <a:r>
                  <a:rPr lang="en-US" sz="2000" b="1" dirty="0" smtClean="0"/>
                  <a:t>for</a:t>
                </a:r>
                <a:r>
                  <a:rPr lang="en-US" sz="2000" dirty="0" smtClean="0"/>
                  <a:t>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 smtClean="0"/>
                  <a:t>]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</a:t>
                </a:r>
                <a:r>
                  <a:rPr lang="en-US" sz="2000" b="1" dirty="0"/>
                  <a:t>for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for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{      </a:t>
                </a:r>
                <a:r>
                  <a:rPr lang="en-US" sz="2000" b="1" dirty="0" smtClean="0"/>
                  <a:t>for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</a:t>
                </a:r>
                <a:r>
                  <a:rPr lang="en-US" sz="2000" b="1" dirty="0" smtClean="0"/>
                  <a:t>If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then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r>
                  <a:rPr lang="en-US" sz="2000" dirty="0"/>
                  <a:t>	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]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0" dirty="0" smtClean="0">
                    <a:solidFill>
                      <a:srgbClr val="0070C0"/>
                    </a:solidFill>
                  </a:rPr>
                  <a:t>            </a:t>
                </a:r>
                <a:r>
                  <a:rPr lang="en-US" sz="2000" b="1" dirty="0" smtClean="0"/>
                  <a:t>else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          </a:t>
                </a:r>
                <a:r>
                  <a:rPr lang="en-US" sz="2000" dirty="0" smtClean="0"/>
                  <a:t>{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] 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] 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Max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038600" cy="5181600"/>
              </a:xfrm>
              <a:blipFill rotWithShape="1">
                <a:blip r:embed="rId3"/>
                <a:stretch>
                  <a:fillRect l="-1508" t="-588" r="-1810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5257800" y="2057400"/>
            <a:ext cx="3276600" cy="3217127"/>
            <a:chOff x="5257800" y="2057400"/>
            <a:chExt cx="3276600" cy="3217127"/>
          </a:xfrm>
        </p:grpSpPr>
        <p:sp>
          <p:nvSpPr>
            <p:cNvPr id="26" name="Rectangle 25"/>
            <p:cNvSpPr/>
            <p:nvPr/>
          </p:nvSpPr>
          <p:spPr>
            <a:xfrm>
              <a:off x="5257800" y="2057400"/>
              <a:ext cx="3276600" cy="3200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715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1722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6294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7081024" y="2057400"/>
              <a:ext cx="5576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543800" y="2057400"/>
              <a:ext cx="0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8001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257800" y="2514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257800" y="29718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257800" y="34290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257800" y="38862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257800" y="43434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257800" y="4800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359901" y="5269468"/>
                <a:ext cx="31093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0     1          ...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901" y="5269468"/>
                <a:ext cx="310931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569" t="-8197" r="-25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4876800" y="2057400"/>
            <a:ext cx="456420" cy="3124200"/>
            <a:chOff x="4876800" y="2057400"/>
            <a:chExt cx="456420" cy="3124200"/>
          </a:xfrm>
        </p:grpSpPr>
        <p:sp>
          <p:nvSpPr>
            <p:cNvPr id="59" name="TextBox 58"/>
            <p:cNvSpPr txBox="1"/>
            <p:nvPr/>
          </p:nvSpPr>
          <p:spPr>
            <a:xfrm>
              <a:off x="49530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56114" y="4355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876800" y="2057400"/>
                  <a:ext cx="4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2057400"/>
                  <a:ext cx="43550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831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TextBox 63"/>
            <p:cNvSpPr txBox="1"/>
            <p:nvPr/>
          </p:nvSpPr>
          <p:spPr>
            <a:xfrm rot="5173825">
              <a:off x="4976872" y="38228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5334000" y="4812268"/>
            <a:ext cx="310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0      0       0      ...                        0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5334000" y="2133600"/>
            <a:ext cx="446312" cy="2579132"/>
            <a:chOff x="5334000" y="2133600"/>
            <a:chExt cx="446312" cy="2579132"/>
          </a:xfrm>
        </p:grpSpPr>
        <p:sp>
          <p:nvSpPr>
            <p:cNvPr id="66" name="TextBox 65"/>
            <p:cNvSpPr txBox="1"/>
            <p:nvPr/>
          </p:nvSpPr>
          <p:spPr>
            <a:xfrm>
              <a:off x="5334000" y="4343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334000" y="2133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 rot="5173825">
              <a:off x="5423964" y="39752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71" name="Rectangle 70"/>
          <p:cNvSpPr/>
          <p:nvPr/>
        </p:nvSpPr>
        <p:spPr>
          <a:xfrm>
            <a:off x="6629400" y="3429000"/>
            <a:ext cx="4572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6691788" y="3886200"/>
            <a:ext cx="318612" cy="1752600"/>
            <a:chOff x="6691788" y="3886200"/>
            <a:chExt cx="318612" cy="1752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6691788" y="5269468"/>
                  <a:ext cx="31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1788" y="5269468"/>
                  <a:ext cx="31861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307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Connector 74"/>
            <p:cNvCxnSpPr>
              <a:stCxn id="71" idx="2"/>
              <a:endCxn id="72" idx="0"/>
            </p:cNvCxnSpPr>
            <p:nvPr/>
          </p:nvCxnSpPr>
          <p:spPr>
            <a:xfrm flipH="1">
              <a:off x="6851094" y="3886200"/>
              <a:ext cx="6906" cy="138326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4939188" y="3440668"/>
            <a:ext cx="1690212" cy="369332"/>
            <a:chOff x="4939188" y="3440668"/>
            <a:chExt cx="169021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4939188" y="3440668"/>
                  <a:ext cx="324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9188" y="3440668"/>
                  <a:ext cx="32489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22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77"/>
            <p:cNvCxnSpPr>
              <a:stCxn id="26" idx="1"/>
              <a:endCxn id="71" idx="1"/>
            </p:cNvCxnSpPr>
            <p:nvPr/>
          </p:nvCxnSpPr>
          <p:spPr>
            <a:xfrm>
              <a:off x="5257800" y="3657600"/>
              <a:ext cx="13716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Arrow Connector 83"/>
          <p:cNvCxnSpPr/>
          <p:nvPr/>
        </p:nvCxnSpPr>
        <p:spPr>
          <a:xfrm>
            <a:off x="6400800" y="3657600"/>
            <a:ext cx="457200" cy="0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6400800" y="3665963"/>
            <a:ext cx="457200" cy="493985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6819644" y="3665964"/>
            <a:ext cx="0" cy="493984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3810000" y="5715000"/>
                <a:ext cx="28194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Time complexity: 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𝑛𝑚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5715000"/>
                <a:ext cx="28194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9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35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Homework</a:t>
            </a:r>
            <a:endParaRPr lang="en-US" sz="36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dirty="0" smtClean="0"/>
                  <a:t>The space requirement of the algorithm is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𝑛𝑚</m:t>
                    </m:r>
                  </m:oMath>
                </a14:m>
                <a:r>
                  <a:rPr lang="en-US" sz="2000" dirty="0" smtClean="0"/>
                  <a:t>). How can you reduce it to </a:t>
                </a:r>
                <a:r>
                  <a:rPr lang="en-US" sz="2000" b="1" dirty="0" smtClean="0"/>
                  <a:t>O</a:t>
                </a:r>
                <a:r>
                  <a:rPr lang="en-US" sz="2000" dirty="0"/>
                  <a:t>(</a:t>
                </a:r>
                <a:r>
                  <a:rPr lang="en-US" sz="2000" b="1" dirty="0" smtClean="0"/>
                  <a:t>min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)).</a:t>
                </a:r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How will you modify the previous algorithm so that it outputs the LCS as well ? The time complexity must not increase asymptotically.</a:t>
                </a:r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377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Dynamic Programming </a:t>
            </a:r>
            <a:r>
              <a:rPr lang="en-US" sz="3600" b="1" dirty="0" smtClean="0"/>
              <a:t>algorithm paradigm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Expressing </a:t>
            </a:r>
            <a:r>
              <a:rPr lang="en-US" sz="2000" dirty="0" smtClean="0"/>
              <a:t>the solution </a:t>
            </a:r>
            <a:r>
              <a:rPr lang="en-US" sz="2000" u="sng" dirty="0" smtClean="0"/>
              <a:t>recursively.</a:t>
            </a:r>
            <a:endParaRPr lang="en-US" sz="2000" u="sng" dirty="0" smtClean="0"/>
          </a:p>
          <a:p>
            <a:endParaRPr lang="en-US" sz="2000" dirty="0" smtClean="0"/>
          </a:p>
          <a:p>
            <a:r>
              <a:rPr lang="en-US" sz="2000" dirty="0"/>
              <a:t>O</a:t>
            </a:r>
            <a:r>
              <a:rPr lang="en-US" sz="2000" dirty="0" smtClean="0"/>
              <a:t>verall </a:t>
            </a:r>
            <a:r>
              <a:rPr lang="en-US" sz="2000" dirty="0"/>
              <a:t>there are only </a:t>
            </a:r>
            <a:r>
              <a:rPr lang="en-US" sz="2000" u="sng" dirty="0"/>
              <a:t>Polynomial number of </a:t>
            </a:r>
            <a:r>
              <a:rPr lang="en-US" sz="2000" u="sng" dirty="0" err="1" smtClean="0"/>
              <a:t>subproblems</a:t>
            </a:r>
            <a:r>
              <a:rPr lang="en-US" sz="2000" u="sng" dirty="0" smtClean="0"/>
              <a:t>.</a:t>
            </a:r>
            <a:endParaRPr lang="en-US" sz="2000" u="sng" dirty="0"/>
          </a:p>
          <a:p>
            <a:endParaRPr lang="en-US" sz="2000" dirty="0"/>
          </a:p>
          <a:p>
            <a:r>
              <a:rPr lang="en-US" sz="2000" dirty="0" smtClean="0"/>
              <a:t>But there </a:t>
            </a:r>
            <a:r>
              <a:rPr lang="en-US" sz="2000" dirty="0"/>
              <a:t>is a </a:t>
            </a:r>
            <a:r>
              <a:rPr lang="en-US" sz="2000" u="sng" dirty="0"/>
              <a:t>huge overlap</a:t>
            </a:r>
            <a:r>
              <a:rPr lang="en-US" sz="2000" dirty="0"/>
              <a:t> among the </a:t>
            </a:r>
            <a:r>
              <a:rPr lang="en-US" sz="2000" dirty="0" err="1"/>
              <a:t>subproblems</a:t>
            </a:r>
            <a:r>
              <a:rPr lang="en-US" sz="2000" dirty="0"/>
              <a:t>. </a:t>
            </a:r>
            <a:r>
              <a:rPr lang="en-US" sz="2000" dirty="0" smtClean="0"/>
              <a:t>So the </a:t>
            </a:r>
            <a:r>
              <a:rPr lang="en-US" sz="2000" dirty="0" smtClean="0"/>
              <a:t>recursive </a:t>
            </a:r>
            <a:r>
              <a:rPr lang="en-US" sz="2000" dirty="0" smtClean="0"/>
              <a:t>algorithm takes exponential </a:t>
            </a:r>
            <a:r>
              <a:rPr lang="en-US" sz="2000" dirty="0" smtClean="0"/>
              <a:t>time (solving same </a:t>
            </a:r>
            <a:r>
              <a:rPr lang="en-US" sz="2000" dirty="0" err="1" smtClean="0"/>
              <a:t>subproblem</a:t>
            </a:r>
            <a:r>
              <a:rPr lang="en-US" sz="2000" dirty="0" smtClean="0"/>
              <a:t> multiple times).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So we compute the </a:t>
            </a:r>
            <a:r>
              <a:rPr lang="en-US" sz="2000" dirty="0" smtClean="0"/>
              <a:t>recursive </a:t>
            </a:r>
            <a:r>
              <a:rPr lang="en-US" sz="2000" dirty="0" smtClean="0"/>
              <a:t>solution </a:t>
            </a:r>
            <a:r>
              <a:rPr lang="en-US" sz="2000" u="sng" dirty="0" smtClean="0"/>
              <a:t>iteratively </a:t>
            </a:r>
            <a:r>
              <a:rPr lang="en-US" sz="2000" u="sng" dirty="0" smtClean="0"/>
              <a:t>in a bottom-up fashion</a:t>
            </a:r>
            <a:r>
              <a:rPr lang="en-US" sz="2000" dirty="0" smtClean="0"/>
              <a:t> (like in  case of Fibonacci numbers). This avoids wastage of computation and leads to efficient implementation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797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Divide and Conquer </a:t>
            </a:r>
            <a:r>
              <a:rPr lang="en-US" sz="3600" b="1" dirty="0" smtClean="0"/>
              <a:t>algorithm paradigm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b="1" dirty="0"/>
          </a:p>
          <a:p>
            <a:r>
              <a:rPr lang="en-US" sz="2000" b="1" dirty="0" smtClean="0"/>
              <a:t>Divide</a:t>
            </a:r>
            <a:r>
              <a:rPr lang="en-US" sz="2000" dirty="0" smtClean="0"/>
              <a:t> the </a:t>
            </a:r>
            <a:r>
              <a:rPr lang="en-US" sz="2000" dirty="0" smtClean="0"/>
              <a:t>input instance </a:t>
            </a:r>
            <a:r>
              <a:rPr lang="en-US" sz="2000" dirty="0" smtClean="0"/>
              <a:t>into </a:t>
            </a:r>
            <a:r>
              <a:rPr lang="en-US" sz="2000" dirty="0" smtClean="0"/>
              <a:t>2 or more </a:t>
            </a:r>
            <a:r>
              <a:rPr lang="en-US" sz="2000" dirty="0" smtClean="0"/>
              <a:t>parts of equal sizes</a:t>
            </a:r>
          </a:p>
          <a:p>
            <a:endParaRPr lang="en-US" sz="2000" dirty="0"/>
          </a:p>
          <a:p>
            <a:r>
              <a:rPr lang="en-US" sz="2000" dirty="0" smtClean="0"/>
              <a:t>Solve </a:t>
            </a:r>
            <a:r>
              <a:rPr lang="en-US" sz="2000" dirty="0" smtClean="0"/>
              <a:t>the same </a:t>
            </a:r>
            <a:r>
              <a:rPr lang="en-US" sz="2000" dirty="0" smtClean="0"/>
              <a:t>problem for each smaller instance </a:t>
            </a:r>
            <a:r>
              <a:rPr lang="en-US" sz="2000" b="1" dirty="0" smtClean="0"/>
              <a:t>recursively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b="1" dirty="0" smtClean="0"/>
              <a:t>Combine</a:t>
            </a:r>
            <a:r>
              <a:rPr lang="en-US" sz="2000" dirty="0" smtClean="0"/>
              <a:t> their solutions to get the </a:t>
            </a:r>
            <a:r>
              <a:rPr lang="en-US" sz="2000" dirty="0" smtClean="0"/>
              <a:t>solution of the original instance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It is </a:t>
            </a:r>
            <a:r>
              <a:rPr lang="en-US" sz="2000" u="sng" dirty="0" smtClean="0"/>
              <a:t>usually quite straight forward</a:t>
            </a:r>
            <a:r>
              <a:rPr lang="en-US" sz="2000" dirty="0" smtClean="0"/>
              <a:t> to see if divide and conquer can be applied to solve a proble</a:t>
            </a:r>
            <a:r>
              <a:rPr lang="en-US" sz="2000" dirty="0" smtClean="0"/>
              <a:t>m.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572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Iterative</a:t>
            </a:r>
            <a:r>
              <a:rPr lang="en-US" b="1" dirty="0" smtClean="0"/>
              <a:t> versus </a:t>
            </a:r>
            <a:r>
              <a:rPr lang="en-US" b="1" dirty="0" smtClean="0">
                <a:solidFill>
                  <a:srgbClr val="7030A0"/>
                </a:solidFill>
              </a:rPr>
              <a:t>Recursive </a:t>
            </a:r>
            <a:r>
              <a:rPr lang="en-US" b="1" dirty="0" smtClean="0">
                <a:solidFill>
                  <a:srgbClr val="0070C0"/>
                </a:solidFill>
              </a:rPr>
              <a:t>implementation of an algorithm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Algorithms for Fibonacci </a:t>
            </a:r>
            <a:r>
              <a:rPr lang="en-US" sz="4000" b="1" dirty="0">
                <a:solidFill>
                  <a:srgbClr val="7030A0"/>
                </a:solidFill>
              </a:rPr>
              <a:t>n</a:t>
            </a:r>
            <a:r>
              <a:rPr lang="en-US" sz="4000" b="1" dirty="0" smtClean="0">
                <a:solidFill>
                  <a:srgbClr val="7030A0"/>
                </a:solidFill>
              </a:rPr>
              <a:t>umbers 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Fibonacci numbers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F</a:t>
                </a:r>
                <a:r>
                  <a:rPr lang="en-US" sz="2400" dirty="0" smtClean="0"/>
                  <a:t>(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400" dirty="0" smtClean="0"/>
                  <a:t>) =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4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F</a:t>
                </a:r>
                <a:r>
                  <a:rPr lang="en-US" sz="2400" dirty="0" smtClean="0"/>
                  <a:t>(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 smtClean="0"/>
                  <a:t>) =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F</a:t>
                </a:r>
                <a:r>
                  <a:rPr lang="en-US" sz="2400" dirty="0" smtClean="0"/>
                  <a:t>(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2400" dirty="0" smtClean="0"/>
                  <a:t>) =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F</a:t>
                </a:r>
                <a:r>
                  <a:rPr lang="en-US" sz="2400" dirty="0" smtClean="0"/>
                  <a:t>(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n-1</a:t>
                </a:r>
                <a:r>
                  <a:rPr lang="en-US" sz="2400" dirty="0" smtClean="0"/>
                  <a:t>) +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F</a:t>
                </a:r>
                <a:r>
                  <a:rPr lang="en-US" sz="2400" dirty="0" smtClean="0"/>
                  <a:t>(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n-2</a:t>
                </a:r>
                <a:r>
                  <a:rPr lang="en-US" sz="2400" dirty="0" smtClean="0"/>
                  <a:t>)  for all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2400" dirty="0" smtClean="0"/>
                  <a:t> &gt;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1;</a:t>
                </a:r>
                <a:endParaRPr lang="en-US" sz="24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Exercise 1 : </a:t>
                </a:r>
                <a:r>
                  <a:rPr lang="en-US" sz="2000" dirty="0" smtClean="0"/>
                  <a:t>Using induction or otherwise, show that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F</a:t>
                </a:r>
                <a:r>
                  <a:rPr lang="en-US" sz="2000" dirty="0" smtClean="0"/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 smtClean="0"/>
                  <a:t>)&gt;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sz="28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−2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Algorithms you must have implemented </a:t>
                </a:r>
                <a:r>
                  <a:rPr lang="en-US" sz="2400" dirty="0" smtClean="0"/>
                  <a:t>for computing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F</a:t>
                </a:r>
                <a:r>
                  <a:rPr lang="en-US" sz="2400" dirty="0" smtClean="0"/>
                  <a:t>(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2400" dirty="0" smtClean="0"/>
                  <a:t>) :</a:t>
                </a:r>
              </a:p>
              <a:p>
                <a:r>
                  <a:rPr lang="en-US" sz="2800" b="1" dirty="0" smtClean="0">
                    <a:solidFill>
                      <a:srgbClr val="7030A0"/>
                    </a:solidFill>
                  </a:rPr>
                  <a:t>Iterative</a:t>
                </a:r>
              </a:p>
              <a:p>
                <a:r>
                  <a:rPr lang="en-US" sz="2800" b="1" dirty="0" smtClean="0">
                    <a:solidFill>
                      <a:srgbClr val="7030A0"/>
                    </a:solidFill>
                  </a:rPr>
                  <a:t>recursive 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b="-29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9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Recursive algorithm for </a:t>
            </a:r>
            <a:r>
              <a:rPr lang="en-US" sz="4000" b="1" dirty="0" smtClean="0">
                <a:solidFill>
                  <a:srgbClr val="7030A0"/>
                </a:solidFill>
              </a:rPr>
              <a:t>F(n)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Rfib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70C0"/>
                </a:solidFill>
              </a:rPr>
              <a:t>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{    if </a:t>
            </a:r>
            <a:r>
              <a:rPr lang="en-US" sz="2000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=</a:t>
            </a:r>
            <a:r>
              <a:rPr lang="en-US" sz="2000" dirty="0" smtClean="0">
                <a:solidFill>
                  <a:srgbClr val="0070C0"/>
                </a:solidFill>
              </a:rPr>
              <a:t>0</a:t>
            </a:r>
            <a:r>
              <a:rPr lang="en-US" sz="2000" dirty="0" smtClean="0"/>
              <a:t> return </a:t>
            </a:r>
            <a:r>
              <a:rPr lang="en-US" sz="2000" dirty="0" smtClean="0">
                <a:solidFill>
                  <a:srgbClr val="0070C0"/>
                </a:solidFill>
              </a:rPr>
              <a:t>0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else if </a:t>
            </a:r>
            <a:r>
              <a:rPr lang="en-US" sz="2000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=</a:t>
            </a:r>
            <a:r>
              <a:rPr lang="en-US" sz="2000" dirty="0" smtClean="0">
                <a:solidFill>
                  <a:srgbClr val="0070C0"/>
                </a:solidFill>
              </a:rPr>
              <a:t>1</a:t>
            </a:r>
            <a:r>
              <a:rPr lang="en-US" sz="2000" dirty="0" smtClean="0"/>
              <a:t> return </a:t>
            </a:r>
            <a:r>
              <a:rPr lang="en-US" sz="2000" dirty="0" smtClean="0">
                <a:solidFill>
                  <a:srgbClr val="0070C0"/>
                </a:solidFill>
              </a:rPr>
              <a:t>1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else return(</a:t>
            </a:r>
            <a:r>
              <a:rPr lang="en-US" sz="2000" b="1" dirty="0" err="1" smtClean="0">
                <a:solidFill>
                  <a:srgbClr val="7030A0"/>
                </a:solidFill>
              </a:rPr>
              <a:t>Rfib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70C0"/>
                </a:solidFill>
              </a:rPr>
              <a:t>n-1</a:t>
            </a:r>
            <a:r>
              <a:rPr lang="en-US" sz="2000" dirty="0" smtClean="0"/>
              <a:t>) + </a:t>
            </a:r>
            <a:r>
              <a:rPr lang="en-US" sz="2000" b="1" dirty="0" err="1" smtClean="0">
                <a:solidFill>
                  <a:srgbClr val="7030A0"/>
                </a:solidFill>
              </a:rPr>
              <a:t>Rfib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70C0"/>
                </a:solidFill>
              </a:rPr>
              <a:t>n-2</a:t>
            </a:r>
            <a:r>
              <a:rPr lang="en-US" sz="2000" dirty="0" smtClean="0"/>
              <a:t>))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sym typeface="Wingdings" pitchFamily="2" charset="2"/>
              </a:rPr>
              <a:t>Let </a:t>
            </a:r>
            <a:r>
              <a:rPr lang="en-US" sz="2000" b="1" dirty="0" smtClean="0">
                <a:solidFill>
                  <a:srgbClr val="C00000"/>
                </a:solidFill>
                <a:sym typeface="Wingdings" pitchFamily="2" charset="2"/>
              </a:rPr>
              <a:t>G</a:t>
            </a:r>
            <a:r>
              <a:rPr lang="en-US" sz="2000" b="1" dirty="0" smtClean="0">
                <a:solidFill>
                  <a:srgbClr val="00B050"/>
                </a:solidFill>
                <a:sym typeface="Wingdings" pitchFamily="2" charset="2"/>
              </a:rPr>
              <a:t>(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n</a:t>
            </a:r>
            <a:r>
              <a:rPr lang="en-US" sz="2000" b="1" dirty="0" smtClean="0">
                <a:solidFill>
                  <a:srgbClr val="00B050"/>
                </a:solidFill>
                <a:sym typeface="Wingdings" pitchFamily="2" charset="2"/>
              </a:rPr>
              <a:t>) denote </a:t>
            </a:r>
            <a:r>
              <a:rPr lang="en-US" sz="2000" b="1" dirty="0">
                <a:solidFill>
                  <a:srgbClr val="00B050"/>
                </a:solidFill>
                <a:sym typeface="Wingdings" pitchFamily="2" charset="2"/>
              </a:rPr>
              <a:t>the number of instruction executed by </a:t>
            </a:r>
            <a:r>
              <a:rPr lang="en-US" sz="2000" b="1" dirty="0" err="1">
                <a:solidFill>
                  <a:srgbClr val="7030A0"/>
                </a:solidFill>
                <a:sym typeface="Wingdings" pitchFamily="2" charset="2"/>
              </a:rPr>
              <a:t>R</a:t>
            </a:r>
            <a:r>
              <a:rPr lang="en-US" sz="2000" b="1" dirty="0" err="1" smtClean="0">
                <a:solidFill>
                  <a:srgbClr val="7030A0"/>
                </a:solidFill>
                <a:sym typeface="Wingdings" pitchFamily="2" charset="2"/>
              </a:rPr>
              <a:t>Fib</a:t>
            </a:r>
            <a:r>
              <a:rPr lang="en-US" sz="2000" b="1" dirty="0" smtClean="0">
                <a:solidFill>
                  <a:srgbClr val="7030A0"/>
                </a:solidFill>
                <a:sym typeface="Wingdings" pitchFamily="2" charset="2"/>
              </a:rPr>
              <a:t>(n)</a:t>
            </a:r>
          </a:p>
          <a:p>
            <a:r>
              <a:rPr lang="en-US" sz="2000" b="1" dirty="0" smtClean="0">
                <a:solidFill>
                  <a:srgbClr val="C00000"/>
                </a:solidFill>
                <a:sym typeface="Wingdings" pitchFamily="2" charset="2"/>
              </a:rPr>
              <a:t>G</a:t>
            </a:r>
            <a:r>
              <a:rPr lang="en-US" sz="2000" b="1" dirty="0" smtClean="0">
                <a:sym typeface="Wingdings" pitchFamily="2" charset="2"/>
              </a:rPr>
              <a:t>(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sz="2000" b="1" dirty="0" smtClean="0">
                <a:sym typeface="Wingdings" pitchFamily="2" charset="2"/>
              </a:rPr>
              <a:t>) = 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2000" b="1" dirty="0" smtClean="0">
                <a:sym typeface="Wingdings" pitchFamily="2" charset="2"/>
              </a:rPr>
              <a:t>;   </a:t>
            </a:r>
            <a:r>
              <a:rPr lang="en-US" sz="2000" b="1" dirty="0" smtClean="0">
                <a:solidFill>
                  <a:srgbClr val="C00000"/>
                </a:solidFill>
                <a:sym typeface="Wingdings" pitchFamily="2" charset="2"/>
              </a:rPr>
              <a:t>G</a:t>
            </a:r>
            <a:r>
              <a:rPr lang="en-US" sz="2000" b="1" dirty="0" smtClean="0">
                <a:sym typeface="Wingdings" pitchFamily="2" charset="2"/>
              </a:rPr>
              <a:t>(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2000" b="1" dirty="0" smtClean="0">
                <a:sym typeface="Wingdings" pitchFamily="2" charset="2"/>
              </a:rPr>
              <a:t>) = 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2</a:t>
            </a:r>
            <a:r>
              <a:rPr lang="en-US" sz="2000" b="1" dirty="0" smtClean="0">
                <a:sym typeface="Wingdings" pitchFamily="2" charset="2"/>
              </a:rPr>
              <a:t>; </a:t>
            </a:r>
          </a:p>
          <a:p>
            <a:r>
              <a:rPr lang="en-US" sz="2000" dirty="0" smtClean="0">
                <a:sym typeface="Wingdings" pitchFamily="2" charset="2"/>
              </a:rPr>
              <a:t>For</a:t>
            </a:r>
            <a:r>
              <a:rPr lang="en-US" sz="2000" b="1" dirty="0" smtClean="0">
                <a:sym typeface="Wingdings" pitchFamily="2" charset="2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n</a:t>
            </a:r>
            <a:r>
              <a:rPr lang="en-US" sz="2000" b="1" dirty="0" smtClean="0">
                <a:sym typeface="Wingdings" pitchFamily="2" charset="2"/>
              </a:rPr>
              <a:t>&gt;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2000" b="1" dirty="0" smtClean="0">
                <a:sym typeface="Wingdings" pitchFamily="2" charset="2"/>
              </a:rPr>
              <a:t>   </a:t>
            </a:r>
            <a:r>
              <a:rPr lang="en-US" sz="2000" b="1" dirty="0" smtClean="0">
                <a:solidFill>
                  <a:srgbClr val="C00000"/>
                </a:solidFill>
                <a:sym typeface="Wingdings" pitchFamily="2" charset="2"/>
              </a:rPr>
              <a:t>G</a:t>
            </a:r>
            <a:r>
              <a:rPr lang="en-US" sz="2000" b="1" dirty="0" smtClean="0">
                <a:sym typeface="Wingdings" pitchFamily="2" charset="2"/>
              </a:rPr>
              <a:t>(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n</a:t>
            </a:r>
            <a:r>
              <a:rPr lang="en-US" sz="2000" b="1" dirty="0" smtClean="0">
                <a:sym typeface="Wingdings" pitchFamily="2" charset="2"/>
              </a:rPr>
              <a:t>) = </a:t>
            </a:r>
            <a:r>
              <a:rPr lang="en-US" sz="2000" b="1" dirty="0" smtClean="0">
                <a:solidFill>
                  <a:srgbClr val="C00000"/>
                </a:solidFill>
                <a:sym typeface="Wingdings" pitchFamily="2" charset="2"/>
              </a:rPr>
              <a:t>G</a:t>
            </a:r>
            <a:r>
              <a:rPr lang="en-US" sz="2000" b="1" dirty="0" smtClean="0">
                <a:sym typeface="Wingdings" pitchFamily="2" charset="2"/>
              </a:rPr>
              <a:t>(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n-1</a:t>
            </a:r>
            <a:r>
              <a:rPr lang="en-US" sz="2000" b="1" dirty="0" smtClean="0">
                <a:sym typeface="Wingdings" pitchFamily="2" charset="2"/>
              </a:rPr>
              <a:t>)+</a:t>
            </a:r>
            <a:r>
              <a:rPr lang="en-US" sz="2000" b="1" dirty="0" smtClean="0">
                <a:solidFill>
                  <a:srgbClr val="C00000"/>
                </a:solidFill>
                <a:sym typeface="Wingdings" pitchFamily="2" charset="2"/>
              </a:rPr>
              <a:t>G</a:t>
            </a:r>
            <a:r>
              <a:rPr lang="en-US" sz="2000" b="1" dirty="0" smtClean="0">
                <a:sym typeface="Wingdings" pitchFamily="2" charset="2"/>
              </a:rPr>
              <a:t>(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n-2</a:t>
            </a:r>
            <a:r>
              <a:rPr lang="en-US" sz="2000" b="1" dirty="0" smtClean="0">
                <a:sym typeface="Wingdings" pitchFamily="2" charset="2"/>
              </a:rPr>
              <a:t>) + 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4</a:t>
            </a:r>
          </a:p>
          <a:p>
            <a:endParaRPr lang="en-US" sz="2000" b="1" dirty="0" smtClean="0">
              <a:solidFill>
                <a:srgbClr val="0070C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b="1" u="sng" dirty="0" smtClean="0"/>
              <a:t>Observation 1: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G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)&gt;</a:t>
            </a:r>
            <a:r>
              <a:rPr lang="en-US" sz="2000" b="1" dirty="0" smtClean="0">
                <a:solidFill>
                  <a:srgbClr val="C00000"/>
                </a:solidFill>
              </a:rPr>
              <a:t>F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) for all </a:t>
            </a:r>
            <a:r>
              <a:rPr lang="en-US" sz="2000" b="1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;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It follows from </a:t>
            </a:r>
            <a:r>
              <a:rPr lang="en-US" sz="2000" b="1" dirty="0"/>
              <a:t>Observation 1 </a:t>
            </a:r>
            <a:r>
              <a:rPr lang="en-US" sz="2000" dirty="0" smtClean="0"/>
              <a:t>and </a:t>
            </a:r>
            <a:r>
              <a:rPr lang="en-US" sz="2000" b="1" dirty="0" smtClean="0">
                <a:solidFill>
                  <a:srgbClr val="C00000"/>
                </a:solidFill>
              </a:rPr>
              <a:t>Exercise 1 </a:t>
            </a:r>
            <a:r>
              <a:rPr lang="en-US" sz="2000" dirty="0" smtClean="0"/>
              <a:t>that </a:t>
            </a:r>
            <a:r>
              <a:rPr lang="en-US" sz="2000" b="1" dirty="0">
                <a:solidFill>
                  <a:srgbClr val="C00000"/>
                </a:solidFill>
              </a:rPr>
              <a:t>G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) is exponential in </a:t>
            </a:r>
            <a:r>
              <a:rPr lang="en-US" sz="2000" b="1" dirty="0" smtClean="0">
                <a:solidFill>
                  <a:srgbClr val="0070C0"/>
                </a:solidFill>
              </a:rPr>
              <a:t>n </a:t>
            </a:r>
            <a:r>
              <a:rPr lang="en-US" sz="2000" b="1" dirty="0" smtClean="0"/>
              <a:t>!</a:t>
            </a:r>
          </a:p>
          <a:p>
            <a:pPr marL="0" indent="0">
              <a:buNone/>
            </a:pPr>
            <a:r>
              <a:rPr lang="en-US" sz="2000" dirty="0" smtClean="0"/>
              <a:t>Explore the recursion tree of </a:t>
            </a:r>
            <a:r>
              <a:rPr lang="en-US" sz="2000" b="1" dirty="0" err="1" smtClean="0">
                <a:solidFill>
                  <a:srgbClr val="7030A0"/>
                </a:solidFill>
              </a:rPr>
              <a:t>Rfib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) to find the reason behind this exponential time.     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Iterative Algorithm for</a:t>
            </a:r>
            <a:r>
              <a:rPr lang="en-US" sz="4000" dirty="0" smtClean="0"/>
              <a:t> </a:t>
            </a:r>
            <a:r>
              <a:rPr lang="en-US" sz="4000" b="1" dirty="0" smtClean="0">
                <a:solidFill>
                  <a:srgbClr val="7030A0"/>
                </a:solidFill>
              </a:rPr>
              <a:t>F(n)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IFib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70C0"/>
                </a:solidFill>
              </a:rPr>
              <a:t>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2000" b="1" dirty="0" smtClean="0"/>
              <a:t>if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=</a:t>
            </a:r>
            <a:r>
              <a:rPr lang="en-US" sz="2000" dirty="0" smtClean="0">
                <a:solidFill>
                  <a:srgbClr val="0070C0"/>
                </a:solidFill>
              </a:rPr>
              <a:t>0</a:t>
            </a:r>
            <a:r>
              <a:rPr lang="en-US" sz="2000" dirty="0" smtClean="0"/>
              <a:t> </a:t>
            </a:r>
            <a:r>
              <a:rPr lang="en-US" sz="2000" b="1" dirty="0" smtClean="0"/>
              <a:t>return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0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b="1" dirty="0" smtClean="0"/>
              <a:t>else</a:t>
            </a:r>
            <a:r>
              <a:rPr lang="en-US" sz="2000" dirty="0" smtClean="0"/>
              <a:t> </a:t>
            </a:r>
            <a:r>
              <a:rPr lang="en-US" sz="2000" b="1" dirty="0" smtClean="0"/>
              <a:t>if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=</a:t>
            </a:r>
            <a:r>
              <a:rPr lang="en-US" sz="2000" dirty="0" smtClean="0">
                <a:solidFill>
                  <a:srgbClr val="0070C0"/>
                </a:solidFill>
              </a:rPr>
              <a:t>1</a:t>
            </a:r>
            <a:r>
              <a:rPr lang="en-US" sz="2000" dirty="0" smtClean="0"/>
              <a:t> </a:t>
            </a:r>
            <a:r>
              <a:rPr lang="en-US" sz="2000" b="1" dirty="0" smtClean="0"/>
              <a:t>return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1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</a:t>
            </a:r>
            <a:r>
              <a:rPr lang="en-US" sz="2000" b="1" dirty="0" smtClean="0"/>
              <a:t>else</a:t>
            </a:r>
            <a:r>
              <a:rPr lang="en-US" sz="2000" dirty="0" smtClean="0"/>
              <a:t> {           </a:t>
            </a:r>
            <a:r>
              <a:rPr lang="en-US" sz="2000" dirty="0" smtClean="0">
                <a:solidFill>
                  <a:srgbClr val="0070C0"/>
                </a:solidFill>
              </a:rPr>
              <a:t>a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itchFamily="2" charset="2"/>
              </a:rPr>
              <a:t>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sz="2000" dirty="0" smtClean="0">
                <a:sym typeface="Wingdings" pitchFamily="2" charset="2"/>
              </a:rPr>
              <a:t>;  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b</a:t>
            </a:r>
            <a:r>
              <a:rPr lang="en-US" sz="2000" dirty="0" smtClean="0">
                <a:sym typeface="Wingdings" pitchFamily="2" charset="2"/>
              </a:rPr>
              <a:t>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20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                         </a:t>
            </a:r>
            <a:r>
              <a:rPr lang="en-US" sz="2000" b="1" dirty="0" smtClean="0">
                <a:sym typeface="Wingdings" pitchFamily="2" charset="2"/>
              </a:rPr>
              <a:t>For</a:t>
            </a:r>
            <a:r>
              <a:rPr lang="en-US" sz="2000" dirty="0" smtClean="0">
                <a:sym typeface="Wingdings" pitchFamily="2" charset="2"/>
              </a:rPr>
              <a:t>(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en-US" sz="2000" dirty="0" smtClean="0">
                <a:sym typeface="Wingdings" pitchFamily="2" charset="2"/>
              </a:rPr>
              <a:t>=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2</a:t>
            </a:r>
            <a:r>
              <a:rPr lang="en-US" sz="2000" dirty="0" smtClean="0">
                <a:sym typeface="Wingdings" pitchFamily="2" charset="2"/>
              </a:rPr>
              <a:t> to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n</a:t>
            </a:r>
            <a:r>
              <a:rPr lang="en-US" sz="2000" dirty="0" smtClean="0">
                <a:sym typeface="Wingdings" pitchFamily="2" charset="2"/>
              </a:rPr>
              <a:t>) </a:t>
            </a:r>
            <a:r>
              <a:rPr lang="en-US" sz="2000" b="1" dirty="0" smtClean="0">
                <a:sym typeface="Wingdings" pitchFamily="2" charset="2"/>
              </a:rPr>
              <a:t>do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                         {     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temp</a:t>
            </a:r>
            <a:r>
              <a:rPr lang="en-US" sz="2000" dirty="0" smtClean="0">
                <a:sym typeface="Wingdings" pitchFamily="2" charset="2"/>
              </a:rPr>
              <a:t> 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b</a:t>
            </a:r>
            <a:r>
              <a:rPr lang="en-US" sz="20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                                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b</a:t>
            </a:r>
            <a:r>
              <a:rPr lang="en-US" sz="2000" dirty="0" smtClean="0">
                <a:sym typeface="Wingdings" pitchFamily="2" charset="2"/>
              </a:rPr>
              <a:t> </a:t>
            </a:r>
            <a:r>
              <a:rPr lang="en-US" sz="2000" dirty="0" err="1" smtClean="0">
                <a:solidFill>
                  <a:srgbClr val="0070C0"/>
                </a:solidFill>
                <a:sym typeface="Wingdings" pitchFamily="2" charset="2"/>
              </a:rPr>
              <a:t>a+b</a:t>
            </a:r>
            <a:r>
              <a:rPr lang="en-US" sz="20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                                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a</a:t>
            </a:r>
            <a:r>
              <a:rPr lang="en-US" sz="2000" dirty="0" smtClean="0">
                <a:sym typeface="Wingdings" pitchFamily="2" charset="2"/>
              </a:rPr>
              <a:t>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temp</a:t>
            </a:r>
            <a:r>
              <a:rPr lang="en-US" sz="20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                          }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             }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return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b</a:t>
            </a:r>
            <a:r>
              <a:rPr lang="en-US" sz="20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B050"/>
                </a:solidFill>
                <a:sym typeface="Wingdings" pitchFamily="2" charset="2"/>
              </a:rPr>
              <a:t>Let us calculate the number of instruction executed by </a:t>
            </a:r>
            <a:r>
              <a:rPr lang="en-US" sz="2000" b="1" dirty="0" err="1" smtClean="0">
                <a:solidFill>
                  <a:srgbClr val="7030A0"/>
                </a:solidFill>
                <a:sym typeface="Wingdings" pitchFamily="2" charset="2"/>
              </a:rPr>
              <a:t>IFib</a:t>
            </a:r>
            <a:r>
              <a:rPr lang="en-US" sz="2000" b="1" dirty="0" smtClean="0">
                <a:solidFill>
                  <a:srgbClr val="7030A0"/>
                </a:solidFill>
                <a:sym typeface="Wingdings" pitchFamily="2" charset="2"/>
              </a:rPr>
              <a:t>(n)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357340" y="2144752"/>
            <a:ext cx="1823549" cy="1066800"/>
            <a:chOff x="4357340" y="2144752"/>
            <a:chExt cx="1823549" cy="1066800"/>
          </a:xfrm>
        </p:grpSpPr>
        <p:sp>
          <p:nvSpPr>
            <p:cNvPr id="7" name="Right Brace 6"/>
            <p:cNvSpPr/>
            <p:nvPr/>
          </p:nvSpPr>
          <p:spPr>
            <a:xfrm>
              <a:off x="4357340" y="2144752"/>
              <a:ext cx="381000" cy="10668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24400" y="2514600"/>
              <a:ext cx="1456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 instructions</a:t>
              </a:r>
              <a:endParaRPr lang="en-US" dirty="0"/>
            </a:p>
          </p:txBody>
        </p:sp>
      </p:grpSp>
      <p:sp>
        <p:nvSpPr>
          <p:cNvPr id="10" name="Left Arrow 9"/>
          <p:cNvSpPr/>
          <p:nvPr/>
        </p:nvSpPr>
        <p:spPr>
          <a:xfrm>
            <a:off x="4355592" y="3211552"/>
            <a:ext cx="2883408" cy="446048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n-2 iterations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357340" y="3733800"/>
            <a:ext cx="3032956" cy="914400"/>
            <a:chOff x="4371280" y="2144752"/>
            <a:chExt cx="3032956" cy="914400"/>
          </a:xfrm>
        </p:grpSpPr>
        <p:sp>
          <p:nvSpPr>
            <p:cNvPr id="12" name="Right Brace 11"/>
            <p:cNvSpPr/>
            <p:nvPr/>
          </p:nvSpPr>
          <p:spPr>
            <a:xfrm>
              <a:off x="4371280" y="2144752"/>
              <a:ext cx="367060" cy="9144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24400" y="2385020"/>
              <a:ext cx="2679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 instructions per iteration</a:t>
              </a:r>
              <a:endParaRPr lang="en-US" dirty="0"/>
            </a:p>
          </p:txBody>
        </p:sp>
      </p:grpSp>
      <p:sp>
        <p:nvSpPr>
          <p:cNvPr id="14" name="Left Arrow 13"/>
          <p:cNvSpPr/>
          <p:nvPr/>
        </p:nvSpPr>
        <p:spPr>
          <a:xfrm>
            <a:off x="4419600" y="5421352"/>
            <a:ext cx="2883408" cy="446048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he final instruction</a:t>
            </a:r>
            <a:endParaRPr lang="en-US" dirty="0"/>
          </a:p>
        </p:txBody>
      </p:sp>
      <p:sp>
        <p:nvSpPr>
          <p:cNvPr id="15" name="Horizontal Scroll 14"/>
          <p:cNvSpPr/>
          <p:nvPr/>
        </p:nvSpPr>
        <p:spPr>
          <a:xfrm>
            <a:off x="5334000" y="1143000"/>
            <a:ext cx="3276600" cy="1033272"/>
          </a:xfrm>
          <a:prstGeom prst="horizont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Total number of instructions= </a:t>
            </a:r>
            <a:r>
              <a:rPr lang="en-US" dirty="0" smtClean="0">
                <a:solidFill>
                  <a:srgbClr val="C00000"/>
                </a:solidFill>
              </a:rPr>
              <a:t>4+3(n-2)+1 </a:t>
            </a:r>
            <a:r>
              <a:rPr lang="en-US" b="1" dirty="0" smtClean="0">
                <a:solidFill>
                  <a:schemeClr val="tx1"/>
                </a:solidFill>
              </a:rPr>
              <a:t>&lt;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3n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05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Longest common subsequence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1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What is a </a:t>
            </a:r>
            <a:r>
              <a:rPr lang="en-US" sz="3600" b="1" dirty="0" smtClean="0">
                <a:solidFill>
                  <a:srgbClr val="7030A0"/>
                </a:solidFill>
              </a:rPr>
              <a:t>subsequence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19200"/>
                <a:ext cx="8686800" cy="4906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sequence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: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0" dirty="0" smtClean="0"/>
                  <a:t>Can be stored in an array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[1..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: 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?			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[1..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: </a:t>
                </a:r>
                <a:r>
                  <a:rPr lang="en-US" sz="2000" dirty="0">
                    <a:solidFill>
                      <a:srgbClr val="FF0000"/>
                    </a:solidFill>
                  </a:rPr>
                  <a:t>?</a:t>
                </a:r>
                <a:endParaRPr lang="en-US" sz="200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 smtClean="0"/>
                  <a:t>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 smtClean="0"/>
                  <a:t> is said to be a </a:t>
                </a:r>
                <a:r>
                  <a:rPr lang="en-US" sz="2000" u="sng" dirty="0" smtClean="0"/>
                  <a:t>subsequence</a:t>
                </a:r>
                <a:r>
                  <a:rPr lang="en-US" sz="2000" dirty="0" smtClean="0"/>
                  <a:t> of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 smtClean="0"/>
                  <a:t> if we can obtain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 smtClean="0"/>
                  <a:t> by removing 0 or more elements from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Example: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 smtClean="0"/>
                  <a:t> 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𝑒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𝑒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/>
                  <a:t> 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A more formal definition: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dirty="0" smtClean="0"/>
                  <a:t>a </a:t>
                </a:r>
                <a:r>
                  <a:rPr lang="en-US" sz="2000" u="sng" dirty="0"/>
                  <a:t>subsequence</a:t>
                </a:r>
                <a:r>
                  <a:rPr lang="en-US" sz="2000" dirty="0"/>
                  <a:t> of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if there exists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 integers: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 </a:t>
                </a:r>
                <a:r>
                  <a:rPr lang="en-US" sz="2000" dirty="0" err="1" smtClean="0"/>
                  <a:t>s.t.</a:t>
                </a:r>
                <a:r>
                  <a:rPr lang="en-US" sz="2000" dirty="0" smtClean="0"/>
                  <a:t>     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for all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19200"/>
                <a:ext cx="8686800" cy="4906963"/>
              </a:xfrm>
              <a:blipFill rotWithShape="1">
                <a:blip r:embed="rId2"/>
                <a:stretch>
                  <a:fillRect l="-702" t="-621" b="-6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828800" y="37338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057400" y="3733800"/>
            <a:ext cx="1524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362200" y="3733800"/>
            <a:ext cx="3429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533650" y="3733800"/>
            <a:ext cx="36195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838450" y="3733800"/>
            <a:ext cx="51435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1988535" y="3196598"/>
            <a:ext cx="1320447" cy="236204"/>
            <a:chOff x="1988535" y="3196598"/>
            <a:chExt cx="1320447" cy="236204"/>
          </a:xfrm>
        </p:grpSpPr>
        <p:sp>
          <p:nvSpPr>
            <p:cNvPr id="21" name="Cross 20"/>
            <p:cNvSpPr/>
            <p:nvPr/>
          </p:nvSpPr>
          <p:spPr>
            <a:xfrm rot="2834682">
              <a:off x="1977983" y="3244803"/>
              <a:ext cx="198551" cy="177447"/>
            </a:xfrm>
            <a:prstGeom prst="plus">
              <a:avLst>
                <a:gd name="adj" fmla="val 4207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ross 21"/>
            <p:cNvSpPr/>
            <p:nvPr/>
          </p:nvSpPr>
          <p:spPr>
            <a:xfrm rot="2834682">
              <a:off x="2435183" y="3244803"/>
              <a:ext cx="198551" cy="177447"/>
            </a:xfrm>
            <a:prstGeom prst="plus">
              <a:avLst>
                <a:gd name="adj" fmla="val 4207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ross 22"/>
            <p:cNvSpPr/>
            <p:nvPr/>
          </p:nvSpPr>
          <p:spPr>
            <a:xfrm rot="2834682">
              <a:off x="3120983" y="3207150"/>
              <a:ext cx="198551" cy="177447"/>
            </a:xfrm>
            <a:prstGeom prst="plus">
              <a:avLst>
                <a:gd name="adj" fmla="val 4207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105400" y="1937404"/>
                <a:ext cx="146008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1937404"/>
                <a:ext cx="1460080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692" r="-7950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05000" y="1937404"/>
                <a:ext cx="467436" cy="42479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937404"/>
                <a:ext cx="467436" cy="424796"/>
              </a:xfrm>
              <a:prstGeom prst="rect">
                <a:avLst/>
              </a:prstGeom>
              <a:blipFill rotWithShape="1">
                <a:blip r:embed="rId4"/>
                <a:stretch>
                  <a:fillRect t="-5714" r="-2105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89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6055</TotalTime>
  <Words>2113</Words>
  <Application>Microsoft Office PowerPoint</Application>
  <PresentationFormat>On-screen Show (4:3)</PresentationFormat>
  <Paragraphs>373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Design and Analysis of Algorithms (CS345/CS345A)  Jan-April 2014</vt:lpstr>
      <vt:lpstr>Greedy algorithm paradigm</vt:lpstr>
      <vt:lpstr>Divide and Conquer algorithm paradigm</vt:lpstr>
      <vt:lpstr>Iterative versus Recursive implementation of an algorithm</vt:lpstr>
      <vt:lpstr>Algorithms for Fibonacci numbers </vt:lpstr>
      <vt:lpstr>Recursive algorithm for F(n)</vt:lpstr>
      <vt:lpstr>Iterative Algorithm for F(n)</vt:lpstr>
      <vt:lpstr>Longest common subsequence</vt:lpstr>
      <vt:lpstr>What is a subsequence</vt:lpstr>
      <vt:lpstr>Problem Definition</vt:lpstr>
      <vt:lpstr>Recursive formulation</vt:lpstr>
      <vt:lpstr>PowerPoint Presentation</vt:lpstr>
      <vt:lpstr>Recursive formulation of LCS(n,m) </vt:lpstr>
      <vt:lpstr>How does LCS(n,m) look like  when a_n=b_m ?</vt:lpstr>
      <vt:lpstr>How does LCS(n,m) look like  when a_n=b_m ?</vt:lpstr>
      <vt:lpstr>How does LCS(n,m) look like  when a_n  ≠b_m ?</vt:lpstr>
      <vt:lpstr>How does LCS(n,m) look like  when a_n  ≠b_m ?</vt:lpstr>
      <vt:lpstr>How does LCS(n,m) look like  when a_n  ≠b_m ?</vt:lpstr>
      <vt:lpstr>How does LCS(n,m) look like  when a_n  ≠b_m ?</vt:lpstr>
      <vt:lpstr>How does LCS(n,m) look like  when a_n  ≠b_m ?</vt:lpstr>
      <vt:lpstr>Recursive formulation for LCS(n,m)  </vt:lpstr>
      <vt:lpstr>Recursive algorithm for L(n,m) </vt:lpstr>
      <vt:lpstr>Recursive algorithm for L(n,m) </vt:lpstr>
      <vt:lpstr>Recursive algorithm for L(n,m) </vt:lpstr>
      <vt:lpstr>Iterative algorithm for L(n,m) </vt:lpstr>
      <vt:lpstr>Homework</vt:lpstr>
      <vt:lpstr>Dynamic Programming algorithm paradigm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448</cp:revision>
  <dcterms:created xsi:type="dcterms:W3CDTF">2011-12-03T04:13:03Z</dcterms:created>
  <dcterms:modified xsi:type="dcterms:W3CDTF">2014-02-05T15:08:30Z</dcterms:modified>
</cp:coreProperties>
</file>