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539" r:id="rId3"/>
    <p:sldId id="540" r:id="rId4"/>
    <p:sldId id="542" r:id="rId5"/>
    <p:sldId id="543" r:id="rId6"/>
    <p:sldId id="488" r:id="rId7"/>
    <p:sldId id="491" r:id="rId8"/>
    <p:sldId id="538" r:id="rId9"/>
    <p:sldId id="533" r:id="rId10"/>
    <p:sldId id="534" r:id="rId11"/>
    <p:sldId id="536" r:id="rId12"/>
    <p:sldId id="537" r:id="rId13"/>
    <p:sldId id="529" r:id="rId14"/>
    <p:sldId id="512" r:id="rId15"/>
    <p:sldId id="526" r:id="rId16"/>
    <p:sldId id="527" r:id="rId17"/>
    <p:sldId id="530" r:id="rId18"/>
    <p:sldId id="515" r:id="rId19"/>
    <p:sldId id="501" r:id="rId20"/>
    <p:sldId id="544" r:id="rId21"/>
    <p:sldId id="523" r:id="rId22"/>
    <p:sldId id="525" r:id="rId23"/>
    <p:sldId id="545" r:id="rId24"/>
    <p:sldId id="546" r:id="rId25"/>
    <p:sldId id="522" r:id="rId26"/>
    <p:sldId id="516" r:id="rId27"/>
    <p:sldId id="506" r:id="rId28"/>
    <p:sldId id="507" r:id="rId29"/>
    <p:sldId id="531" r:id="rId30"/>
    <p:sldId id="53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70" d="100"/>
          <a:sy n="70" d="100"/>
        </p:scale>
        <p:origin x="-6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0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70.png"/><Relationship Id="rId7" Type="http://schemas.openxmlformats.org/officeDocument/2006/relationships/image" Target="../media/image2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70.png"/><Relationship Id="rId7" Type="http://schemas.openxmlformats.org/officeDocument/2006/relationships/image" Target="../media/image2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9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6.png"/><Relationship Id="rId12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0.png"/><Relationship Id="rId5" Type="http://schemas.openxmlformats.org/officeDocument/2006/relationships/image" Target="../media/image300.png"/><Relationship Id="rId10" Type="http://schemas.openxmlformats.org/officeDocument/2006/relationships/image" Target="../media/image460.png"/><Relationship Id="rId4" Type="http://schemas.openxmlformats.org/officeDocument/2006/relationships/image" Target="../media/image21.png"/><Relationship Id="rId9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Shortest Paths in Directed Graphs with </a:t>
            </a:r>
            <a:r>
              <a:rPr lang="en-US" sz="2400" b="1" dirty="0" smtClean="0">
                <a:solidFill>
                  <a:srgbClr val="0070C0"/>
                </a:solidFill>
              </a:rPr>
              <a:t>Negative Weights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Violation of Fact</a:t>
            </a:r>
            <a:r>
              <a:rPr lang="en-US" sz="3200" dirty="0"/>
              <a:t>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Violation of Fact</a:t>
            </a:r>
            <a:r>
              <a:rPr lang="en-US" sz="3200" dirty="0"/>
              <a:t> </a:t>
            </a:r>
            <a:r>
              <a:rPr lang="en-US" sz="3200" dirty="0" smtClean="0"/>
              <a:t>2</a:t>
            </a:r>
            <a:br>
              <a:rPr lang="en-US" sz="3200" dirty="0" smtClean="0"/>
            </a:b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>
                <a:solidFill>
                  <a:srgbClr val="006C31"/>
                </a:solidFill>
              </a:rPr>
              <a:t> </a:t>
            </a:r>
            <a:r>
              <a:rPr lang="en-US" sz="3200" b="1" dirty="0"/>
              <a:t>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1: </a:t>
                </a:r>
                <a:r>
                  <a:rPr lang="en-US" sz="2000" dirty="0"/>
                  <a:t>Every </a:t>
                </a:r>
                <a:r>
                  <a:rPr lang="en-US" sz="2000" b="1" dirty="0" err="1"/>
                  <a:t>subpath</a:t>
                </a:r>
                <a:r>
                  <a:rPr lang="en-US" sz="2000" dirty="0"/>
                  <a:t> of a shortest path is also a shortest path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:r>
                  <a:rPr lang="en-US" sz="2000" dirty="0" smtClean="0"/>
                  <a:t> If not, then replacing the sub-path by the shortest path  will give us even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[This proof assumes that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can not pass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 So one must justify the validity of this assumption.]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9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</a:t>
            </a:r>
            <a:r>
              <a:rPr lang="en-US" sz="1400" b="1" dirty="0" smtClean="0">
                <a:solidFill>
                  <a:srgbClr val="7030A0"/>
                </a:solidFill>
              </a:rPr>
              <a:t>27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3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Violation of Fact</a:t>
            </a:r>
            <a:r>
              <a:rPr lang="en-US" sz="3200" dirty="0"/>
              <a:t> 2</a:t>
            </a:r>
            <a:br>
              <a:rPr lang="en-US" sz="3200" dirty="0"/>
            </a:b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>
                <a:solidFill>
                  <a:srgbClr val="006C31"/>
                </a:solidFill>
              </a:rPr>
              <a:t> </a:t>
            </a:r>
            <a:r>
              <a:rPr lang="en-US" sz="3200" b="1" dirty="0"/>
              <a:t>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51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If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passes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 then we shall be covering even longer distance to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 Hence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not pass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/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[See the crucial role played by the fact that the edge weights are nonnegative]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9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Freeform 46"/>
          <p:cNvSpPr/>
          <p:nvPr/>
        </p:nvSpPr>
        <p:spPr>
          <a:xfrm>
            <a:off x="3722706" y="2471262"/>
            <a:ext cx="3385666" cy="827893"/>
          </a:xfrm>
          <a:custGeom>
            <a:avLst/>
            <a:gdLst>
              <a:gd name="connsiteX0" fmla="*/ 2810 w 2506525"/>
              <a:gd name="connsiteY0" fmla="*/ 633307 h 633307"/>
              <a:gd name="connsiteX1" fmla="*/ 68125 w 2506525"/>
              <a:gd name="connsiteY1" fmla="*/ 328507 h 633307"/>
              <a:gd name="connsiteX2" fmla="*/ 460010 w 2506525"/>
              <a:gd name="connsiteY2" fmla="*/ 176107 h 633307"/>
              <a:gd name="connsiteX3" fmla="*/ 1080496 w 2506525"/>
              <a:gd name="connsiteY3" fmla="*/ 1935 h 633307"/>
              <a:gd name="connsiteX4" fmla="*/ 1494153 w 2506525"/>
              <a:gd name="connsiteY4" fmla="*/ 295850 h 633307"/>
              <a:gd name="connsiteX5" fmla="*/ 2212610 w 2506525"/>
              <a:gd name="connsiteY5" fmla="*/ 252307 h 633307"/>
              <a:gd name="connsiteX6" fmla="*/ 2506525 w 2506525"/>
              <a:gd name="connsiteY6" fmla="*/ 611535 h 633307"/>
              <a:gd name="connsiteX0" fmla="*/ 2810 w 2510067"/>
              <a:gd name="connsiteY0" fmla="*/ 833642 h 833642"/>
              <a:gd name="connsiteX1" fmla="*/ 68125 w 2510067"/>
              <a:gd name="connsiteY1" fmla="*/ 528842 h 833642"/>
              <a:gd name="connsiteX2" fmla="*/ 460010 w 2510067"/>
              <a:gd name="connsiteY2" fmla="*/ 376442 h 833642"/>
              <a:gd name="connsiteX3" fmla="*/ 1080496 w 2510067"/>
              <a:gd name="connsiteY3" fmla="*/ 202270 h 833642"/>
              <a:gd name="connsiteX4" fmla="*/ 2473868 w 2510067"/>
              <a:gd name="connsiteY4" fmla="*/ 6328 h 833642"/>
              <a:gd name="connsiteX5" fmla="*/ 2212610 w 2510067"/>
              <a:gd name="connsiteY5" fmla="*/ 452642 h 833642"/>
              <a:gd name="connsiteX6" fmla="*/ 2506525 w 2510067"/>
              <a:gd name="connsiteY6" fmla="*/ 811870 h 833642"/>
              <a:gd name="connsiteX0" fmla="*/ 2810 w 3202419"/>
              <a:gd name="connsiteY0" fmla="*/ 830029 h 830029"/>
              <a:gd name="connsiteX1" fmla="*/ 68125 w 3202419"/>
              <a:gd name="connsiteY1" fmla="*/ 525229 h 830029"/>
              <a:gd name="connsiteX2" fmla="*/ 460010 w 3202419"/>
              <a:gd name="connsiteY2" fmla="*/ 372829 h 830029"/>
              <a:gd name="connsiteX3" fmla="*/ 1080496 w 3202419"/>
              <a:gd name="connsiteY3" fmla="*/ 198657 h 830029"/>
              <a:gd name="connsiteX4" fmla="*/ 2473868 w 3202419"/>
              <a:gd name="connsiteY4" fmla="*/ 2715 h 830029"/>
              <a:gd name="connsiteX5" fmla="*/ 3181438 w 3202419"/>
              <a:gd name="connsiteY5" fmla="*/ 351057 h 830029"/>
              <a:gd name="connsiteX6" fmla="*/ 2506525 w 3202419"/>
              <a:gd name="connsiteY6" fmla="*/ 808257 h 830029"/>
              <a:gd name="connsiteX0" fmla="*/ 2810 w 3388268"/>
              <a:gd name="connsiteY0" fmla="*/ 830029 h 884457"/>
              <a:gd name="connsiteX1" fmla="*/ 68125 w 3388268"/>
              <a:gd name="connsiteY1" fmla="*/ 525229 h 884457"/>
              <a:gd name="connsiteX2" fmla="*/ 460010 w 3388268"/>
              <a:gd name="connsiteY2" fmla="*/ 372829 h 884457"/>
              <a:gd name="connsiteX3" fmla="*/ 1080496 w 3388268"/>
              <a:gd name="connsiteY3" fmla="*/ 198657 h 884457"/>
              <a:gd name="connsiteX4" fmla="*/ 2473868 w 3388268"/>
              <a:gd name="connsiteY4" fmla="*/ 2715 h 884457"/>
              <a:gd name="connsiteX5" fmla="*/ 3181438 w 3388268"/>
              <a:gd name="connsiteY5" fmla="*/ 351057 h 884457"/>
              <a:gd name="connsiteX6" fmla="*/ 3388268 w 3388268"/>
              <a:gd name="connsiteY6" fmla="*/ 884457 h 884457"/>
              <a:gd name="connsiteX0" fmla="*/ 138 w 3385596"/>
              <a:gd name="connsiteY0" fmla="*/ 830029 h 884457"/>
              <a:gd name="connsiteX1" fmla="*/ 228739 w 3385596"/>
              <a:gd name="connsiteY1" fmla="*/ 470800 h 884457"/>
              <a:gd name="connsiteX2" fmla="*/ 457338 w 3385596"/>
              <a:gd name="connsiteY2" fmla="*/ 372829 h 884457"/>
              <a:gd name="connsiteX3" fmla="*/ 1077824 w 3385596"/>
              <a:gd name="connsiteY3" fmla="*/ 198657 h 884457"/>
              <a:gd name="connsiteX4" fmla="*/ 2471196 w 3385596"/>
              <a:gd name="connsiteY4" fmla="*/ 2715 h 884457"/>
              <a:gd name="connsiteX5" fmla="*/ 3178766 w 3385596"/>
              <a:gd name="connsiteY5" fmla="*/ 351057 h 884457"/>
              <a:gd name="connsiteX6" fmla="*/ 3385596 w 3385596"/>
              <a:gd name="connsiteY6" fmla="*/ 884457 h 884457"/>
              <a:gd name="connsiteX0" fmla="*/ 141 w 3385599"/>
              <a:gd name="connsiteY0" fmla="*/ 829456 h 883884"/>
              <a:gd name="connsiteX1" fmla="*/ 228742 w 3385599"/>
              <a:gd name="connsiteY1" fmla="*/ 470227 h 883884"/>
              <a:gd name="connsiteX2" fmla="*/ 489998 w 3385599"/>
              <a:gd name="connsiteY2" fmla="*/ 78342 h 883884"/>
              <a:gd name="connsiteX3" fmla="*/ 1077827 w 3385599"/>
              <a:gd name="connsiteY3" fmla="*/ 198084 h 883884"/>
              <a:gd name="connsiteX4" fmla="*/ 2471199 w 3385599"/>
              <a:gd name="connsiteY4" fmla="*/ 2142 h 883884"/>
              <a:gd name="connsiteX5" fmla="*/ 3178769 w 3385599"/>
              <a:gd name="connsiteY5" fmla="*/ 350484 h 883884"/>
              <a:gd name="connsiteX6" fmla="*/ 3385599 w 3385599"/>
              <a:gd name="connsiteY6" fmla="*/ 883884 h 883884"/>
              <a:gd name="connsiteX0" fmla="*/ 208 w 3385666"/>
              <a:gd name="connsiteY0" fmla="*/ 829456 h 883884"/>
              <a:gd name="connsiteX1" fmla="*/ 228809 w 3385666"/>
              <a:gd name="connsiteY1" fmla="*/ 470227 h 883884"/>
              <a:gd name="connsiteX2" fmla="*/ 794865 w 3385666"/>
              <a:gd name="connsiteY2" fmla="*/ 78342 h 883884"/>
              <a:gd name="connsiteX3" fmla="*/ 1077894 w 3385666"/>
              <a:gd name="connsiteY3" fmla="*/ 198084 h 883884"/>
              <a:gd name="connsiteX4" fmla="*/ 2471266 w 3385666"/>
              <a:gd name="connsiteY4" fmla="*/ 2142 h 883884"/>
              <a:gd name="connsiteX5" fmla="*/ 3178836 w 3385666"/>
              <a:gd name="connsiteY5" fmla="*/ 350484 h 883884"/>
              <a:gd name="connsiteX6" fmla="*/ 3385666 w 3385666"/>
              <a:gd name="connsiteY6" fmla="*/ 883884 h 883884"/>
              <a:gd name="connsiteX0" fmla="*/ 208 w 3385666"/>
              <a:gd name="connsiteY0" fmla="*/ 827893 h 882321"/>
              <a:gd name="connsiteX1" fmla="*/ 228809 w 3385666"/>
              <a:gd name="connsiteY1" fmla="*/ 468664 h 882321"/>
              <a:gd name="connsiteX2" fmla="*/ 794865 w 3385666"/>
              <a:gd name="connsiteY2" fmla="*/ 76779 h 882321"/>
              <a:gd name="connsiteX3" fmla="*/ 1676608 w 3385666"/>
              <a:gd name="connsiteY3" fmla="*/ 261835 h 882321"/>
              <a:gd name="connsiteX4" fmla="*/ 2471266 w 3385666"/>
              <a:gd name="connsiteY4" fmla="*/ 579 h 882321"/>
              <a:gd name="connsiteX5" fmla="*/ 3178836 w 3385666"/>
              <a:gd name="connsiteY5" fmla="*/ 348921 h 882321"/>
              <a:gd name="connsiteX6" fmla="*/ 3385666 w 3385666"/>
              <a:gd name="connsiteY6" fmla="*/ 882321 h 882321"/>
              <a:gd name="connsiteX0" fmla="*/ 208 w 3385666"/>
              <a:gd name="connsiteY0" fmla="*/ 827893 h 827893"/>
              <a:gd name="connsiteX1" fmla="*/ 228809 w 3385666"/>
              <a:gd name="connsiteY1" fmla="*/ 468664 h 827893"/>
              <a:gd name="connsiteX2" fmla="*/ 794865 w 3385666"/>
              <a:gd name="connsiteY2" fmla="*/ 76779 h 827893"/>
              <a:gd name="connsiteX3" fmla="*/ 1676608 w 3385666"/>
              <a:gd name="connsiteY3" fmla="*/ 261835 h 827893"/>
              <a:gd name="connsiteX4" fmla="*/ 2471266 w 3385666"/>
              <a:gd name="connsiteY4" fmla="*/ 579 h 827893"/>
              <a:gd name="connsiteX5" fmla="*/ 3178836 w 3385666"/>
              <a:gd name="connsiteY5" fmla="*/ 348921 h 827893"/>
              <a:gd name="connsiteX6" fmla="*/ 3385666 w 3385666"/>
              <a:gd name="connsiteY6" fmla="*/ 827892 h 82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5666" h="827893">
                <a:moveTo>
                  <a:pt x="208" y="827893"/>
                </a:moveTo>
                <a:cubicBezTo>
                  <a:pt x="-5235" y="713593"/>
                  <a:pt x="96366" y="593850"/>
                  <a:pt x="228809" y="468664"/>
                </a:cubicBezTo>
                <a:cubicBezTo>
                  <a:pt x="361252" y="343478"/>
                  <a:pt x="553565" y="111251"/>
                  <a:pt x="794865" y="76779"/>
                </a:cubicBezTo>
                <a:cubicBezTo>
                  <a:pt x="1036165" y="42308"/>
                  <a:pt x="1397208" y="274535"/>
                  <a:pt x="1676608" y="261835"/>
                </a:cubicBezTo>
                <a:cubicBezTo>
                  <a:pt x="1956008" y="249135"/>
                  <a:pt x="2220895" y="-13935"/>
                  <a:pt x="2471266" y="579"/>
                </a:cubicBezTo>
                <a:cubicBezTo>
                  <a:pt x="2721637" y="15093"/>
                  <a:pt x="3010107" y="296307"/>
                  <a:pt x="3178836" y="348921"/>
                </a:cubicBezTo>
                <a:cubicBezTo>
                  <a:pt x="3347565" y="401535"/>
                  <a:pt x="3323073" y="674585"/>
                  <a:pt x="3385666" y="827892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0866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&gt;= </a:t>
            </a:r>
            <a:r>
              <a:rPr lang="en-US" sz="1400" b="1" dirty="0" smtClean="0">
                <a:solidFill>
                  <a:srgbClr val="7030A0"/>
                </a:solidFill>
              </a:rPr>
              <a:t>36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505267" y="3407225"/>
            <a:ext cx="1777328" cy="1199651"/>
          </a:xfrm>
          <a:custGeom>
            <a:avLst/>
            <a:gdLst>
              <a:gd name="connsiteX0" fmla="*/ 2810 w 2506525"/>
              <a:gd name="connsiteY0" fmla="*/ 633307 h 633307"/>
              <a:gd name="connsiteX1" fmla="*/ 68125 w 2506525"/>
              <a:gd name="connsiteY1" fmla="*/ 328507 h 633307"/>
              <a:gd name="connsiteX2" fmla="*/ 460010 w 2506525"/>
              <a:gd name="connsiteY2" fmla="*/ 176107 h 633307"/>
              <a:gd name="connsiteX3" fmla="*/ 1080496 w 2506525"/>
              <a:gd name="connsiteY3" fmla="*/ 1935 h 633307"/>
              <a:gd name="connsiteX4" fmla="*/ 1494153 w 2506525"/>
              <a:gd name="connsiteY4" fmla="*/ 295850 h 633307"/>
              <a:gd name="connsiteX5" fmla="*/ 2212610 w 2506525"/>
              <a:gd name="connsiteY5" fmla="*/ 252307 h 633307"/>
              <a:gd name="connsiteX6" fmla="*/ 2506525 w 2506525"/>
              <a:gd name="connsiteY6" fmla="*/ 611535 h 633307"/>
              <a:gd name="connsiteX0" fmla="*/ 2810 w 2510067"/>
              <a:gd name="connsiteY0" fmla="*/ 833642 h 833642"/>
              <a:gd name="connsiteX1" fmla="*/ 68125 w 2510067"/>
              <a:gd name="connsiteY1" fmla="*/ 528842 h 833642"/>
              <a:gd name="connsiteX2" fmla="*/ 460010 w 2510067"/>
              <a:gd name="connsiteY2" fmla="*/ 376442 h 833642"/>
              <a:gd name="connsiteX3" fmla="*/ 1080496 w 2510067"/>
              <a:gd name="connsiteY3" fmla="*/ 202270 h 833642"/>
              <a:gd name="connsiteX4" fmla="*/ 2473868 w 2510067"/>
              <a:gd name="connsiteY4" fmla="*/ 6328 h 833642"/>
              <a:gd name="connsiteX5" fmla="*/ 2212610 w 2510067"/>
              <a:gd name="connsiteY5" fmla="*/ 452642 h 833642"/>
              <a:gd name="connsiteX6" fmla="*/ 2506525 w 2510067"/>
              <a:gd name="connsiteY6" fmla="*/ 811870 h 833642"/>
              <a:gd name="connsiteX0" fmla="*/ 2810 w 3202419"/>
              <a:gd name="connsiteY0" fmla="*/ 830029 h 830029"/>
              <a:gd name="connsiteX1" fmla="*/ 68125 w 3202419"/>
              <a:gd name="connsiteY1" fmla="*/ 525229 h 830029"/>
              <a:gd name="connsiteX2" fmla="*/ 460010 w 3202419"/>
              <a:gd name="connsiteY2" fmla="*/ 372829 h 830029"/>
              <a:gd name="connsiteX3" fmla="*/ 1080496 w 3202419"/>
              <a:gd name="connsiteY3" fmla="*/ 198657 h 830029"/>
              <a:gd name="connsiteX4" fmla="*/ 2473868 w 3202419"/>
              <a:gd name="connsiteY4" fmla="*/ 2715 h 830029"/>
              <a:gd name="connsiteX5" fmla="*/ 3181438 w 3202419"/>
              <a:gd name="connsiteY5" fmla="*/ 351057 h 830029"/>
              <a:gd name="connsiteX6" fmla="*/ 2506525 w 3202419"/>
              <a:gd name="connsiteY6" fmla="*/ 808257 h 830029"/>
              <a:gd name="connsiteX0" fmla="*/ 2810 w 3388268"/>
              <a:gd name="connsiteY0" fmla="*/ 830029 h 884457"/>
              <a:gd name="connsiteX1" fmla="*/ 68125 w 3388268"/>
              <a:gd name="connsiteY1" fmla="*/ 525229 h 884457"/>
              <a:gd name="connsiteX2" fmla="*/ 460010 w 3388268"/>
              <a:gd name="connsiteY2" fmla="*/ 372829 h 884457"/>
              <a:gd name="connsiteX3" fmla="*/ 1080496 w 3388268"/>
              <a:gd name="connsiteY3" fmla="*/ 198657 h 884457"/>
              <a:gd name="connsiteX4" fmla="*/ 2473868 w 3388268"/>
              <a:gd name="connsiteY4" fmla="*/ 2715 h 884457"/>
              <a:gd name="connsiteX5" fmla="*/ 3181438 w 3388268"/>
              <a:gd name="connsiteY5" fmla="*/ 351057 h 884457"/>
              <a:gd name="connsiteX6" fmla="*/ 3388268 w 3388268"/>
              <a:gd name="connsiteY6" fmla="*/ 884457 h 884457"/>
              <a:gd name="connsiteX0" fmla="*/ 138 w 3385596"/>
              <a:gd name="connsiteY0" fmla="*/ 830029 h 884457"/>
              <a:gd name="connsiteX1" fmla="*/ 228739 w 3385596"/>
              <a:gd name="connsiteY1" fmla="*/ 470800 h 884457"/>
              <a:gd name="connsiteX2" fmla="*/ 457338 w 3385596"/>
              <a:gd name="connsiteY2" fmla="*/ 372829 h 884457"/>
              <a:gd name="connsiteX3" fmla="*/ 1077824 w 3385596"/>
              <a:gd name="connsiteY3" fmla="*/ 198657 h 884457"/>
              <a:gd name="connsiteX4" fmla="*/ 2471196 w 3385596"/>
              <a:gd name="connsiteY4" fmla="*/ 2715 h 884457"/>
              <a:gd name="connsiteX5" fmla="*/ 3178766 w 3385596"/>
              <a:gd name="connsiteY5" fmla="*/ 351057 h 884457"/>
              <a:gd name="connsiteX6" fmla="*/ 3385596 w 3385596"/>
              <a:gd name="connsiteY6" fmla="*/ 884457 h 884457"/>
              <a:gd name="connsiteX0" fmla="*/ 141 w 3385599"/>
              <a:gd name="connsiteY0" fmla="*/ 829456 h 883884"/>
              <a:gd name="connsiteX1" fmla="*/ 228742 w 3385599"/>
              <a:gd name="connsiteY1" fmla="*/ 470227 h 883884"/>
              <a:gd name="connsiteX2" fmla="*/ 489998 w 3385599"/>
              <a:gd name="connsiteY2" fmla="*/ 78342 h 883884"/>
              <a:gd name="connsiteX3" fmla="*/ 1077827 w 3385599"/>
              <a:gd name="connsiteY3" fmla="*/ 198084 h 883884"/>
              <a:gd name="connsiteX4" fmla="*/ 2471199 w 3385599"/>
              <a:gd name="connsiteY4" fmla="*/ 2142 h 883884"/>
              <a:gd name="connsiteX5" fmla="*/ 3178769 w 3385599"/>
              <a:gd name="connsiteY5" fmla="*/ 350484 h 883884"/>
              <a:gd name="connsiteX6" fmla="*/ 3385599 w 3385599"/>
              <a:gd name="connsiteY6" fmla="*/ 883884 h 883884"/>
              <a:gd name="connsiteX0" fmla="*/ 208 w 3385666"/>
              <a:gd name="connsiteY0" fmla="*/ 829456 h 883884"/>
              <a:gd name="connsiteX1" fmla="*/ 228809 w 3385666"/>
              <a:gd name="connsiteY1" fmla="*/ 470227 h 883884"/>
              <a:gd name="connsiteX2" fmla="*/ 794865 w 3385666"/>
              <a:gd name="connsiteY2" fmla="*/ 78342 h 883884"/>
              <a:gd name="connsiteX3" fmla="*/ 1077894 w 3385666"/>
              <a:gd name="connsiteY3" fmla="*/ 198084 h 883884"/>
              <a:gd name="connsiteX4" fmla="*/ 2471266 w 3385666"/>
              <a:gd name="connsiteY4" fmla="*/ 2142 h 883884"/>
              <a:gd name="connsiteX5" fmla="*/ 3178836 w 3385666"/>
              <a:gd name="connsiteY5" fmla="*/ 350484 h 883884"/>
              <a:gd name="connsiteX6" fmla="*/ 3385666 w 3385666"/>
              <a:gd name="connsiteY6" fmla="*/ 883884 h 883884"/>
              <a:gd name="connsiteX0" fmla="*/ 208 w 3385666"/>
              <a:gd name="connsiteY0" fmla="*/ 827893 h 882321"/>
              <a:gd name="connsiteX1" fmla="*/ 228809 w 3385666"/>
              <a:gd name="connsiteY1" fmla="*/ 468664 h 882321"/>
              <a:gd name="connsiteX2" fmla="*/ 794865 w 3385666"/>
              <a:gd name="connsiteY2" fmla="*/ 76779 h 882321"/>
              <a:gd name="connsiteX3" fmla="*/ 1676608 w 3385666"/>
              <a:gd name="connsiteY3" fmla="*/ 261835 h 882321"/>
              <a:gd name="connsiteX4" fmla="*/ 2471266 w 3385666"/>
              <a:gd name="connsiteY4" fmla="*/ 579 h 882321"/>
              <a:gd name="connsiteX5" fmla="*/ 3178836 w 3385666"/>
              <a:gd name="connsiteY5" fmla="*/ 348921 h 882321"/>
              <a:gd name="connsiteX6" fmla="*/ 3385666 w 3385666"/>
              <a:gd name="connsiteY6" fmla="*/ 882321 h 882321"/>
              <a:gd name="connsiteX0" fmla="*/ 208 w 3385666"/>
              <a:gd name="connsiteY0" fmla="*/ 827893 h 827893"/>
              <a:gd name="connsiteX1" fmla="*/ 228809 w 3385666"/>
              <a:gd name="connsiteY1" fmla="*/ 468664 h 827893"/>
              <a:gd name="connsiteX2" fmla="*/ 794865 w 3385666"/>
              <a:gd name="connsiteY2" fmla="*/ 76779 h 827893"/>
              <a:gd name="connsiteX3" fmla="*/ 1676608 w 3385666"/>
              <a:gd name="connsiteY3" fmla="*/ 261835 h 827893"/>
              <a:gd name="connsiteX4" fmla="*/ 2471266 w 3385666"/>
              <a:gd name="connsiteY4" fmla="*/ 579 h 827893"/>
              <a:gd name="connsiteX5" fmla="*/ 3178836 w 3385666"/>
              <a:gd name="connsiteY5" fmla="*/ 348921 h 827893"/>
              <a:gd name="connsiteX6" fmla="*/ 3385666 w 3385666"/>
              <a:gd name="connsiteY6" fmla="*/ 827892 h 827893"/>
              <a:gd name="connsiteX0" fmla="*/ 410 w 3385868"/>
              <a:gd name="connsiteY0" fmla="*/ 828433 h 884790"/>
              <a:gd name="connsiteX1" fmla="*/ 229011 w 3385868"/>
              <a:gd name="connsiteY1" fmla="*/ 469204 h 884790"/>
              <a:gd name="connsiteX2" fmla="*/ 1121639 w 3385868"/>
              <a:gd name="connsiteY2" fmla="*/ 882862 h 884790"/>
              <a:gd name="connsiteX3" fmla="*/ 1676810 w 3385868"/>
              <a:gd name="connsiteY3" fmla="*/ 262375 h 884790"/>
              <a:gd name="connsiteX4" fmla="*/ 2471468 w 3385868"/>
              <a:gd name="connsiteY4" fmla="*/ 1119 h 884790"/>
              <a:gd name="connsiteX5" fmla="*/ 3179038 w 3385868"/>
              <a:gd name="connsiteY5" fmla="*/ 349461 h 884790"/>
              <a:gd name="connsiteX6" fmla="*/ 3385868 w 3385868"/>
              <a:gd name="connsiteY6" fmla="*/ 828432 h 884790"/>
              <a:gd name="connsiteX0" fmla="*/ 410 w 3385868"/>
              <a:gd name="connsiteY0" fmla="*/ 841046 h 986391"/>
              <a:gd name="connsiteX1" fmla="*/ 229011 w 3385868"/>
              <a:gd name="connsiteY1" fmla="*/ 481817 h 986391"/>
              <a:gd name="connsiteX2" fmla="*/ 1121639 w 3385868"/>
              <a:gd name="connsiteY2" fmla="*/ 895475 h 986391"/>
              <a:gd name="connsiteX3" fmla="*/ 1970724 w 3385868"/>
              <a:gd name="connsiteY3" fmla="*/ 906359 h 986391"/>
              <a:gd name="connsiteX4" fmla="*/ 2471468 w 3385868"/>
              <a:gd name="connsiteY4" fmla="*/ 13732 h 986391"/>
              <a:gd name="connsiteX5" fmla="*/ 3179038 w 3385868"/>
              <a:gd name="connsiteY5" fmla="*/ 362074 h 986391"/>
              <a:gd name="connsiteX6" fmla="*/ 3385868 w 3385868"/>
              <a:gd name="connsiteY6" fmla="*/ 841045 h 986391"/>
              <a:gd name="connsiteX0" fmla="*/ 410 w 3385868"/>
              <a:gd name="connsiteY0" fmla="*/ 483750 h 577330"/>
              <a:gd name="connsiteX1" fmla="*/ 229011 w 3385868"/>
              <a:gd name="connsiteY1" fmla="*/ 124521 h 577330"/>
              <a:gd name="connsiteX2" fmla="*/ 1121639 w 3385868"/>
              <a:gd name="connsiteY2" fmla="*/ 538179 h 577330"/>
              <a:gd name="connsiteX3" fmla="*/ 1970724 w 3385868"/>
              <a:gd name="connsiteY3" fmla="*/ 549063 h 577330"/>
              <a:gd name="connsiteX4" fmla="*/ 2765382 w 3385868"/>
              <a:gd name="connsiteY4" fmla="*/ 440207 h 577330"/>
              <a:gd name="connsiteX5" fmla="*/ 3179038 w 3385868"/>
              <a:gd name="connsiteY5" fmla="*/ 4778 h 577330"/>
              <a:gd name="connsiteX6" fmla="*/ 3385868 w 3385868"/>
              <a:gd name="connsiteY6" fmla="*/ 483749 h 577330"/>
              <a:gd name="connsiteX0" fmla="*/ 410 w 3331440"/>
              <a:gd name="connsiteY0" fmla="*/ 1065214 h 1158794"/>
              <a:gd name="connsiteX1" fmla="*/ 229011 w 3331440"/>
              <a:gd name="connsiteY1" fmla="*/ 705985 h 1158794"/>
              <a:gd name="connsiteX2" fmla="*/ 1121639 w 3331440"/>
              <a:gd name="connsiteY2" fmla="*/ 1119643 h 1158794"/>
              <a:gd name="connsiteX3" fmla="*/ 1970724 w 3331440"/>
              <a:gd name="connsiteY3" fmla="*/ 1130527 h 1158794"/>
              <a:gd name="connsiteX4" fmla="*/ 2765382 w 3331440"/>
              <a:gd name="connsiteY4" fmla="*/ 1021671 h 1158794"/>
              <a:gd name="connsiteX5" fmla="*/ 3179038 w 3331440"/>
              <a:gd name="connsiteY5" fmla="*/ 586242 h 1158794"/>
              <a:gd name="connsiteX6" fmla="*/ 3331440 w 3331440"/>
              <a:gd name="connsiteY6" fmla="*/ 20184 h 1158794"/>
              <a:gd name="connsiteX0" fmla="*/ 410 w 3337018"/>
              <a:gd name="connsiteY0" fmla="*/ 1062214 h 1155794"/>
              <a:gd name="connsiteX1" fmla="*/ 229011 w 3337018"/>
              <a:gd name="connsiteY1" fmla="*/ 702985 h 1155794"/>
              <a:gd name="connsiteX2" fmla="*/ 1121639 w 3337018"/>
              <a:gd name="connsiteY2" fmla="*/ 1116643 h 1155794"/>
              <a:gd name="connsiteX3" fmla="*/ 1970724 w 3337018"/>
              <a:gd name="connsiteY3" fmla="*/ 1127527 h 1155794"/>
              <a:gd name="connsiteX4" fmla="*/ 2765382 w 3337018"/>
              <a:gd name="connsiteY4" fmla="*/ 1018671 h 1155794"/>
              <a:gd name="connsiteX5" fmla="*/ 3255238 w 3337018"/>
              <a:gd name="connsiteY5" fmla="*/ 735642 h 1155794"/>
              <a:gd name="connsiteX6" fmla="*/ 3331440 w 3337018"/>
              <a:gd name="connsiteY6" fmla="*/ 17184 h 1155794"/>
              <a:gd name="connsiteX0" fmla="*/ 410 w 3331440"/>
              <a:gd name="connsiteY0" fmla="*/ 1070521 h 1164101"/>
              <a:gd name="connsiteX1" fmla="*/ 229011 w 3331440"/>
              <a:gd name="connsiteY1" fmla="*/ 711292 h 1164101"/>
              <a:gd name="connsiteX2" fmla="*/ 1121639 w 3331440"/>
              <a:gd name="connsiteY2" fmla="*/ 1124950 h 1164101"/>
              <a:gd name="connsiteX3" fmla="*/ 1970724 w 3331440"/>
              <a:gd name="connsiteY3" fmla="*/ 1135834 h 1164101"/>
              <a:gd name="connsiteX4" fmla="*/ 2765382 w 3331440"/>
              <a:gd name="connsiteY4" fmla="*/ 1026978 h 1164101"/>
              <a:gd name="connsiteX5" fmla="*/ 3255238 w 3331440"/>
              <a:gd name="connsiteY5" fmla="*/ 743949 h 1164101"/>
              <a:gd name="connsiteX6" fmla="*/ 3331440 w 3331440"/>
              <a:gd name="connsiteY6" fmla="*/ 25491 h 1164101"/>
              <a:gd name="connsiteX0" fmla="*/ 410 w 3331440"/>
              <a:gd name="connsiteY0" fmla="*/ 1070521 h 1164101"/>
              <a:gd name="connsiteX1" fmla="*/ 229011 w 3331440"/>
              <a:gd name="connsiteY1" fmla="*/ 711292 h 1164101"/>
              <a:gd name="connsiteX2" fmla="*/ 1121639 w 3331440"/>
              <a:gd name="connsiteY2" fmla="*/ 1124950 h 1164101"/>
              <a:gd name="connsiteX3" fmla="*/ 1970724 w 3331440"/>
              <a:gd name="connsiteY3" fmla="*/ 1135834 h 1164101"/>
              <a:gd name="connsiteX4" fmla="*/ 2765382 w 3331440"/>
              <a:gd name="connsiteY4" fmla="*/ 1026978 h 1164101"/>
              <a:gd name="connsiteX5" fmla="*/ 3255238 w 3331440"/>
              <a:gd name="connsiteY5" fmla="*/ 743949 h 1164101"/>
              <a:gd name="connsiteX6" fmla="*/ 3331440 w 3331440"/>
              <a:gd name="connsiteY6" fmla="*/ 25491 h 1164101"/>
              <a:gd name="connsiteX0" fmla="*/ 410 w 3331440"/>
              <a:gd name="connsiteY0" fmla="*/ 1070521 h 1125318"/>
              <a:gd name="connsiteX1" fmla="*/ 229011 w 3331440"/>
              <a:gd name="connsiteY1" fmla="*/ 711292 h 1125318"/>
              <a:gd name="connsiteX2" fmla="*/ 1121639 w 3331440"/>
              <a:gd name="connsiteY2" fmla="*/ 1124950 h 1125318"/>
              <a:gd name="connsiteX3" fmla="*/ 2460581 w 3331440"/>
              <a:gd name="connsiteY3" fmla="*/ 624206 h 1125318"/>
              <a:gd name="connsiteX4" fmla="*/ 2765382 w 3331440"/>
              <a:gd name="connsiteY4" fmla="*/ 1026978 h 1125318"/>
              <a:gd name="connsiteX5" fmla="*/ 3255238 w 3331440"/>
              <a:gd name="connsiteY5" fmla="*/ 743949 h 1125318"/>
              <a:gd name="connsiteX6" fmla="*/ 3331440 w 3331440"/>
              <a:gd name="connsiteY6" fmla="*/ 25491 h 1125318"/>
              <a:gd name="connsiteX0" fmla="*/ 2135752 w 3137239"/>
              <a:gd name="connsiteY0" fmla="*/ 11612 h 1285934"/>
              <a:gd name="connsiteX1" fmla="*/ 34810 w 3137239"/>
              <a:gd name="connsiteY1" fmla="*/ 871583 h 1285934"/>
              <a:gd name="connsiteX2" fmla="*/ 927438 w 3137239"/>
              <a:gd name="connsiteY2" fmla="*/ 1285241 h 1285934"/>
              <a:gd name="connsiteX3" fmla="*/ 2266380 w 3137239"/>
              <a:gd name="connsiteY3" fmla="*/ 784497 h 1285934"/>
              <a:gd name="connsiteX4" fmla="*/ 2571181 w 3137239"/>
              <a:gd name="connsiteY4" fmla="*/ 1187269 h 1285934"/>
              <a:gd name="connsiteX5" fmla="*/ 3061037 w 3137239"/>
              <a:gd name="connsiteY5" fmla="*/ 904240 h 1285934"/>
              <a:gd name="connsiteX6" fmla="*/ 3137239 w 3137239"/>
              <a:gd name="connsiteY6" fmla="*/ 185782 h 1285934"/>
              <a:gd name="connsiteX0" fmla="*/ 1233192 w 2234679"/>
              <a:gd name="connsiteY0" fmla="*/ 14368 h 1288236"/>
              <a:gd name="connsiteX1" fmla="*/ 547393 w 2234679"/>
              <a:gd name="connsiteY1" fmla="*/ 711053 h 1288236"/>
              <a:gd name="connsiteX2" fmla="*/ 24878 w 2234679"/>
              <a:gd name="connsiteY2" fmla="*/ 1287997 h 1288236"/>
              <a:gd name="connsiteX3" fmla="*/ 1363820 w 2234679"/>
              <a:gd name="connsiteY3" fmla="*/ 787253 h 1288236"/>
              <a:gd name="connsiteX4" fmla="*/ 1668621 w 2234679"/>
              <a:gd name="connsiteY4" fmla="*/ 1190025 h 1288236"/>
              <a:gd name="connsiteX5" fmla="*/ 2158477 w 2234679"/>
              <a:gd name="connsiteY5" fmla="*/ 906996 h 1288236"/>
              <a:gd name="connsiteX6" fmla="*/ 2234679 w 2234679"/>
              <a:gd name="connsiteY6" fmla="*/ 188538 h 1288236"/>
              <a:gd name="connsiteX0" fmla="*/ 699591 w 1701078"/>
              <a:gd name="connsiteY0" fmla="*/ 13408 h 1190581"/>
              <a:gd name="connsiteX1" fmla="*/ 13792 w 1701078"/>
              <a:gd name="connsiteY1" fmla="*/ 710093 h 1190581"/>
              <a:gd name="connsiteX2" fmla="*/ 285935 w 1701078"/>
              <a:gd name="connsiteY2" fmla="*/ 982237 h 1190581"/>
              <a:gd name="connsiteX3" fmla="*/ 830219 w 1701078"/>
              <a:gd name="connsiteY3" fmla="*/ 786293 h 1190581"/>
              <a:gd name="connsiteX4" fmla="*/ 1135020 w 1701078"/>
              <a:gd name="connsiteY4" fmla="*/ 1189065 h 1190581"/>
              <a:gd name="connsiteX5" fmla="*/ 1624876 w 1701078"/>
              <a:gd name="connsiteY5" fmla="*/ 906036 h 1190581"/>
              <a:gd name="connsiteX6" fmla="*/ 1701078 w 1701078"/>
              <a:gd name="connsiteY6" fmla="*/ 187578 h 1190581"/>
              <a:gd name="connsiteX0" fmla="*/ 699591 w 1646649"/>
              <a:gd name="connsiteY0" fmla="*/ 13408 h 1190581"/>
              <a:gd name="connsiteX1" fmla="*/ 13792 w 1646649"/>
              <a:gd name="connsiteY1" fmla="*/ 710093 h 1190581"/>
              <a:gd name="connsiteX2" fmla="*/ 285935 w 1646649"/>
              <a:gd name="connsiteY2" fmla="*/ 982237 h 1190581"/>
              <a:gd name="connsiteX3" fmla="*/ 830219 w 1646649"/>
              <a:gd name="connsiteY3" fmla="*/ 786293 h 1190581"/>
              <a:gd name="connsiteX4" fmla="*/ 1135020 w 1646649"/>
              <a:gd name="connsiteY4" fmla="*/ 1189065 h 1190581"/>
              <a:gd name="connsiteX5" fmla="*/ 1624876 w 1646649"/>
              <a:gd name="connsiteY5" fmla="*/ 906036 h 1190581"/>
              <a:gd name="connsiteX6" fmla="*/ 1646649 w 1646649"/>
              <a:gd name="connsiteY6" fmla="*/ 35178 h 1190581"/>
              <a:gd name="connsiteX0" fmla="*/ 699591 w 1777348"/>
              <a:gd name="connsiteY0" fmla="*/ 13408 h 1191286"/>
              <a:gd name="connsiteX1" fmla="*/ 13792 w 1777348"/>
              <a:gd name="connsiteY1" fmla="*/ 710093 h 1191286"/>
              <a:gd name="connsiteX2" fmla="*/ 285935 w 1777348"/>
              <a:gd name="connsiteY2" fmla="*/ 982237 h 1191286"/>
              <a:gd name="connsiteX3" fmla="*/ 830219 w 1777348"/>
              <a:gd name="connsiteY3" fmla="*/ 786293 h 1191286"/>
              <a:gd name="connsiteX4" fmla="*/ 1135020 w 1777348"/>
              <a:gd name="connsiteY4" fmla="*/ 1189065 h 1191286"/>
              <a:gd name="connsiteX5" fmla="*/ 1624876 w 1777348"/>
              <a:gd name="connsiteY5" fmla="*/ 906036 h 1191286"/>
              <a:gd name="connsiteX6" fmla="*/ 1777277 w 1777348"/>
              <a:gd name="connsiteY6" fmla="*/ 372639 h 1191286"/>
              <a:gd name="connsiteX7" fmla="*/ 1646649 w 1777348"/>
              <a:gd name="connsiteY7" fmla="*/ 35178 h 1191286"/>
              <a:gd name="connsiteX0" fmla="*/ 699591 w 1777328"/>
              <a:gd name="connsiteY0" fmla="*/ 21773 h 1199651"/>
              <a:gd name="connsiteX1" fmla="*/ 13792 w 1777328"/>
              <a:gd name="connsiteY1" fmla="*/ 718458 h 1199651"/>
              <a:gd name="connsiteX2" fmla="*/ 285935 w 1777328"/>
              <a:gd name="connsiteY2" fmla="*/ 990602 h 1199651"/>
              <a:gd name="connsiteX3" fmla="*/ 830219 w 1777328"/>
              <a:gd name="connsiteY3" fmla="*/ 794658 h 1199651"/>
              <a:gd name="connsiteX4" fmla="*/ 1135020 w 1777328"/>
              <a:gd name="connsiteY4" fmla="*/ 1197430 h 1199651"/>
              <a:gd name="connsiteX5" fmla="*/ 1624876 w 1777328"/>
              <a:gd name="connsiteY5" fmla="*/ 914401 h 1199651"/>
              <a:gd name="connsiteX6" fmla="*/ 1777277 w 1777328"/>
              <a:gd name="connsiteY6" fmla="*/ 381004 h 1199651"/>
              <a:gd name="connsiteX7" fmla="*/ 1592220 w 1777328"/>
              <a:gd name="connsiteY7" fmla="*/ 0 h 119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28" h="1199651">
                <a:moveTo>
                  <a:pt x="699591" y="21773"/>
                </a:moveTo>
                <a:cubicBezTo>
                  <a:pt x="694148" y="-92527"/>
                  <a:pt x="82735" y="556987"/>
                  <a:pt x="13792" y="718458"/>
                </a:cubicBezTo>
                <a:cubicBezTo>
                  <a:pt x="-55151" y="879929"/>
                  <a:pt x="149864" y="977902"/>
                  <a:pt x="285935" y="990602"/>
                </a:cubicBezTo>
                <a:cubicBezTo>
                  <a:pt x="422006" y="1003302"/>
                  <a:pt x="688705" y="760187"/>
                  <a:pt x="830219" y="794658"/>
                </a:cubicBezTo>
                <a:cubicBezTo>
                  <a:pt x="971733" y="829129"/>
                  <a:pt x="1002577" y="1177473"/>
                  <a:pt x="1135020" y="1197430"/>
                </a:cubicBezTo>
                <a:cubicBezTo>
                  <a:pt x="1267463" y="1217387"/>
                  <a:pt x="1541419" y="1101272"/>
                  <a:pt x="1624876" y="914401"/>
                </a:cubicBezTo>
                <a:cubicBezTo>
                  <a:pt x="1708333" y="727530"/>
                  <a:pt x="1773648" y="526147"/>
                  <a:pt x="1777277" y="381004"/>
                </a:cubicBezTo>
                <a:cubicBezTo>
                  <a:pt x="1780906" y="235861"/>
                  <a:pt x="1590406" y="5444"/>
                  <a:pt x="1592220" y="0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096000" y="3385064"/>
            <a:ext cx="122449" cy="1201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39000" y="38216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&gt;= </a:t>
            </a:r>
            <a:r>
              <a:rPr lang="en-US" sz="1400" b="1" dirty="0" smtClean="0">
                <a:solidFill>
                  <a:srgbClr val="7030A0"/>
                </a:solidFill>
              </a:rPr>
              <a:t>0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7" grpId="0" animBg="1"/>
      <p:bldP spid="53" grpId="0"/>
      <p:bldP spid="50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Violating</a:t>
            </a:r>
            <a:r>
              <a:rPr lang="en-US" sz="3600" dirty="0"/>
              <a:t> the</a:t>
            </a:r>
            <a:r>
              <a:rPr lang="en-US" sz="3600" dirty="0">
                <a:solidFill>
                  <a:srgbClr val="006C31"/>
                </a:solidFill>
              </a:rPr>
              <a:t> Optimal substructure</a:t>
            </a:r>
            <a:r>
              <a:rPr lang="en-US" sz="3600" dirty="0"/>
              <a:t> property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 graphs having </a:t>
            </a:r>
            <a:r>
              <a:rPr lang="en-US" sz="2400" dirty="0" smtClean="0">
                <a:solidFill>
                  <a:srgbClr val="0070C0"/>
                </a:solidFill>
              </a:rPr>
              <a:t>potentially negative edge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Violating</a:t>
            </a:r>
            <a:r>
              <a:rPr lang="en-US" sz="3200" b="1" dirty="0" smtClean="0"/>
              <a:t> </a:t>
            </a:r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40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This example illustrates that optimal substructure property gets violated when the edge weights are negative.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instead of giving up hope by seeing this example, we should have patience, and we should  try to find out the </a:t>
                </a:r>
                <a:r>
                  <a:rPr lang="en-US" sz="2000" b="1" dirty="0" smtClean="0"/>
                  <a:t>precise condition</a:t>
                </a:r>
                <a:r>
                  <a:rPr lang="en-US" sz="2000" dirty="0" smtClean="0"/>
                  <a:t> under which the optimal substructure property is violated.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this purpose, we need to consider a generic example.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-55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>
              <a:stCxn id="34" idx="3"/>
            </p:cNvCxnSpPr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34" idx="6"/>
              <a:endCxn id="37" idx="2"/>
            </p:cNvCxnSpPr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40" idx="2"/>
            </p:cNvCxnSpPr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endCxn id="43" idx="5"/>
            </p:cNvCxnSpPr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60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</a:t>
            </a:r>
            <a:r>
              <a:rPr lang="en-US" sz="1400" b="1" dirty="0" smtClean="0">
                <a:solidFill>
                  <a:srgbClr val="7030A0"/>
                </a:solidFill>
              </a:rPr>
              <a:t>0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/>
      <p:bldP spid="5" grpId="0"/>
      <p:bldP spid="76" grpId="0"/>
      <p:bldP spid="7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2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25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Weight of the cycle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must be </a:t>
                </a:r>
                <a:r>
                  <a:rPr lang="en-US" sz="2000" b="1" dirty="0" smtClean="0"/>
                  <a:t>NEGATIVE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Cycle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9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all shortest </a:t>
                </a:r>
                <a:r>
                  <a:rPr lang="en-US" sz="2000" dirty="0" smtClean="0"/>
                  <a:t>paths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possess </a:t>
                </a:r>
                <a:r>
                  <a:rPr lang="en-US" sz="2000" dirty="0" smtClean="0"/>
                  <a:t>optimal substructure property </a:t>
                </a:r>
                <a:r>
                  <a:rPr lang="en-US" sz="2000" b="1" dirty="0" smtClean="0"/>
                  <a:t>if 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there </a:t>
                </a:r>
                <a:r>
                  <a:rPr lang="en-US" sz="2000" dirty="0"/>
                  <a:t>are no negative </a:t>
                </a:r>
                <a:r>
                  <a:rPr lang="en-US" sz="2000" dirty="0" smtClean="0"/>
                  <a:t>cycles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Our patience proved helpful.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shortest paths in a graph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weights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No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Exploiting</a:t>
            </a:r>
            <a:r>
              <a:rPr lang="en-US" sz="3200" b="1" dirty="0" smtClean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edges, and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is the last edge on this path,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can we infer about the </a:t>
                </a:r>
                <a:r>
                  <a:rPr lang="en-US" sz="2000" dirty="0" err="1" smtClean="0"/>
                  <a:t>subpath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is shortest.</a:t>
                </a:r>
              </a:p>
              <a:p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133600" y="2740223"/>
            <a:ext cx="4876800" cy="152400"/>
            <a:chOff x="2133600" y="4191000"/>
            <a:chExt cx="4876800" cy="152400"/>
          </a:xfrm>
        </p:grpSpPr>
        <p:sp>
          <p:nvSpPr>
            <p:cNvPr id="9" name="Oval 8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828800" y="2740223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2740223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3810000" y="2740223"/>
            <a:ext cx="2580414" cy="445532"/>
            <a:chOff x="3810000" y="2740223"/>
            <a:chExt cx="2580414" cy="445532"/>
          </a:xfrm>
        </p:grpSpPr>
        <p:sp>
          <p:nvSpPr>
            <p:cNvPr id="26" name="Oval 25"/>
            <p:cNvSpPr/>
            <p:nvPr/>
          </p:nvSpPr>
          <p:spPr>
            <a:xfrm>
              <a:off x="4495800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019800" y="281642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2816423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ounded Rectangle 47"/>
          <p:cNvSpPr/>
          <p:nvPr/>
        </p:nvSpPr>
        <p:spPr>
          <a:xfrm>
            <a:off x="838200" y="5638800"/>
            <a:ext cx="18288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OPTIMAL SUBSTRUCTURE </a:t>
            </a:r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3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having </a:t>
                </a:r>
                <a:r>
                  <a:rPr lang="en-US" sz="2000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a recursive formulation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622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622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219325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600" dirty="0" smtClean="0">
                    <a:solidFill>
                      <a:srgbClr val="7030A0"/>
                    </a:solidFill>
                  </a:rPr>
                </a:br>
                <a:r>
                  <a:rPr lang="en-US" sz="3600" dirty="0" smtClean="0">
                    <a:solidFill>
                      <a:srgbClr val="7030A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600" i="1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219325"/>
                <a:ext cx="7772400" cy="1362075"/>
              </a:xfrm>
              <a:blipFill rotWithShape="1">
                <a:blip r:embed="rId2"/>
                <a:stretch>
                  <a:fillRect t="-6696" b="-4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Recursive Formulation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1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having </a:t>
                </a:r>
                <a:r>
                  <a:rPr lang="en-US" sz="2000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If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edges 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If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 edges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 </m:t>
                            </m:r>
                            <m: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Note 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 smtClean="0"/>
                  <a:t> assumes optimal sub-structure property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Though we gave a proof for optimal sub-structure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we need to prove the optimal sub-structure property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  Make a sincere attempt before seeing the solution on the following slide.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1"/>
                <a:ext cx="8229600" cy="5181600"/>
              </a:xfrm>
              <a:blipFill rotWithShape="1">
                <a:blip r:embed="rId3"/>
                <a:stretch>
                  <a:fillRect l="-741" t="-588" r="-519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0" y="25116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11623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828800" y="2435423"/>
            <a:ext cx="5380036" cy="445532"/>
            <a:chOff x="1828800" y="2435423"/>
            <a:chExt cx="538003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1828800" y="2435423"/>
              <a:ext cx="5380036" cy="445532"/>
              <a:chOff x="1828800" y="2740223"/>
              <a:chExt cx="5380036" cy="4455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63246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/>
              <p:cNvGrpSpPr/>
              <p:nvPr/>
            </p:nvGrpSpPr>
            <p:grpSpPr>
              <a:xfrm>
                <a:off x="6833413" y="2740223"/>
                <a:ext cx="375423" cy="445532"/>
                <a:chOff x="6833413" y="2983468"/>
                <a:chExt cx="375423" cy="44553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7010400" y="29834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833413" y="3059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3413" y="3059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2105581" y="25116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057400" y="2743200"/>
            <a:ext cx="4191000" cy="716576"/>
            <a:chOff x="2057400" y="2864824"/>
            <a:chExt cx="4191000" cy="716576"/>
          </a:xfrm>
        </p:grpSpPr>
        <p:sp>
          <p:nvSpPr>
            <p:cNvPr id="43" name="Right Brace 42"/>
            <p:cNvSpPr/>
            <p:nvPr/>
          </p:nvSpPr>
          <p:spPr>
            <a:xfrm rot="5400000">
              <a:off x="3956567" y="965657"/>
              <a:ext cx="392666" cy="41910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581400" y="3181290"/>
                  <a:ext cx="1407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sz="2000" dirty="0" smtClean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2000" dirty="0" smtClean="0"/>
                    <a:t>edges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181290"/>
                  <a:ext cx="1407437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7576" r="-826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133600" y="2438400"/>
            <a:ext cx="4191000" cy="152400"/>
            <a:chOff x="2133600" y="2435423"/>
            <a:chExt cx="4191000" cy="152400"/>
          </a:xfrm>
        </p:grpSpPr>
        <p:sp>
          <p:nvSpPr>
            <p:cNvPr id="28" name="Oval 27"/>
            <p:cNvSpPr/>
            <p:nvPr/>
          </p:nvSpPr>
          <p:spPr>
            <a:xfrm>
              <a:off x="28194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1336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9718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4958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340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482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1722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64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8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6C31"/>
                    </a:solidFill>
                  </a:rPr>
                  <a:t>Optimal substructure </a:t>
                </a:r>
                <a:r>
                  <a:rPr lang="en-US" sz="3200" b="1" dirty="0" smtClean="0"/>
                  <a:t>property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1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the path corresponding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i="1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&gt;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can we say about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i="1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 this case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1"/>
                <a:ext cx="8229600" cy="51816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0" y="25116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11623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828800" y="2435423"/>
            <a:ext cx="5380036" cy="445532"/>
            <a:chOff x="1828800" y="2435423"/>
            <a:chExt cx="538003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1828800" y="2435423"/>
              <a:ext cx="5380036" cy="445532"/>
              <a:chOff x="1828800" y="2740223"/>
              <a:chExt cx="5380036" cy="4455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63246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/>
              <p:cNvGrpSpPr/>
              <p:nvPr/>
            </p:nvGrpSpPr>
            <p:grpSpPr>
              <a:xfrm>
                <a:off x="6833413" y="2740223"/>
                <a:ext cx="375423" cy="445532"/>
                <a:chOff x="6833413" y="2983468"/>
                <a:chExt cx="375423" cy="44553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7010400" y="29834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833413" y="3059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3413" y="3059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2105581" y="25116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057400" y="2743200"/>
            <a:ext cx="4191000" cy="716576"/>
            <a:chOff x="2057400" y="2864824"/>
            <a:chExt cx="4191000" cy="716576"/>
          </a:xfrm>
        </p:grpSpPr>
        <p:sp>
          <p:nvSpPr>
            <p:cNvPr id="43" name="Right Brace 42"/>
            <p:cNvSpPr/>
            <p:nvPr/>
          </p:nvSpPr>
          <p:spPr>
            <a:xfrm rot="5400000">
              <a:off x="3956567" y="965657"/>
              <a:ext cx="392666" cy="41910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581400" y="3181290"/>
                  <a:ext cx="1407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sz="2000" dirty="0" smtClean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2000" dirty="0" smtClean="0"/>
                    <a:t>edges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181290"/>
                  <a:ext cx="1407437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7576" r="-826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133600" y="2438400"/>
            <a:ext cx="4191000" cy="152400"/>
            <a:chOff x="2133600" y="2435423"/>
            <a:chExt cx="4191000" cy="152400"/>
          </a:xfrm>
        </p:grpSpPr>
        <p:sp>
          <p:nvSpPr>
            <p:cNvPr id="28" name="Oval 27"/>
            <p:cNvSpPr/>
            <p:nvPr/>
          </p:nvSpPr>
          <p:spPr>
            <a:xfrm>
              <a:off x="28194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1336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9718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4958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340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482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1722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64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>
          <a:xfrm>
            <a:off x="2057401" y="1877352"/>
            <a:ext cx="5077231" cy="645899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540897 w 3623923"/>
              <a:gd name="connsiteY4" fmla="*/ 620084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  <a:gd name="connsiteX0" fmla="*/ 0 w 3623923"/>
              <a:gd name="connsiteY0" fmla="*/ 1189605 h 1205259"/>
              <a:gd name="connsiteX1" fmla="*/ 478972 w 3623923"/>
              <a:gd name="connsiteY1" fmla="*/ 1178720 h 1205259"/>
              <a:gd name="connsiteX2" fmla="*/ 762000 w 3623923"/>
              <a:gd name="connsiteY2" fmla="*/ 961006 h 1205259"/>
              <a:gd name="connsiteX3" fmla="*/ 870858 w 3623923"/>
              <a:gd name="connsiteY3" fmla="*/ 786834 h 1205259"/>
              <a:gd name="connsiteX4" fmla="*/ 1540897 w 3623923"/>
              <a:gd name="connsiteY4" fmla="*/ 660592 h 1205259"/>
              <a:gd name="connsiteX5" fmla="*/ 2253831 w 3623923"/>
              <a:gd name="connsiteY5" fmla="*/ 902840 h 1205259"/>
              <a:gd name="connsiteX6" fmla="*/ 3015343 w 3623923"/>
              <a:gd name="connsiteY6" fmla="*/ 46605 h 1205259"/>
              <a:gd name="connsiteX7" fmla="*/ 3559629 w 3623923"/>
              <a:gd name="connsiteY7" fmla="*/ 220777 h 1205259"/>
              <a:gd name="connsiteX8" fmla="*/ 3592286 w 3623923"/>
              <a:gd name="connsiteY8" fmla="*/ 1124291 h 1205259"/>
              <a:gd name="connsiteX0" fmla="*/ 0 w 4274781"/>
              <a:gd name="connsiteY0" fmla="*/ 1012587 h 1028241"/>
              <a:gd name="connsiteX1" fmla="*/ 478972 w 4274781"/>
              <a:gd name="connsiteY1" fmla="*/ 1001702 h 1028241"/>
              <a:gd name="connsiteX2" fmla="*/ 762000 w 4274781"/>
              <a:gd name="connsiteY2" fmla="*/ 783988 h 1028241"/>
              <a:gd name="connsiteX3" fmla="*/ 870858 w 4274781"/>
              <a:gd name="connsiteY3" fmla="*/ 609816 h 1028241"/>
              <a:gd name="connsiteX4" fmla="*/ 1540897 w 4274781"/>
              <a:gd name="connsiteY4" fmla="*/ 483574 h 1028241"/>
              <a:gd name="connsiteX5" fmla="*/ 2253831 w 4274781"/>
              <a:gd name="connsiteY5" fmla="*/ 725822 h 1028241"/>
              <a:gd name="connsiteX6" fmla="*/ 4243641 w 4274781"/>
              <a:gd name="connsiteY6" fmla="*/ 401850 h 1028241"/>
              <a:gd name="connsiteX7" fmla="*/ 3559629 w 4274781"/>
              <a:gd name="connsiteY7" fmla="*/ 43759 h 1028241"/>
              <a:gd name="connsiteX8" fmla="*/ 3592286 w 4274781"/>
              <a:gd name="connsiteY8" fmla="*/ 947273 h 1028241"/>
              <a:gd name="connsiteX0" fmla="*/ 0 w 4833948"/>
              <a:gd name="connsiteY0" fmla="*/ 640921 h 656575"/>
              <a:gd name="connsiteX1" fmla="*/ 478972 w 4833948"/>
              <a:gd name="connsiteY1" fmla="*/ 630036 h 656575"/>
              <a:gd name="connsiteX2" fmla="*/ 762000 w 4833948"/>
              <a:gd name="connsiteY2" fmla="*/ 412322 h 656575"/>
              <a:gd name="connsiteX3" fmla="*/ 870858 w 4833948"/>
              <a:gd name="connsiteY3" fmla="*/ 238150 h 656575"/>
              <a:gd name="connsiteX4" fmla="*/ 1540897 w 4833948"/>
              <a:gd name="connsiteY4" fmla="*/ 111908 h 656575"/>
              <a:gd name="connsiteX5" fmla="*/ 2253831 w 4833948"/>
              <a:gd name="connsiteY5" fmla="*/ 354156 h 656575"/>
              <a:gd name="connsiteX6" fmla="*/ 4243641 w 4833948"/>
              <a:gd name="connsiteY6" fmla="*/ 30184 h 656575"/>
              <a:gd name="connsiteX7" fmla="*/ 4828871 w 4833948"/>
              <a:gd name="connsiteY7" fmla="*/ 136117 h 656575"/>
              <a:gd name="connsiteX8" fmla="*/ 3592286 w 4833948"/>
              <a:gd name="connsiteY8" fmla="*/ 575607 h 656575"/>
              <a:gd name="connsiteX0" fmla="*/ 0 w 5016914"/>
              <a:gd name="connsiteY0" fmla="*/ 640921 h 656575"/>
              <a:gd name="connsiteX1" fmla="*/ 478972 w 5016914"/>
              <a:gd name="connsiteY1" fmla="*/ 630036 h 656575"/>
              <a:gd name="connsiteX2" fmla="*/ 762000 w 5016914"/>
              <a:gd name="connsiteY2" fmla="*/ 412322 h 656575"/>
              <a:gd name="connsiteX3" fmla="*/ 870858 w 5016914"/>
              <a:gd name="connsiteY3" fmla="*/ 238150 h 656575"/>
              <a:gd name="connsiteX4" fmla="*/ 1540897 w 5016914"/>
              <a:gd name="connsiteY4" fmla="*/ 111908 h 656575"/>
              <a:gd name="connsiteX5" fmla="*/ 2253831 w 5016914"/>
              <a:gd name="connsiteY5" fmla="*/ 354156 h 656575"/>
              <a:gd name="connsiteX6" fmla="*/ 4243641 w 5016914"/>
              <a:gd name="connsiteY6" fmla="*/ 30184 h 656575"/>
              <a:gd name="connsiteX7" fmla="*/ 4828871 w 5016914"/>
              <a:gd name="connsiteY7" fmla="*/ 136117 h 656575"/>
              <a:gd name="connsiteX8" fmla="*/ 5011653 w 5016914"/>
              <a:gd name="connsiteY8" fmla="*/ 616550 h 656575"/>
              <a:gd name="connsiteX0" fmla="*/ 0 w 5016914"/>
              <a:gd name="connsiteY0" fmla="*/ 640921 h 656575"/>
              <a:gd name="connsiteX1" fmla="*/ 478972 w 5016914"/>
              <a:gd name="connsiteY1" fmla="*/ 630036 h 656575"/>
              <a:gd name="connsiteX2" fmla="*/ 762000 w 5016914"/>
              <a:gd name="connsiteY2" fmla="*/ 412322 h 656575"/>
              <a:gd name="connsiteX3" fmla="*/ 1061927 w 5016914"/>
              <a:gd name="connsiteY3" fmla="*/ 210855 h 656575"/>
              <a:gd name="connsiteX4" fmla="*/ 1540897 w 5016914"/>
              <a:gd name="connsiteY4" fmla="*/ 111908 h 656575"/>
              <a:gd name="connsiteX5" fmla="*/ 2253831 w 5016914"/>
              <a:gd name="connsiteY5" fmla="*/ 354156 h 656575"/>
              <a:gd name="connsiteX6" fmla="*/ 4243641 w 5016914"/>
              <a:gd name="connsiteY6" fmla="*/ 30184 h 656575"/>
              <a:gd name="connsiteX7" fmla="*/ 4828871 w 5016914"/>
              <a:gd name="connsiteY7" fmla="*/ 136117 h 656575"/>
              <a:gd name="connsiteX8" fmla="*/ 5011653 w 5016914"/>
              <a:gd name="connsiteY8" fmla="*/ 616550 h 656575"/>
              <a:gd name="connsiteX0" fmla="*/ 0 w 5109837"/>
              <a:gd name="connsiteY0" fmla="*/ 630245 h 645899"/>
              <a:gd name="connsiteX1" fmla="*/ 478972 w 5109837"/>
              <a:gd name="connsiteY1" fmla="*/ 619360 h 645899"/>
              <a:gd name="connsiteX2" fmla="*/ 762000 w 5109837"/>
              <a:gd name="connsiteY2" fmla="*/ 401646 h 645899"/>
              <a:gd name="connsiteX3" fmla="*/ 1061927 w 5109837"/>
              <a:gd name="connsiteY3" fmla="*/ 200179 h 645899"/>
              <a:gd name="connsiteX4" fmla="*/ 1540897 w 5109837"/>
              <a:gd name="connsiteY4" fmla="*/ 101232 h 645899"/>
              <a:gd name="connsiteX5" fmla="*/ 2253831 w 5109837"/>
              <a:gd name="connsiteY5" fmla="*/ 343480 h 645899"/>
              <a:gd name="connsiteX6" fmla="*/ 4243641 w 5109837"/>
              <a:gd name="connsiteY6" fmla="*/ 19508 h 645899"/>
              <a:gd name="connsiteX7" fmla="*/ 5074530 w 5109837"/>
              <a:gd name="connsiteY7" fmla="*/ 152736 h 645899"/>
              <a:gd name="connsiteX8" fmla="*/ 5011653 w 5109837"/>
              <a:gd name="connsiteY8" fmla="*/ 605874 h 645899"/>
              <a:gd name="connsiteX0" fmla="*/ 0 w 5077231"/>
              <a:gd name="connsiteY0" fmla="*/ 630245 h 645899"/>
              <a:gd name="connsiteX1" fmla="*/ 478972 w 5077231"/>
              <a:gd name="connsiteY1" fmla="*/ 619360 h 645899"/>
              <a:gd name="connsiteX2" fmla="*/ 762000 w 5077231"/>
              <a:gd name="connsiteY2" fmla="*/ 401646 h 645899"/>
              <a:gd name="connsiteX3" fmla="*/ 1061927 w 5077231"/>
              <a:gd name="connsiteY3" fmla="*/ 200179 h 645899"/>
              <a:gd name="connsiteX4" fmla="*/ 1540897 w 5077231"/>
              <a:gd name="connsiteY4" fmla="*/ 101232 h 645899"/>
              <a:gd name="connsiteX5" fmla="*/ 2253831 w 5077231"/>
              <a:gd name="connsiteY5" fmla="*/ 343480 h 645899"/>
              <a:gd name="connsiteX6" fmla="*/ 4243641 w 5077231"/>
              <a:gd name="connsiteY6" fmla="*/ 19508 h 645899"/>
              <a:gd name="connsiteX7" fmla="*/ 5074530 w 5077231"/>
              <a:gd name="connsiteY7" fmla="*/ 152736 h 645899"/>
              <a:gd name="connsiteX8" fmla="*/ 5011653 w 5077231"/>
              <a:gd name="connsiteY8" fmla="*/ 605874 h 6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7231" h="645899">
                <a:moveTo>
                  <a:pt x="0" y="630245"/>
                </a:moveTo>
                <a:cubicBezTo>
                  <a:pt x="175986" y="648388"/>
                  <a:pt x="351972" y="657460"/>
                  <a:pt x="478972" y="619360"/>
                </a:cubicBezTo>
                <a:cubicBezTo>
                  <a:pt x="605972" y="581260"/>
                  <a:pt x="664841" y="471510"/>
                  <a:pt x="762000" y="401646"/>
                </a:cubicBezTo>
                <a:cubicBezTo>
                  <a:pt x="859159" y="331783"/>
                  <a:pt x="932111" y="250248"/>
                  <a:pt x="1061927" y="200179"/>
                </a:cubicBezTo>
                <a:cubicBezTo>
                  <a:pt x="1191743" y="150110"/>
                  <a:pt x="1342246" y="77349"/>
                  <a:pt x="1540897" y="101232"/>
                </a:cubicBezTo>
                <a:cubicBezTo>
                  <a:pt x="1739548" y="125116"/>
                  <a:pt x="1803374" y="357101"/>
                  <a:pt x="2253831" y="343480"/>
                </a:cubicBezTo>
                <a:cubicBezTo>
                  <a:pt x="2704288" y="329859"/>
                  <a:pt x="3773525" y="51299"/>
                  <a:pt x="4243641" y="19508"/>
                </a:cubicBezTo>
                <a:cubicBezTo>
                  <a:pt x="4713757" y="-12283"/>
                  <a:pt x="4978373" y="-26878"/>
                  <a:pt x="5074530" y="152736"/>
                </a:cubicBezTo>
                <a:cubicBezTo>
                  <a:pt x="5088801" y="373293"/>
                  <a:pt x="5043403" y="243924"/>
                  <a:pt x="5011653" y="605874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4369019" y="2573075"/>
            <a:ext cx="3022381" cy="1236925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  <a:gd name="connsiteX0" fmla="*/ 2691271 w 2961801"/>
              <a:gd name="connsiteY0" fmla="*/ 65314 h 1291517"/>
              <a:gd name="connsiteX1" fmla="*/ 2702157 w 2961801"/>
              <a:gd name="connsiteY1" fmla="*/ 478971 h 1291517"/>
              <a:gd name="connsiteX2" fmla="*/ 2865443 w 2961801"/>
              <a:gd name="connsiteY2" fmla="*/ 762000 h 1291517"/>
              <a:gd name="connsiteX3" fmla="*/ 2778357 w 2961801"/>
              <a:gd name="connsiteY3" fmla="*/ 1284514 h 1291517"/>
              <a:gd name="connsiteX4" fmla="*/ 1101957 w 2961801"/>
              <a:gd name="connsiteY4" fmla="*/ 1066800 h 1291517"/>
              <a:gd name="connsiteX5" fmla="*/ 89586 w 2961801"/>
              <a:gd name="connsiteY5" fmla="*/ 1121229 h 1291517"/>
              <a:gd name="connsiteX6" fmla="*/ 56928 w 2961801"/>
              <a:gd name="connsiteY6" fmla="*/ 631371 h 1291517"/>
              <a:gd name="connsiteX7" fmla="*/ 148401 w 2961801"/>
              <a:gd name="connsiteY7" fmla="*/ 271980 h 1291517"/>
              <a:gd name="connsiteX8" fmla="*/ 568557 w 2961801"/>
              <a:gd name="connsiteY8" fmla="*/ 0 h 1291517"/>
              <a:gd name="connsiteX0" fmla="*/ 2691271 w 2961801"/>
              <a:gd name="connsiteY0" fmla="*/ 160848 h 1387051"/>
              <a:gd name="connsiteX1" fmla="*/ 2702157 w 2961801"/>
              <a:gd name="connsiteY1" fmla="*/ 574505 h 1387051"/>
              <a:gd name="connsiteX2" fmla="*/ 2865443 w 2961801"/>
              <a:gd name="connsiteY2" fmla="*/ 857534 h 1387051"/>
              <a:gd name="connsiteX3" fmla="*/ 2778357 w 2961801"/>
              <a:gd name="connsiteY3" fmla="*/ 1380048 h 1387051"/>
              <a:gd name="connsiteX4" fmla="*/ 1101957 w 2961801"/>
              <a:gd name="connsiteY4" fmla="*/ 1162334 h 1387051"/>
              <a:gd name="connsiteX5" fmla="*/ 89586 w 2961801"/>
              <a:gd name="connsiteY5" fmla="*/ 1216763 h 1387051"/>
              <a:gd name="connsiteX6" fmla="*/ 56928 w 2961801"/>
              <a:gd name="connsiteY6" fmla="*/ 726905 h 1387051"/>
              <a:gd name="connsiteX7" fmla="*/ 148401 w 2961801"/>
              <a:gd name="connsiteY7" fmla="*/ 367514 h 1387051"/>
              <a:gd name="connsiteX8" fmla="*/ 145476 w 2961801"/>
              <a:gd name="connsiteY8" fmla="*/ 0 h 1387051"/>
              <a:gd name="connsiteX0" fmla="*/ 2691271 w 2961801"/>
              <a:gd name="connsiteY0" fmla="*/ 10722 h 1236925"/>
              <a:gd name="connsiteX1" fmla="*/ 2702157 w 2961801"/>
              <a:gd name="connsiteY1" fmla="*/ 424379 h 1236925"/>
              <a:gd name="connsiteX2" fmla="*/ 2865443 w 2961801"/>
              <a:gd name="connsiteY2" fmla="*/ 707408 h 1236925"/>
              <a:gd name="connsiteX3" fmla="*/ 2778357 w 2961801"/>
              <a:gd name="connsiteY3" fmla="*/ 1229922 h 1236925"/>
              <a:gd name="connsiteX4" fmla="*/ 1101957 w 2961801"/>
              <a:gd name="connsiteY4" fmla="*/ 1012208 h 1236925"/>
              <a:gd name="connsiteX5" fmla="*/ 89586 w 2961801"/>
              <a:gd name="connsiteY5" fmla="*/ 1066637 h 1236925"/>
              <a:gd name="connsiteX6" fmla="*/ 56928 w 2961801"/>
              <a:gd name="connsiteY6" fmla="*/ 576779 h 1236925"/>
              <a:gd name="connsiteX7" fmla="*/ 148401 w 2961801"/>
              <a:gd name="connsiteY7" fmla="*/ 217388 h 1236925"/>
              <a:gd name="connsiteX8" fmla="*/ 159124 w 2961801"/>
              <a:gd name="connsiteY8" fmla="*/ 0 h 1236925"/>
              <a:gd name="connsiteX0" fmla="*/ 2690006 w 2960536"/>
              <a:gd name="connsiteY0" fmla="*/ 10722 h 1236925"/>
              <a:gd name="connsiteX1" fmla="*/ 2700892 w 2960536"/>
              <a:gd name="connsiteY1" fmla="*/ 424379 h 1236925"/>
              <a:gd name="connsiteX2" fmla="*/ 2864178 w 2960536"/>
              <a:gd name="connsiteY2" fmla="*/ 707408 h 1236925"/>
              <a:gd name="connsiteX3" fmla="*/ 2777092 w 2960536"/>
              <a:gd name="connsiteY3" fmla="*/ 1229922 h 1236925"/>
              <a:gd name="connsiteX4" fmla="*/ 1100692 w 2960536"/>
              <a:gd name="connsiteY4" fmla="*/ 1012208 h 1236925"/>
              <a:gd name="connsiteX5" fmla="*/ 88321 w 2960536"/>
              <a:gd name="connsiteY5" fmla="*/ 1066637 h 1236925"/>
              <a:gd name="connsiteX6" fmla="*/ 55663 w 2960536"/>
              <a:gd name="connsiteY6" fmla="*/ 576779 h 1236925"/>
              <a:gd name="connsiteX7" fmla="*/ 119840 w 2960536"/>
              <a:gd name="connsiteY7" fmla="*/ 367513 h 1236925"/>
              <a:gd name="connsiteX8" fmla="*/ 157859 w 2960536"/>
              <a:gd name="connsiteY8" fmla="*/ 0 h 1236925"/>
              <a:gd name="connsiteX0" fmla="*/ 2751851 w 3022381"/>
              <a:gd name="connsiteY0" fmla="*/ 10722 h 1236925"/>
              <a:gd name="connsiteX1" fmla="*/ 2762737 w 3022381"/>
              <a:gd name="connsiteY1" fmla="*/ 424379 h 1236925"/>
              <a:gd name="connsiteX2" fmla="*/ 2926023 w 3022381"/>
              <a:gd name="connsiteY2" fmla="*/ 707408 h 1236925"/>
              <a:gd name="connsiteX3" fmla="*/ 2838937 w 3022381"/>
              <a:gd name="connsiteY3" fmla="*/ 1229922 h 1236925"/>
              <a:gd name="connsiteX4" fmla="*/ 1162537 w 3022381"/>
              <a:gd name="connsiteY4" fmla="*/ 1012208 h 1236925"/>
              <a:gd name="connsiteX5" fmla="*/ 150166 w 3022381"/>
              <a:gd name="connsiteY5" fmla="*/ 1066637 h 1236925"/>
              <a:gd name="connsiteX6" fmla="*/ 8326 w 3022381"/>
              <a:gd name="connsiteY6" fmla="*/ 767848 h 1236925"/>
              <a:gd name="connsiteX7" fmla="*/ 181685 w 3022381"/>
              <a:gd name="connsiteY7" fmla="*/ 367513 h 1236925"/>
              <a:gd name="connsiteX8" fmla="*/ 219704 w 3022381"/>
              <a:gd name="connsiteY8" fmla="*/ 0 h 123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2381" h="1236925">
                <a:moveTo>
                  <a:pt x="2751851" y="10722"/>
                </a:moveTo>
                <a:cubicBezTo>
                  <a:pt x="2742779" y="159493"/>
                  <a:pt x="2733708" y="308265"/>
                  <a:pt x="2762737" y="424379"/>
                </a:cubicBezTo>
                <a:cubicBezTo>
                  <a:pt x="2791766" y="540493"/>
                  <a:pt x="2848009" y="573151"/>
                  <a:pt x="2926023" y="707408"/>
                </a:cubicBezTo>
                <a:cubicBezTo>
                  <a:pt x="3004037" y="841665"/>
                  <a:pt x="3132851" y="1179122"/>
                  <a:pt x="2838937" y="1229922"/>
                </a:cubicBezTo>
                <a:cubicBezTo>
                  <a:pt x="2545023" y="1280722"/>
                  <a:pt x="1610665" y="1039422"/>
                  <a:pt x="1162537" y="1012208"/>
                </a:cubicBezTo>
                <a:cubicBezTo>
                  <a:pt x="714409" y="984994"/>
                  <a:pt x="342534" y="1107364"/>
                  <a:pt x="150166" y="1066637"/>
                </a:cubicBezTo>
                <a:cubicBezTo>
                  <a:pt x="-42202" y="1025910"/>
                  <a:pt x="3073" y="884369"/>
                  <a:pt x="8326" y="767848"/>
                </a:cubicBezTo>
                <a:cubicBezTo>
                  <a:pt x="13579" y="651327"/>
                  <a:pt x="96414" y="472741"/>
                  <a:pt x="181685" y="367513"/>
                </a:cubicBezTo>
                <a:cubicBezTo>
                  <a:pt x="266956" y="262285"/>
                  <a:pt x="229682" y="110671"/>
                  <a:pt x="219704" y="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48200" y="2511623"/>
            <a:ext cx="1600200" cy="686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57401" y="2334552"/>
            <a:ext cx="4190999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415776" y="1981200"/>
                <a:ext cx="375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6" y="1981200"/>
                <a:ext cx="375424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27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41" grpId="0" animBg="1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6C31"/>
                    </a:solidFill>
                  </a:rPr>
                  <a:t>Optimal substructure </a:t>
                </a:r>
                <a:r>
                  <a:rPr lang="en-US" sz="3200" b="1" dirty="0" smtClean="0"/>
                  <a:t>property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1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Suppose the path corresponding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i="1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&gt;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can we say about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i="1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in this case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≥</m:t>
                    </m:r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 contradiction!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1"/>
                <a:ext cx="8229600" cy="51816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0" y="25116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11623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828800" y="2435423"/>
            <a:ext cx="5380036" cy="445532"/>
            <a:chOff x="1828800" y="2435423"/>
            <a:chExt cx="538003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1828800" y="2435423"/>
              <a:ext cx="5380036" cy="445532"/>
              <a:chOff x="1828800" y="2740223"/>
              <a:chExt cx="5380036" cy="4455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63246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/>
              <p:cNvGrpSpPr/>
              <p:nvPr/>
            </p:nvGrpSpPr>
            <p:grpSpPr>
              <a:xfrm>
                <a:off x="6833413" y="2740223"/>
                <a:ext cx="375423" cy="445532"/>
                <a:chOff x="6833413" y="2983468"/>
                <a:chExt cx="375423" cy="44553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7010400" y="29834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833413" y="3059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3413" y="3059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2105581" y="25116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057400" y="2743200"/>
            <a:ext cx="4191000" cy="716576"/>
            <a:chOff x="2057400" y="2864824"/>
            <a:chExt cx="4191000" cy="716576"/>
          </a:xfrm>
        </p:grpSpPr>
        <p:sp>
          <p:nvSpPr>
            <p:cNvPr id="43" name="Right Brace 42"/>
            <p:cNvSpPr/>
            <p:nvPr/>
          </p:nvSpPr>
          <p:spPr>
            <a:xfrm rot="5400000">
              <a:off x="3956567" y="965657"/>
              <a:ext cx="392666" cy="41910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581400" y="3181290"/>
                  <a:ext cx="1407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sz="2000" dirty="0" smtClean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2000" dirty="0" smtClean="0"/>
                    <a:t>edges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181290"/>
                  <a:ext cx="1407437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7576" r="-826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133600" y="2438400"/>
            <a:ext cx="4191000" cy="152400"/>
            <a:chOff x="2133600" y="2435423"/>
            <a:chExt cx="4191000" cy="152400"/>
          </a:xfrm>
        </p:grpSpPr>
        <p:sp>
          <p:nvSpPr>
            <p:cNvPr id="28" name="Oval 27"/>
            <p:cNvSpPr/>
            <p:nvPr/>
          </p:nvSpPr>
          <p:spPr>
            <a:xfrm>
              <a:off x="28194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1336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9718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4958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340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482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1722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64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>
          <a:xfrm>
            <a:off x="2057401" y="1877352"/>
            <a:ext cx="5077231" cy="645899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540897 w 3623923"/>
              <a:gd name="connsiteY4" fmla="*/ 620084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  <a:gd name="connsiteX0" fmla="*/ 0 w 3623923"/>
              <a:gd name="connsiteY0" fmla="*/ 1189605 h 1205259"/>
              <a:gd name="connsiteX1" fmla="*/ 478972 w 3623923"/>
              <a:gd name="connsiteY1" fmla="*/ 1178720 h 1205259"/>
              <a:gd name="connsiteX2" fmla="*/ 762000 w 3623923"/>
              <a:gd name="connsiteY2" fmla="*/ 961006 h 1205259"/>
              <a:gd name="connsiteX3" fmla="*/ 870858 w 3623923"/>
              <a:gd name="connsiteY3" fmla="*/ 786834 h 1205259"/>
              <a:gd name="connsiteX4" fmla="*/ 1540897 w 3623923"/>
              <a:gd name="connsiteY4" fmla="*/ 660592 h 1205259"/>
              <a:gd name="connsiteX5" fmla="*/ 2253831 w 3623923"/>
              <a:gd name="connsiteY5" fmla="*/ 902840 h 1205259"/>
              <a:gd name="connsiteX6" fmla="*/ 3015343 w 3623923"/>
              <a:gd name="connsiteY6" fmla="*/ 46605 h 1205259"/>
              <a:gd name="connsiteX7" fmla="*/ 3559629 w 3623923"/>
              <a:gd name="connsiteY7" fmla="*/ 220777 h 1205259"/>
              <a:gd name="connsiteX8" fmla="*/ 3592286 w 3623923"/>
              <a:gd name="connsiteY8" fmla="*/ 1124291 h 1205259"/>
              <a:gd name="connsiteX0" fmla="*/ 0 w 4274781"/>
              <a:gd name="connsiteY0" fmla="*/ 1012587 h 1028241"/>
              <a:gd name="connsiteX1" fmla="*/ 478972 w 4274781"/>
              <a:gd name="connsiteY1" fmla="*/ 1001702 h 1028241"/>
              <a:gd name="connsiteX2" fmla="*/ 762000 w 4274781"/>
              <a:gd name="connsiteY2" fmla="*/ 783988 h 1028241"/>
              <a:gd name="connsiteX3" fmla="*/ 870858 w 4274781"/>
              <a:gd name="connsiteY3" fmla="*/ 609816 h 1028241"/>
              <a:gd name="connsiteX4" fmla="*/ 1540897 w 4274781"/>
              <a:gd name="connsiteY4" fmla="*/ 483574 h 1028241"/>
              <a:gd name="connsiteX5" fmla="*/ 2253831 w 4274781"/>
              <a:gd name="connsiteY5" fmla="*/ 725822 h 1028241"/>
              <a:gd name="connsiteX6" fmla="*/ 4243641 w 4274781"/>
              <a:gd name="connsiteY6" fmla="*/ 401850 h 1028241"/>
              <a:gd name="connsiteX7" fmla="*/ 3559629 w 4274781"/>
              <a:gd name="connsiteY7" fmla="*/ 43759 h 1028241"/>
              <a:gd name="connsiteX8" fmla="*/ 3592286 w 4274781"/>
              <a:gd name="connsiteY8" fmla="*/ 947273 h 1028241"/>
              <a:gd name="connsiteX0" fmla="*/ 0 w 4833948"/>
              <a:gd name="connsiteY0" fmla="*/ 640921 h 656575"/>
              <a:gd name="connsiteX1" fmla="*/ 478972 w 4833948"/>
              <a:gd name="connsiteY1" fmla="*/ 630036 h 656575"/>
              <a:gd name="connsiteX2" fmla="*/ 762000 w 4833948"/>
              <a:gd name="connsiteY2" fmla="*/ 412322 h 656575"/>
              <a:gd name="connsiteX3" fmla="*/ 870858 w 4833948"/>
              <a:gd name="connsiteY3" fmla="*/ 238150 h 656575"/>
              <a:gd name="connsiteX4" fmla="*/ 1540897 w 4833948"/>
              <a:gd name="connsiteY4" fmla="*/ 111908 h 656575"/>
              <a:gd name="connsiteX5" fmla="*/ 2253831 w 4833948"/>
              <a:gd name="connsiteY5" fmla="*/ 354156 h 656575"/>
              <a:gd name="connsiteX6" fmla="*/ 4243641 w 4833948"/>
              <a:gd name="connsiteY6" fmla="*/ 30184 h 656575"/>
              <a:gd name="connsiteX7" fmla="*/ 4828871 w 4833948"/>
              <a:gd name="connsiteY7" fmla="*/ 136117 h 656575"/>
              <a:gd name="connsiteX8" fmla="*/ 3592286 w 4833948"/>
              <a:gd name="connsiteY8" fmla="*/ 575607 h 656575"/>
              <a:gd name="connsiteX0" fmla="*/ 0 w 5016914"/>
              <a:gd name="connsiteY0" fmla="*/ 640921 h 656575"/>
              <a:gd name="connsiteX1" fmla="*/ 478972 w 5016914"/>
              <a:gd name="connsiteY1" fmla="*/ 630036 h 656575"/>
              <a:gd name="connsiteX2" fmla="*/ 762000 w 5016914"/>
              <a:gd name="connsiteY2" fmla="*/ 412322 h 656575"/>
              <a:gd name="connsiteX3" fmla="*/ 870858 w 5016914"/>
              <a:gd name="connsiteY3" fmla="*/ 238150 h 656575"/>
              <a:gd name="connsiteX4" fmla="*/ 1540897 w 5016914"/>
              <a:gd name="connsiteY4" fmla="*/ 111908 h 656575"/>
              <a:gd name="connsiteX5" fmla="*/ 2253831 w 5016914"/>
              <a:gd name="connsiteY5" fmla="*/ 354156 h 656575"/>
              <a:gd name="connsiteX6" fmla="*/ 4243641 w 5016914"/>
              <a:gd name="connsiteY6" fmla="*/ 30184 h 656575"/>
              <a:gd name="connsiteX7" fmla="*/ 4828871 w 5016914"/>
              <a:gd name="connsiteY7" fmla="*/ 136117 h 656575"/>
              <a:gd name="connsiteX8" fmla="*/ 5011653 w 5016914"/>
              <a:gd name="connsiteY8" fmla="*/ 616550 h 656575"/>
              <a:gd name="connsiteX0" fmla="*/ 0 w 5016914"/>
              <a:gd name="connsiteY0" fmla="*/ 640921 h 656575"/>
              <a:gd name="connsiteX1" fmla="*/ 478972 w 5016914"/>
              <a:gd name="connsiteY1" fmla="*/ 630036 h 656575"/>
              <a:gd name="connsiteX2" fmla="*/ 762000 w 5016914"/>
              <a:gd name="connsiteY2" fmla="*/ 412322 h 656575"/>
              <a:gd name="connsiteX3" fmla="*/ 1061927 w 5016914"/>
              <a:gd name="connsiteY3" fmla="*/ 210855 h 656575"/>
              <a:gd name="connsiteX4" fmla="*/ 1540897 w 5016914"/>
              <a:gd name="connsiteY4" fmla="*/ 111908 h 656575"/>
              <a:gd name="connsiteX5" fmla="*/ 2253831 w 5016914"/>
              <a:gd name="connsiteY5" fmla="*/ 354156 h 656575"/>
              <a:gd name="connsiteX6" fmla="*/ 4243641 w 5016914"/>
              <a:gd name="connsiteY6" fmla="*/ 30184 h 656575"/>
              <a:gd name="connsiteX7" fmla="*/ 4828871 w 5016914"/>
              <a:gd name="connsiteY7" fmla="*/ 136117 h 656575"/>
              <a:gd name="connsiteX8" fmla="*/ 5011653 w 5016914"/>
              <a:gd name="connsiteY8" fmla="*/ 616550 h 656575"/>
              <a:gd name="connsiteX0" fmla="*/ 0 w 5109837"/>
              <a:gd name="connsiteY0" fmla="*/ 630245 h 645899"/>
              <a:gd name="connsiteX1" fmla="*/ 478972 w 5109837"/>
              <a:gd name="connsiteY1" fmla="*/ 619360 h 645899"/>
              <a:gd name="connsiteX2" fmla="*/ 762000 w 5109837"/>
              <a:gd name="connsiteY2" fmla="*/ 401646 h 645899"/>
              <a:gd name="connsiteX3" fmla="*/ 1061927 w 5109837"/>
              <a:gd name="connsiteY3" fmla="*/ 200179 h 645899"/>
              <a:gd name="connsiteX4" fmla="*/ 1540897 w 5109837"/>
              <a:gd name="connsiteY4" fmla="*/ 101232 h 645899"/>
              <a:gd name="connsiteX5" fmla="*/ 2253831 w 5109837"/>
              <a:gd name="connsiteY5" fmla="*/ 343480 h 645899"/>
              <a:gd name="connsiteX6" fmla="*/ 4243641 w 5109837"/>
              <a:gd name="connsiteY6" fmla="*/ 19508 h 645899"/>
              <a:gd name="connsiteX7" fmla="*/ 5074530 w 5109837"/>
              <a:gd name="connsiteY7" fmla="*/ 152736 h 645899"/>
              <a:gd name="connsiteX8" fmla="*/ 5011653 w 5109837"/>
              <a:gd name="connsiteY8" fmla="*/ 605874 h 645899"/>
              <a:gd name="connsiteX0" fmla="*/ 0 w 5077231"/>
              <a:gd name="connsiteY0" fmla="*/ 630245 h 645899"/>
              <a:gd name="connsiteX1" fmla="*/ 478972 w 5077231"/>
              <a:gd name="connsiteY1" fmla="*/ 619360 h 645899"/>
              <a:gd name="connsiteX2" fmla="*/ 762000 w 5077231"/>
              <a:gd name="connsiteY2" fmla="*/ 401646 h 645899"/>
              <a:gd name="connsiteX3" fmla="*/ 1061927 w 5077231"/>
              <a:gd name="connsiteY3" fmla="*/ 200179 h 645899"/>
              <a:gd name="connsiteX4" fmla="*/ 1540897 w 5077231"/>
              <a:gd name="connsiteY4" fmla="*/ 101232 h 645899"/>
              <a:gd name="connsiteX5" fmla="*/ 2253831 w 5077231"/>
              <a:gd name="connsiteY5" fmla="*/ 343480 h 645899"/>
              <a:gd name="connsiteX6" fmla="*/ 4243641 w 5077231"/>
              <a:gd name="connsiteY6" fmla="*/ 19508 h 645899"/>
              <a:gd name="connsiteX7" fmla="*/ 5074530 w 5077231"/>
              <a:gd name="connsiteY7" fmla="*/ 152736 h 645899"/>
              <a:gd name="connsiteX8" fmla="*/ 5011653 w 5077231"/>
              <a:gd name="connsiteY8" fmla="*/ 605874 h 6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7231" h="645899">
                <a:moveTo>
                  <a:pt x="0" y="630245"/>
                </a:moveTo>
                <a:cubicBezTo>
                  <a:pt x="175986" y="648388"/>
                  <a:pt x="351972" y="657460"/>
                  <a:pt x="478972" y="619360"/>
                </a:cubicBezTo>
                <a:cubicBezTo>
                  <a:pt x="605972" y="581260"/>
                  <a:pt x="664841" y="471510"/>
                  <a:pt x="762000" y="401646"/>
                </a:cubicBezTo>
                <a:cubicBezTo>
                  <a:pt x="859159" y="331783"/>
                  <a:pt x="932111" y="250248"/>
                  <a:pt x="1061927" y="200179"/>
                </a:cubicBezTo>
                <a:cubicBezTo>
                  <a:pt x="1191743" y="150110"/>
                  <a:pt x="1342246" y="77349"/>
                  <a:pt x="1540897" y="101232"/>
                </a:cubicBezTo>
                <a:cubicBezTo>
                  <a:pt x="1739548" y="125116"/>
                  <a:pt x="1803374" y="357101"/>
                  <a:pt x="2253831" y="343480"/>
                </a:cubicBezTo>
                <a:cubicBezTo>
                  <a:pt x="2704288" y="329859"/>
                  <a:pt x="3773525" y="51299"/>
                  <a:pt x="4243641" y="19508"/>
                </a:cubicBezTo>
                <a:cubicBezTo>
                  <a:pt x="4713757" y="-12283"/>
                  <a:pt x="4978373" y="-26878"/>
                  <a:pt x="5074530" y="152736"/>
                </a:cubicBezTo>
                <a:cubicBezTo>
                  <a:pt x="5088801" y="373293"/>
                  <a:pt x="5043403" y="243924"/>
                  <a:pt x="5011653" y="605874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4369019" y="2573075"/>
            <a:ext cx="3022381" cy="1236925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  <a:gd name="connsiteX0" fmla="*/ 2691271 w 2961801"/>
              <a:gd name="connsiteY0" fmla="*/ 65314 h 1291517"/>
              <a:gd name="connsiteX1" fmla="*/ 2702157 w 2961801"/>
              <a:gd name="connsiteY1" fmla="*/ 478971 h 1291517"/>
              <a:gd name="connsiteX2" fmla="*/ 2865443 w 2961801"/>
              <a:gd name="connsiteY2" fmla="*/ 762000 h 1291517"/>
              <a:gd name="connsiteX3" fmla="*/ 2778357 w 2961801"/>
              <a:gd name="connsiteY3" fmla="*/ 1284514 h 1291517"/>
              <a:gd name="connsiteX4" fmla="*/ 1101957 w 2961801"/>
              <a:gd name="connsiteY4" fmla="*/ 1066800 h 1291517"/>
              <a:gd name="connsiteX5" fmla="*/ 89586 w 2961801"/>
              <a:gd name="connsiteY5" fmla="*/ 1121229 h 1291517"/>
              <a:gd name="connsiteX6" fmla="*/ 56928 w 2961801"/>
              <a:gd name="connsiteY6" fmla="*/ 631371 h 1291517"/>
              <a:gd name="connsiteX7" fmla="*/ 148401 w 2961801"/>
              <a:gd name="connsiteY7" fmla="*/ 271980 h 1291517"/>
              <a:gd name="connsiteX8" fmla="*/ 568557 w 2961801"/>
              <a:gd name="connsiteY8" fmla="*/ 0 h 1291517"/>
              <a:gd name="connsiteX0" fmla="*/ 2691271 w 2961801"/>
              <a:gd name="connsiteY0" fmla="*/ 160848 h 1387051"/>
              <a:gd name="connsiteX1" fmla="*/ 2702157 w 2961801"/>
              <a:gd name="connsiteY1" fmla="*/ 574505 h 1387051"/>
              <a:gd name="connsiteX2" fmla="*/ 2865443 w 2961801"/>
              <a:gd name="connsiteY2" fmla="*/ 857534 h 1387051"/>
              <a:gd name="connsiteX3" fmla="*/ 2778357 w 2961801"/>
              <a:gd name="connsiteY3" fmla="*/ 1380048 h 1387051"/>
              <a:gd name="connsiteX4" fmla="*/ 1101957 w 2961801"/>
              <a:gd name="connsiteY4" fmla="*/ 1162334 h 1387051"/>
              <a:gd name="connsiteX5" fmla="*/ 89586 w 2961801"/>
              <a:gd name="connsiteY5" fmla="*/ 1216763 h 1387051"/>
              <a:gd name="connsiteX6" fmla="*/ 56928 w 2961801"/>
              <a:gd name="connsiteY6" fmla="*/ 726905 h 1387051"/>
              <a:gd name="connsiteX7" fmla="*/ 148401 w 2961801"/>
              <a:gd name="connsiteY7" fmla="*/ 367514 h 1387051"/>
              <a:gd name="connsiteX8" fmla="*/ 145476 w 2961801"/>
              <a:gd name="connsiteY8" fmla="*/ 0 h 1387051"/>
              <a:gd name="connsiteX0" fmla="*/ 2691271 w 2961801"/>
              <a:gd name="connsiteY0" fmla="*/ 10722 h 1236925"/>
              <a:gd name="connsiteX1" fmla="*/ 2702157 w 2961801"/>
              <a:gd name="connsiteY1" fmla="*/ 424379 h 1236925"/>
              <a:gd name="connsiteX2" fmla="*/ 2865443 w 2961801"/>
              <a:gd name="connsiteY2" fmla="*/ 707408 h 1236925"/>
              <a:gd name="connsiteX3" fmla="*/ 2778357 w 2961801"/>
              <a:gd name="connsiteY3" fmla="*/ 1229922 h 1236925"/>
              <a:gd name="connsiteX4" fmla="*/ 1101957 w 2961801"/>
              <a:gd name="connsiteY4" fmla="*/ 1012208 h 1236925"/>
              <a:gd name="connsiteX5" fmla="*/ 89586 w 2961801"/>
              <a:gd name="connsiteY5" fmla="*/ 1066637 h 1236925"/>
              <a:gd name="connsiteX6" fmla="*/ 56928 w 2961801"/>
              <a:gd name="connsiteY6" fmla="*/ 576779 h 1236925"/>
              <a:gd name="connsiteX7" fmla="*/ 148401 w 2961801"/>
              <a:gd name="connsiteY7" fmla="*/ 217388 h 1236925"/>
              <a:gd name="connsiteX8" fmla="*/ 159124 w 2961801"/>
              <a:gd name="connsiteY8" fmla="*/ 0 h 1236925"/>
              <a:gd name="connsiteX0" fmla="*/ 2690006 w 2960536"/>
              <a:gd name="connsiteY0" fmla="*/ 10722 h 1236925"/>
              <a:gd name="connsiteX1" fmla="*/ 2700892 w 2960536"/>
              <a:gd name="connsiteY1" fmla="*/ 424379 h 1236925"/>
              <a:gd name="connsiteX2" fmla="*/ 2864178 w 2960536"/>
              <a:gd name="connsiteY2" fmla="*/ 707408 h 1236925"/>
              <a:gd name="connsiteX3" fmla="*/ 2777092 w 2960536"/>
              <a:gd name="connsiteY3" fmla="*/ 1229922 h 1236925"/>
              <a:gd name="connsiteX4" fmla="*/ 1100692 w 2960536"/>
              <a:gd name="connsiteY4" fmla="*/ 1012208 h 1236925"/>
              <a:gd name="connsiteX5" fmla="*/ 88321 w 2960536"/>
              <a:gd name="connsiteY5" fmla="*/ 1066637 h 1236925"/>
              <a:gd name="connsiteX6" fmla="*/ 55663 w 2960536"/>
              <a:gd name="connsiteY6" fmla="*/ 576779 h 1236925"/>
              <a:gd name="connsiteX7" fmla="*/ 119840 w 2960536"/>
              <a:gd name="connsiteY7" fmla="*/ 367513 h 1236925"/>
              <a:gd name="connsiteX8" fmla="*/ 157859 w 2960536"/>
              <a:gd name="connsiteY8" fmla="*/ 0 h 1236925"/>
              <a:gd name="connsiteX0" fmla="*/ 2751851 w 3022381"/>
              <a:gd name="connsiteY0" fmla="*/ 10722 h 1236925"/>
              <a:gd name="connsiteX1" fmla="*/ 2762737 w 3022381"/>
              <a:gd name="connsiteY1" fmla="*/ 424379 h 1236925"/>
              <a:gd name="connsiteX2" fmla="*/ 2926023 w 3022381"/>
              <a:gd name="connsiteY2" fmla="*/ 707408 h 1236925"/>
              <a:gd name="connsiteX3" fmla="*/ 2838937 w 3022381"/>
              <a:gd name="connsiteY3" fmla="*/ 1229922 h 1236925"/>
              <a:gd name="connsiteX4" fmla="*/ 1162537 w 3022381"/>
              <a:gd name="connsiteY4" fmla="*/ 1012208 h 1236925"/>
              <a:gd name="connsiteX5" fmla="*/ 150166 w 3022381"/>
              <a:gd name="connsiteY5" fmla="*/ 1066637 h 1236925"/>
              <a:gd name="connsiteX6" fmla="*/ 8326 w 3022381"/>
              <a:gd name="connsiteY6" fmla="*/ 767848 h 1236925"/>
              <a:gd name="connsiteX7" fmla="*/ 181685 w 3022381"/>
              <a:gd name="connsiteY7" fmla="*/ 367513 h 1236925"/>
              <a:gd name="connsiteX8" fmla="*/ 219704 w 3022381"/>
              <a:gd name="connsiteY8" fmla="*/ 0 h 123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2381" h="1236925">
                <a:moveTo>
                  <a:pt x="2751851" y="10722"/>
                </a:moveTo>
                <a:cubicBezTo>
                  <a:pt x="2742779" y="159493"/>
                  <a:pt x="2733708" y="308265"/>
                  <a:pt x="2762737" y="424379"/>
                </a:cubicBezTo>
                <a:cubicBezTo>
                  <a:pt x="2791766" y="540493"/>
                  <a:pt x="2848009" y="573151"/>
                  <a:pt x="2926023" y="707408"/>
                </a:cubicBezTo>
                <a:cubicBezTo>
                  <a:pt x="3004037" y="841665"/>
                  <a:pt x="3132851" y="1179122"/>
                  <a:pt x="2838937" y="1229922"/>
                </a:cubicBezTo>
                <a:cubicBezTo>
                  <a:pt x="2545023" y="1280722"/>
                  <a:pt x="1610665" y="1039422"/>
                  <a:pt x="1162537" y="1012208"/>
                </a:cubicBezTo>
                <a:cubicBezTo>
                  <a:pt x="714409" y="984994"/>
                  <a:pt x="342534" y="1107364"/>
                  <a:pt x="150166" y="1066637"/>
                </a:cubicBezTo>
                <a:cubicBezTo>
                  <a:pt x="-42202" y="1025910"/>
                  <a:pt x="3073" y="884369"/>
                  <a:pt x="8326" y="767848"/>
                </a:cubicBezTo>
                <a:cubicBezTo>
                  <a:pt x="13579" y="651327"/>
                  <a:pt x="96414" y="472741"/>
                  <a:pt x="181685" y="367513"/>
                </a:cubicBezTo>
                <a:cubicBezTo>
                  <a:pt x="266956" y="262285"/>
                  <a:pt x="229682" y="110671"/>
                  <a:pt x="219704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48200" y="2511623"/>
            <a:ext cx="1600200" cy="6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24600" y="251460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447180" y="3200400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Cycle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80" y="3200400"/>
                <a:ext cx="87742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057401" y="2334552"/>
            <a:ext cx="4190999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415776" y="1981200"/>
                <a:ext cx="375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6" y="1981200"/>
                <a:ext cx="375424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03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</a:t>
                </a:r>
                <a:r>
                  <a:rPr lang="en-US" sz="2000" b="1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=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6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/>
      <p:bldP spid="47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0070C0"/>
                </a:solidFill>
              </a:rPr>
              <a:t>BellMAN</a:t>
            </a:r>
            <a:r>
              <a:rPr lang="en-US" sz="3600" dirty="0" smtClean="0">
                <a:solidFill>
                  <a:srgbClr val="0070C0"/>
                </a:solidFill>
              </a:rPr>
              <a:t>-Ford Algorithm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For shortest </a:t>
            </a:r>
            <a:r>
              <a:rPr lang="en-US" sz="2400" b="1" dirty="0">
                <a:solidFill>
                  <a:schemeClr val="tx1"/>
                </a:solidFill>
              </a:rPr>
              <a:t>paths in a graph </a:t>
            </a:r>
            <a:r>
              <a:rPr lang="en-US" sz="2400" b="1" dirty="0" smtClean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rgbClr val="7030A0"/>
                </a:solidFill>
              </a:rPr>
              <a:t>weights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No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Bellman-Ford</a:t>
            </a:r>
            <a:r>
              <a:rPr lang="en-US" sz="3600" b="1" dirty="0" smtClean="0"/>
              <a:t>’s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,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    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574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Lemma:</a:t>
                </a:r>
                <a:r>
                  <a:rPr lang="en-US" sz="2000" dirty="0" err="1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stores the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having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edges.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</a:t>
                </a:r>
                <a:r>
                  <a:rPr lang="en-US" sz="2000" dirty="0" smtClean="0"/>
                  <a:t> Just based on the recurrence we derived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 few slides ago.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no negative cycle, then we can compute shortest </a:t>
                </a:r>
                <a:r>
                  <a:rPr lang="en-US" sz="2000" dirty="0"/>
                  <a:t>paths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using</a:t>
                </a:r>
                <a:r>
                  <a:rPr lang="en-US" sz="2000" b="1" dirty="0" smtClean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reduce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</a:t>
                </a:r>
                <a:r>
                  <a:rPr lang="en-US" sz="2000" dirty="0" smtClean="0"/>
                  <a:t>extract shortest path 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shortest paths in a graph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</a:t>
            </a:r>
            <a:r>
              <a:rPr lang="en-US" sz="3200" b="1" dirty="0" smtClean="0">
                <a:solidFill>
                  <a:srgbClr val="006C31"/>
                </a:solidFill>
              </a:rPr>
              <a:t>Subsequence</a:t>
            </a:r>
            <a:r>
              <a:rPr lang="en-US" sz="3200" dirty="0" smtClean="0"/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Shortest paths </a:t>
            </a:r>
            <a:r>
              <a:rPr lang="en-US" sz="3200" b="1" dirty="0" smtClean="0"/>
              <a:t>in presence of </a:t>
            </a:r>
            <a:r>
              <a:rPr lang="en-US" sz="3200" b="1" dirty="0" smtClean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:r>
                  <a:rPr lang="en-US" sz="2000" dirty="0" smtClean="0"/>
                  <a:t>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a negative weight cycle,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is </a:t>
                </a:r>
                <a:r>
                  <a:rPr lang="en-US" sz="2000" b="1" dirty="0" smtClean="0"/>
                  <a:t>no</a:t>
                </a:r>
                <a:r>
                  <a:rPr lang="en-US" sz="2000" dirty="0" smtClean="0"/>
                  <a:t> polynomial time algorithm till date.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 firm belief : no such algorithm </a:t>
                </a:r>
                <a:r>
                  <a:rPr lang="en-US" sz="2000" b="1" dirty="0" smtClean="0"/>
                  <a:t>can ever be </a:t>
                </a:r>
                <a:r>
                  <a:rPr lang="en-US" sz="2000" dirty="0" smtClean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to determine efficiently if a graph has a negative cycle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A careful insight into </a:t>
                </a:r>
                <a:r>
                  <a:rPr lang="en-US" sz="2000" b="1" dirty="0" smtClean="0"/>
                  <a:t>Bellman-Ford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</a:t>
            </a:r>
            <a:r>
              <a:rPr lang="en-US" sz="3200" b="1" dirty="0" smtClean="0">
                <a:solidFill>
                  <a:srgbClr val="006C31"/>
                </a:solidFill>
              </a:rPr>
              <a:t>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= 0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=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5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“Optimal solution of a problem </a:t>
            </a:r>
            <a:r>
              <a:rPr lang="en-US" sz="2000" u="sng" dirty="0" smtClean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dirty="0" smtClean="0"/>
              <a:t> optimal solution for its smaller instances as well”.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Essential for every dynamic programming based algorithm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</a:t>
            </a:r>
            <a:r>
              <a:rPr lang="en-US" sz="2000" smtClean="0"/>
              <a:t>.    This </a:t>
            </a:r>
            <a:r>
              <a:rPr lang="en-US" sz="2000" dirty="0" smtClean="0"/>
              <a:t>property is also shared by Greedy algorithms.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Shortest </a:t>
            </a:r>
            <a:r>
              <a:rPr lang="en-US" sz="3200" dirty="0" err="1" smtClean="0">
                <a:solidFill>
                  <a:srgbClr val="7030A0"/>
                </a:solidFill>
              </a:rPr>
              <a:t>pathS</a:t>
            </a:r>
            <a:r>
              <a:rPr lang="en-US" sz="3200" dirty="0" smtClean="0">
                <a:solidFill>
                  <a:srgbClr val="7030A0"/>
                </a:solidFill>
              </a:rPr>
              <a:t> in a graph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Revisiting   the 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Lecture 12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solves the problem in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crucial is the non-negative weights </a:t>
                </a:r>
                <a:r>
                  <a:rPr lang="en-US" sz="2000" dirty="0"/>
                  <a:t>for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Revisiting </a:t>
            </a:r>
            <a:r>
              <a:rPr lang="en-US" sz="3200" b="1" dirty="0" err="1" smtClean="0">
                <a:solidFill>
                  <a:srgbClr val="0070C0"/>
                </a:solidFill>
              </a:rPr>
              <a:t>Dijkstra</a:t>
            </a:r>
            <a:r>
              <a:rPr lang="en-US" sz="3200" b="1" dirty="0" err="1" smtClean="0"/>
              <a:t>’s</a:t>
            </a:r>
            <a:r>
              <a:rPr lang="en-US" sz="3200" b="1" dirty="0" smtClean="0"/>
              <a:t>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Two crucial facts exploited in </a:t>
                </a:r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algorithm.</a:t>
                </a:r>
              </a:p>
              <a:p>
                <a:r>
                  <a:rPr lang="en-US" sz="2000" b="1" dirty="0" smtClean="0"/>
                  <a:t>Fact</a:t>
                </a:r>
                <a:r>
                  <a:rPr lang="en-US" sz="2000" dirty="0" smtClean="0"/>
                  <a:t> 1:  </a:t>
                </a:r>
                <a:r>
                  <a:rPr lang="en-US" sz="2000" i="1" dirty="0" smtClean="0">
                    <a:solidFill>
                      <a:srgbClr val="C00000"/>
                    </a:solidFill>
                  </a:rPr>
                  <a:t>the nearest neighbor </a:t>
                </a:r>
                <a:r>
                  <a:rPr lang="en-US" sz="2000" dirty="0" smtClean="0"/>
                  <a:t>is also the vertex </a:t>
                </a:r>
                <a:r>
                  <a:rPr lang="en-US" sz="2000" b="1" dirty="0" smtClean="0"/>
                  <a:t>nearest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b="1" dirty="0"/>
                  <a:t>Fact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2: </a:t>
                </a:r>
                <a:r>
                  <a:rPr lang="en-US" sz="2000" b="1" dirty="0" smtClean="0"/>
                  <a:t>Optimal </a:t>
                </a:r>
                <a:r>
                  <a:rPr lang="en-US" sz="2000" b="1" dirty="0" err="1" smtClean="0"/>
                  <a:t>subpath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property</a:t>
                </a:r>
                <a:r>
                  <a:rPr lang="en-US" sz="2000" b="1" dirty="0" smtClean="0"/>
                  <a:t>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Which of these two facts get violated if edge weights are potentially negative ?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734" t="-674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Violation of Fact</a:t>
            </a:r>
            <a:r>
              <a:rPr lang="en-US" sz="3200" dirty="0" smtClean="0"/>
              <a:t> 1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any vertex in this picture?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NO</a:t>
                </a:r>
                <a:r>
                  <a:rPr lang="en-US" sz="2000" dirty="0" smtClean="0"/>
                  <a:t>.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3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13090</TotalTime>
  <Words>1793</Words>
  <Application>Microsoft Office PowerPoint</Application>
  <PresentationFormat>On-screen Show (4:3)</PresentationFormat>
  <Paragraphs>453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Jan-April 2014</vt:lpstr>
      <vt:lpstr>OPTIMAL SUBSTRUCTURE PROPERTY</vt:lpstr>
      <vt:lpstr>Longest Common Subsequence </vt:lpstr>
      <vt:lpstr>Optimal triangulation of a convex polygon</vt:lpstr>
      <vt:lpstr>OPTIMAL SUBSTRUCTURE PROPERTY</vt:lpstr>
      <vt:lpstr>Shortest pathS in a graph</vt:lpstr>
      <vt:lpstr>Problem Definition</vt:lpstr>
      <vt:lpstr>Revisiting Dijkstra’s algorithm</vt:lpstr>
      <vt:lpstr>Violation of Fact 1  </vt:lpstr>
      <vt:lpstr>Violation of Fact 1  </vt:lpstr>
      <vt:lpstr>Violation of Fact 2 Optimal subpath property</vt:lpstr>
      <vt:lpstr>Violation of Fact 2 Optimal subpath property</vt:lpstr>
      <vt:lpstr>Violating the Optimal substructure property</vt:lpstr>
      <vt:lpstr>Violating the Optimal substructure property</vt:lpstr>
      <vt:lpstr>Violating the Optimal substructure property</vt:lpstr>
      <vt:lpstr>Violating the Optimal substructure property</vt:lpstr>
      <vt:lpstr>PowerPoint Presentation</vt:lpstr>
      <vt:lpstr>shortest paths in a graph </vt:lpstr>
      <vt:lpstr>Exploiting the Optimal substructure property </vt:lpstr>
      <vt:lpstr>Exploiting the Optimal substructure property </vt:lpstr>
      <vt:lpstr>Recursive formulation for   L(v,i)</vt:lpstr>
      <vt:lpstr>Recursive Formulation for L(v,i)</vt:lpstr>
      <vt:lpstr>Optimal substructure property for L(v,i)</vt:lpstr>
      <vt:lpstr>Optimal substructure property for L(v,i)</vt:lpstr>
      <vt:lpstr>Base case: L(v,1)</vt:lpstr>
      <vt:lpstr>BellMAN-Ford Algorithm </vt:lpstr>
      <vt:lpstr>Bellman-Ford’s algorithm </vt:lpstr>
      <vt:lpstr>Bellman-Ford’s algorithm </vt:lpstr>
      <vt:lpstr>shortest paths in a graph </vt:lpstr>
      <vt:lpstr>Shortest paths in presence of negative weight cycles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1277</cp:revision>
  <dcterms:created xsi:type="dcterms:W3CDTF">2011-12-03T04:13:03Z</dcterms:created>
  <dcterms:modified xsi:type="dcterms:W3CDTF">2014-02-14T11:55:49Z</dcterms:modified>
</cp:coreProperties>
</file>