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274" r:id="rId2"/>
    <p:sldId id="539" r:id="rId3"/>
    <p:sldId id="515" r:id="rId4"/>
    <p:sldId id="547" r:id="rId5"/>
    <p:sldId id="548" r:id="rId6"/>
    <p:sldId id="550" r:id="rId7"/>
    <p:sldId id="561" r:id="rId8"/>
    <p:sldId id="512" r:id="rId9"/>
    <p:sldId id="552" r:id="rId10"/>
    <p:sldId id="555" r:id="rId11"/>
    <p:sldId id="553" r:id="rId12"/>
    <p:sldId id="529" r:id="rId13"/>
    <p:sldId id="557" r:id="rId14"/>
    <p:sldId id="559" r:id="rId15"/>
    <p:sldId id="564" r:id="rId16"/>
    <p:sldId id="558" r:id="rId17"/>
    <p:sldId id="565" r:id="rId18"/>
    <p:sldId id="523" r:id="rId19"/>
    <p:sldId id="560" r:id="rId20"/>
    <p:sldId id="562" r:id="rId21"/>
    <p:sldId id="56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10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2/15/2014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2/15/2014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20.png"/><Relationship Id="rId21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15" Type="http://schemas.openxmlformats.org/officeDocument/2006/relationships/image" Target="../media/image8.png"/><Relationship Id="rId23" Type="http://schemas.openxmlformats.org/officeDocument/2006/relationships/image" Target="../media/image17.png"/><Relationship Id="rId28" Type="http://schemas.openxmlformats.org/officeDocument/2006/relationships/image" Target="../media/image16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31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22.png"/><Relationship Id="rId30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17.png"/><Relationship Id="rId21" Type="http://schemas.openxmlformats.org/officeDocument/2006/relationships/image" Target="../media/image14.png"/><Relationship Id="rId34" Type="http://schemas.openxmlformats.org/officeDocument/2006/relationships/image" Target="../media/image33.png"/><Relationship Id="rId7" Type="http://schemas.openxmlformats.org/officeDocument/2006/relationships/image" Target="../media/image21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.png"/><Relationship Id="rId24" Type="http://schemas.openxmlformats.org/officeDocument/2006/relationships/image" Target="../media/image28.png"/><Relationship Id="rId32" Type="http://schemas.openxmlformats.org/officeDocument/2006/relationships/image" Target="../media/image31.png"/><Relationship Id="rId37" Type="http://schemas.openxmlformats.org/officeDocument/2006/relationships/image" Target="../media/image16.png"/><Relationship Id="rId15" Type="http://schemas.openxmlformats.org/officeDocument/2006/relationships/image" Target="../media/image8.png"/><Relationship Id="rId23" Type="http://schemas.openxmlformats.org/officeDocument/2006/relationships/image" Target="../media/image19.png"/><Relationship Id="rId28" Type="http://schemas.openxmlformats.org/officeDocument/2006/relationships/image" Target="../media/image20.png"/><Relationship Id="rId36" Type="http://schemas.openxmlformats.org/officeDocument/2006/relationships/image" Target="../media/image35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31" Type="http://schemas.openxmlformats.org/officeDocument/2006/relationships/image" Target="../media/image30.png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18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7.png"/><Relationship Id="rId7" Type="http://schemas.openxmlformats.org/officeDocument/2006/relationships/image" Target="../media/image35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81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361.png"/><Relationship Id="rId7" Type="http://schemas.openxmlformats.org/officeDocument/2006/relationships/image" Target="../media/image41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5" Type="http://schemas.openxmlformats.org/officeDocument/2006/relationships/image" Target="../media/image381.png"/><Relationship Id="rId4" Type="http://schemas.openxmlformats.org/officeDocument/2006/relationships/image" Target="../media/image371.png"/><Relationship Id="rId9" Type="http://schemas.openxmlformats.org/officeDocument/2006/relationships/image" Target="../media/image4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1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.png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20.png"/><Relationship Id="rId21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5" Type="http://schemas.openxmlformats.org/officeDocument/2006/relationships/image" Target="../media/image19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.png"/><Relationship Id="rId24" Type="http://schemas.openxmlformats.org/officeDocument/2006/relationships/image" Target="../media/image18.png"/><Relationship Id="rId15" Type="http://schemas.openxmlformats.org/officeDocument/2006/relationships/image" Target="../media/image8.png"/><Relationship Id="rId23" Type="http://schemas.openxmlformats.org/officeDocument/2006/relationships/image" Target="../media/image17.png"/><Relationship Id="rId28" Type="http://schemas.openxmlformats.org/officeDocument/2006/relationships/image" Target="../media/image16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Shortest Paths in Directed Graphs with </a:t>
            </a:r>
            <a:r>
              <a:rPr lang="en-US" sz="2000" b="1" dirty="0" smtClean="0">
                <a:solidFill>
                  <a:srgbClr val="0070C0"/>
                </a:solidFill>
              </a:rPr>
              <a:t>Negative Weights </a:t>
            </a:r>
            <a:r>
              <a:rPr lang="en-US" sz="2000" b="1" dirty="0" smtClean="0">
                <a:solidFill>
                  <a:schemeClr val="tx1"/>
                </a:solidFill>
              </a:rPr>
              <a:t>- II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Execution </a:t>
            </a:r>
            <a:r>
              <a:rPr lang="en-US" sz="3200" b="1" dirty="0" smtClean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1065576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477000" y="3276600"/>
            <a:ext cx="381000" cy="1664732"/>
            <a:chOff x="6477000" y="3276600"/>
            <a:chExt cx="381000" cy="1664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7162800" y="3974068"/>
            <a:ext cx="381000" cy="967264"/>
            <a:chOff x="6477000" y="3974068"/>
            <a:chExt cx="381000" cy="967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V="1">
            <a:off x="787863" y="2124112"/>
            <a:ext cx="910855" cy="8066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447800" y="1806482"/>
            <a:ext cx="2252311" cy="1165318"/>
            <a:chOff x="1642737" y="1371600"/>
            <a:chExt cx="2252311" cy="1165318"/>
          </a:xfrm>
        </p:grpSpPr>
        <p:sp>
          <p:nvSpPr>
            <p:cNvPr id="82" name="Arc 81"/>
            <p:cNvSpPr/>
            <p:nvPr/>
          </p:nvSpPr>
          <p:spPr>
            <a:xfrm>
              <a:off x="1642737" y="1371600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1958882" y="1503243"/>
              <a:ext cx="131529" cy="6539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192" idx="4"/>
            <a:endCxn id="17" idx="0"/>
          </p:cNvCxnSpPr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2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Execution </a:t>
            </a:r>
            <a:r>
              <a:rPr lang="en-US" sz="3200" b="1" dirty="0" smtClean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6148484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168376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3974068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244577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3276600"/>
                <a:ext cx="375423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2445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2667000"/>
                <a:ext cx="375423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244577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2057400"/>
                <a:ext cx="375423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blipFill rotWithShape="1">
                <a:blip r:embed="rId36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1447800" y="1806482"/>
            <a:ext cx="2252311" cy="1165318"/>
            <a:chOff x="1642737" y="1371600"/>
            <a:chExt cx="2252311" cy="1165318"/>
          </a:xfrm>
        </p:grpSpPr>
        <p:sp>
          <p:nvSpPr>
            <p:cNvPr id="72" name="Arc 71"/>
            <p:cNvSpPr/>
            <p:nvPr/>
          </p:nvSpPr>
          <p:spPr>
            <a:xfrm>
              <a:off x="1642737" y="1371600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1958882" y="1503243"/>
              <a:ext cx="131529" cy="6539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>
            <a:off x="787863" y="3039904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482825" y="2133600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3" grpId="0"/>
      <p:bldP spid="66" grpId="0"/>
      <p:bldP spid="67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16764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Key Observations </a:t>
            </a:r>
            <a:r>
              <a:rPr lang="en-US" sz="3600" dirty="0" smtClean="0"/>
              <a:t>on</a:t>
            </a:r>
            <a:r>
              <a:rPr lang="en-US" sz="3600" dirty="0" smtClean="0">
                <a:solidFill>
                  <a:srgbClr val="C00000"/>
                </a:solidFill>
              </a:rPr>
              <a:t/>
            </a:r>
            <a:br>
              <a:rPr lang="en-US" sz="3600" dirty="0" smtClean="0">
                <a:solidFill>
                  <a:srgbClr val="C0000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Bellman-Ford algorithm 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8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 1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</a:t>
                </a:r>
                <a:r>
                  <a:rPr lang="en-US" sz="2000" b="1" dirty="0" smtClean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{   </a:t>
                </a:r>
                <a:r>
                  <a:rPr lang="en-US" sz="20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  <a:r>
                  <a:rPr lang="en-US" sz="2000" b="1" dirty="0" smtClean="0"/>
                  <a:t>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do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0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9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45505" y="2069068"/>
            <a:ext cx="3769895" cy="2590800"/>
            <a:chOff x="1828800" y="3048000"/>
            <a:chExt cx="3769895" cy="25908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5526505" y="2896815"/>
            <a:ext cx="386644" cy="1305853"/>
            <a:chOff x="2209800" y="3875747"/>
            <a:chExt cx="386644" cy="1305853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898105" y="4736068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 rot="5400000">
            <a:off x="5796002" y="3296820"/>
            <a:ext cx="2590800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Down Ribbon 62"/>
              <p:cNvSpPr/>
              <p:nvPr/>
            </p:nvSpPr>
            <p:spPr>
              <a:xfrm>
                <a:off x="1600200" y="5334000"/>
                <a:ext cx="7156890" cy="533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dirty="0">
                    <a:solidFill>
                      <a:schemeClr val="tx1"/>
                    </a:solidFill>
                  </a:rPr>
                  <a:t>: What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63" name="Down Ribbon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334000"/>
                <a:ext cx="7156890" cy="533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Down Ribbon 63"/>
              <p:cNvSpPr/>
              <p:nvPr/>
            </p:nvSpPr>
            <p:spPr>
              <a:xfrm>
                <a:off x="1676400" y="6019800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Answer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all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64" name="Down Ribbon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019800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0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Observation 2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000" b="1" dirty="0" smtClean="0">
                <a:solidFill>
                  <a:srgbClr val="00B050"/>
                </a:solidFill>
              </a:rPr>
              <a:t>Solving the homework problems</a:t>
            </a:r>
            <a:endParaRPr lang="en-US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800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</a:t>
                </a:r>
                <a:r>
                  <a:rPr lang="en-US" sz="2000" b="1" dirty="0" smtClean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{   </a:t>
                </a:r>
                <a:r>
                  <a:rPr lang="en-US" sz="20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</a:t>
                </a:r>
                <a:r>
                  <a:rPr lang="en-US" sz="2000" dirty="0" smtClean="0"/>
                  <a:t>{</a:t>
                </a:r>
                <a:r>
                  <a:rPr lang="en-US" sz="2000" b="1" dirty="0" smtClean="0"/>
                  <a:t>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do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          </a:t>
                </a: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&gt;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800600" cy="5486400"/>
              </a:xfrm>
              <a:blipFill rotWithShape="1">
                <a:blip r:embed="rId2"/>
                <a:stretch>
                  <a:fillRect l="-1269" t="-556" b="-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At the end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iteration,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 length of the </a:t>
                </a:r>
                <a:r>
                  <a:rPr lang="en-US" sz="2000" dirty="0"/>
                  <a:t>shortest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path having </a:t>
                </a:r>
                <a:r>
                  <a:rPr lang="en-US" sz="2000" dirty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edges.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  <a:blipFill rotWithShape="1">
                <a:blip r:embed="rId3"/>
                <a:stretch>
                  <a:fillRect l="-1508" t="-674" r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5257800"/>
                <a:ext cx="111601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𝑷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257800"/>
                <a:ext cx="111601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0000" r="-81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779589" y="3059668"/>
                <a:ext cx="107593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𝑷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89" y="3059668"/>
                <a:ext cx="107593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9836" r="-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10730" y="1905000"/>
                <a:ext cx="98527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730" y="1905000"/>
                <a:ext cx="985270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692" r="-925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29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9" grpId="0" animBg="1"/>
      <p:bldP spid="65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Observations 3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If there is no negative cycle, then what happens if we execute Bellman-Ford 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No change in the </a:t>
                </a:r>
                <a:r>
                  <a:rPr lang="en-US" sz="2000" dirty="0" smtClean="0"/>
                  <a:t>label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of any vertex.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Observations 4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If there is a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consisting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in which iteration will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get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u="sng" dirty="0" smtClean="0"/>
                  <a:t>a finite value</a:t>
                </a:r>
                <a:r>
                  <a:rPr lang="en-US" sz="2000" b="1" dirty="0" smtClean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6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Observations 5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2564" y="1600200"/>
                <a:ext cx="8645235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Does the order in which vertices are processed in the </a:t>
                </a:r>
                <a:r>
                  <a:rPr lang="en-US" sz="2000" b="1" dirty="0" smtClean="0"/>
                  <a:t>For </a:t>
                </a:r>
                <a:r>
                  <a:rPr lang="en-US" sz="2000" dirty="0" smtClean="0"/>
                  <a:t>loop have any influence on the running time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b="1" dirty="0" smtClean="0"/>
                  <a:t>: </a:t>
                </a:r>
                <a:r>
                  <a:rPr lang="en-US" sz="2000" b="1" dirty="0" smtClean="0"/>
                  <a:t>Yes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vertices are processed in the </a:t>
                </a:r>
                <a:r>
                  <a:rPr lang="en-US" sz="2000" b="1" dirty="0" smtClean="0"/>
                  <a:t>BFS</a:t>
                </a:r>
                <a:r>
                  <a:rPr lang="en-US" sz="2000" dirty="0" smtClean="0"/>
                  <a:t> order of the shortest path tree, after one iteration itself,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 will store the shortest path length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564" y="1600200"/>
                <a:ext cx="8645235" cy="4800600"/>
              </a:xfrm>
              <a:blipFill rotWithShape="1">
                <a:blip r:embed="rId2"/>
                <a:stretch>
                  <a:fillRect l="-705" t="-635" r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2468017" y="2438400"/>
            <a:ext cx="5592264" cy="2935111"/>
            <a:chOff x="2468017" y="3429000"/>
            <a:chExt cx="5592264" cy="2935111"/>
          </a:xfrm>
        </p:grpSpPr>
        <p:grpSp>
          <p:nvGrpSpPr>
            <p:cNvPr id="64" name="Group 63"/>
            <p:cNvGrpSpPr/>
            <p:nvPr/>
          </p:nvGrpSpPr>
          <p:grpSpPr>
            <a:xfrm>
              <a:off x="2468017" y="3429000"/>
              <a:ext cx="3094583" cy="2935111"/>
              <a:chOff x="1911325" y="1752600"/>
              <a:chExt cx="4641875" cy="38657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321082" y="1882682"/>
                <a:ext cx="860518" cy="965956"/>
                <a:chOff x="4321082" y="1882682"/>
                <a:chExt cx="860518" cy="965956"/>
              </a:xfrm>
            </p:grpSpPr>
            <p:cxnSp>
              <p:nvCxnSpPr>
                <p:cNvPr id="6" name="Straight Arrow Connector 5"/>
                <p:cNvCxnSpPr>
                  <a:stCxn id="16" idx="5"/>
                  <a:endCxn id="8" idx="1"/>
                </p:cNvCxnSpPr>
                <p:nvPr/>
              </p:nvCxnSpPr>
              <p:spPr>
                <a:xfrm>
                  <a:off x="4321082" y="1882682"/>
                  <a:ext cx="730436" cy="4256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6"/>
                <p:cNvGrpSpPr/>
                <p:nvPr/>
              </p:nvGrpSpPr>
              <p:grpSpPr>
                <a:xfrm>
                  <a:off x="4876800" y="2286000"/>
                  <a:ext cx="304800" cy="562638"/>
                  <a:chOff x="4876800" y="2286000"/>
                  <a:chExt cx="304800" cy="562638"/>
                </a:xfrm>
              </p:grpSpPr>
              <p:sp>
                <p:nvSpPr>
                  <p:cNvPr id="8" name="Oval 7"/>
                  <p:cNvSpPr/>
                  <p:nvPr/>
                </p:nvSpPr>
                <p:spPr>
                  <a:xfrm>
                    <a:off x="5029200" y="22860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876800" y="2362201"/>
                    <a:ext cx="277097" cy="4864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1" name="Group 10"/>
              <p:cNvGrpSpPr/>
              <p:nvPr/>
            </p:nvGrpSpPr>
            <p:grpSpPr>
              <a:xfrm>
                <a:off x="4191000" y="2362199"/>
                <a:ext cx="838200" cy="685800"/>
                <a:chOff x="2819400" y="2590800"/>
                <a:chExt cx="838200" cy="685800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4066618" y="1752600"/>
                <a:ext cx="352982" cy="457200"/>
                <a:chOff x="4066618" y="1752600"/>
                <a:chExt cx="352982" cy="457200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191000" y="1752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4066618" y="1840468"/>
                      <a:ext cx="3529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66618" y="1840468"/>
                      <a:ext cx="352982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Group 18"/>
              <p:cNvGrpSpPr/>
              <p:nvPr/>
            </p:nvGrpSpPr>
            <p:grpSpPr>
              <a:xfrm>
                <a:off x="3352800" y="1828801"/>
                <a:ext cx="838200" cy="685800"/>
                <a:chOff x="2819400" y="2590800"/>
                <a:chExt cx="838200" cy="6858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5181600" y="2362200"/>
                <a:ext cx="860518" cy="555718"/>
                <a:chOff x="4321082" y="1882682"/>
                <a:chExt cx="860518" cy="555718"/>
              </a:xfrm>
            </p:grpSpPr>
            <p:cxnSp>
              <p:nvCxnSpPr>
                <p:cNvPr id="24" name="Straight Arrow Connector 23"/>
                <p:cNvCxnSpPr>
                  <a:endCxn id="26" idx="1"/>
                </p:cNvCxnSpPr>
                <p:nvPr/>
              </p:nvCxnSpPr>
              <p:spPr>
                <a:xfrm>
                  <a:off x="4321082" y="1882682"/>
                  <a:ext cx="730436" cy="4256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/>
                <p:nvPr/>
              </p:nvSpPr>
              <p:spPr>
                <a:xfrm>
                  <a:off x="5029200" y="2286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3740125" y="2983468"/>
                <a:ext cx="454038" cy="826532"/>
                <a:chOff x="3041675" y="2373868"/>
                <a:chExt cx="454038" cy="826532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041675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Arrow Connector 31"/>
                <p:cNvCxnSpPr/>
                <p:nvPr/>
              </p:nvCxnSpPr>
              <p:spPr>
                <a:xfrm flipH="1">
                  <a:off x="3130525" y="2373868"/>
                  <a:ext cx="365188" cy="6301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1911325" y="1774918"/>
                <a:ext cx="2301993" cy="815882"/>
                <a:chOff x="1911325" y="1774918"/>
                <a:chExt cx="2301993" cy="815882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1911325" y="2438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stCxn id="16" idx="1"/>
                  <a:endCxn id="34" idx="7"/>
                </p:cNvCxnSpPr>
                <p:nvPr/>
              </p:nvCxnSpPr>
              <p:spPr>
                <a:xfrm flipH="1">
                  <a:off x="2041407" y="1774918"/>
                  <a:ext cx="2171911" cy="685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3892525" y="3810000"/>
                <a:ext cx="298475" cy="1066800"/>
                <a:chOff x="2968638" y="1981200"/>
                <a:chExt cx="298475" cy="1066800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3114713" y="2895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968638" y="1981200"/>
                  <a:ext cx="222275" cy="90273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2667000" y="2438400"/>
                <a:ext cx="3886200" cy="3179956"/>
                <a:chOff x="2667000" y="2438400"/>
                <a:chExt cx="3886200" cy="3179956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2667000" y="2438400"/>
                  <a:ext cx="685800" cy="685800"/>
                  <a:chOff x="2667000" y="2514600"/>
                  <a:chExt cx="685800" cy="685800"/>
                </a:xfrm>
              </p:grpSpPr>
              <p:sp>
                <p:nvSpPr>
                  <p:cNvPr id="62" name="Oval 61"/>
                  <p:cNvSpPr/>
                  <p:nvPr/>
                </p:nvSpPr>
                <p:spPr>
                  <a:xfrm>
                    <a:off x="2667000" y="30480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3" name="Straight Arrow Connector 62"/>
                  <p:cNvCxnSpPr>
                    <a:endCxn id="62" idx="0"/>
                  </p:cNvCxnSpPr>
                  <p:nvPr/>
                </p:nvCxnSpPr>
                <p:spPr>
                  <a:xfrm flipH="1">
                    <a:off x="2743200" y="2514600"/>
                    <a:ext cx="609600" cy="5334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3048000" y="3787682"/>
                  <a:ext cx="714444" cy="1076108"/>
                  <a:chOff x="2667000" y="2568482"/>
                  <a:chExt cx="714444" cy="1076108"/>
                </a:xfrm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2667000" y="349219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" name="Straight Arrow Connector 60"/>
                  <p:cNvCxnSpPr>
                    <a:stCxn id="31" idx="3"/>
                    <a:endCxn id="60" idx="0"/>
                  </p:cNvCxnSpPr>
                  <p:nvPr/>
                </p:nvCxnSpPr>
                <p:spPr>
                  <a:xfrm flipH="1">
                    <a:off x="2743200" y="2568482"/>
                    <a:ext cx="638244" cy="92370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343400" y="2971800"/>
                  <a:ext cx="609600" cy="788020"/>
                  <a:chOff x="2209800" y="2492984"/>
                  <a:chExt cx="609600" cy="788020"/>
                </a:xfrm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2667000" y="3128604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" name="Straight Arrow Connector 58"/>
                  <p:cNvCxnSpPr>
                    <a:stCxn id="13" idx="6"/>
                    <a:endCxn id="58" idx="0"/>
                  </p:cNvCxnSpPr>
                  <p:nvPr/>
                </p:nvCxnSpPr>
                <p:spPr>
                  <a:xfrm>
                    <a:off x="2209800" y="2492984"/>
                    <a:ext cx="533400" cy="63562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3429000" y="4854483"/>
                  <a:ext cx="631919" cy="763873"/>
                  <a:chOff x="2667000" y="2492283"/>
                  <a:chExt cx="631919" cy="763873"/>
                </a:xfrm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2667000" y="3103756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" name="Straight Arrow Connector 56"/>
                  <p:cNvCxnSpPr>
                    <a:stCxn id="40" idx="3"/>
                    <a:endCxn id="56" idx="0"/>
                  </p:cNvCxnSpPr>
                  <p:nvPr/>
                </p:nvCxnSpPr>
                <p:spPr>
                  <a:xfrm flipH="1">
                    <a:off x="2743200" y="2492283"/>
                    <a:ext cx="555719" cy="61147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6019799" y="2895600"/>
                  <a:ext cx="533401" cy="864220"/>
                  <a:chOff x="2285999" y="2514600"/>
                  <a:chExt cx="533401" cy="864220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667000" y="322642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>
                    <a:stCxn id="26" idx="5"/>
                    <a:endCxn id="54" idx="0"/>
                  </p:cNvCxnSpPr>
                  <p:nvPr/>
                </p:nvCxnSpPr>
                <p:spPr>
                  <a:xfrm>
                    <a:off x="2285999" y="2514600"/>
                    <a:ext cx="457200" cy="71182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4191000" y="4800601"/>
                  <a:ext cx="762000" cy="817755"/>
                  <a:chOff x="2209800" y="2492985"/>
                  <a:chExt cx="762000" cy="817755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2819400" y="315834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Arrow Connector 52"/>
                  <p:cNvCxnSpPr>
                    <a:stCxn id="40" idx="6"/>
                    <a:endCxn id="52" idx="0"/>
                  </p:cNvCxnSpPr>
                  <p:nvPr/>
                </p:nvCxnSpPr>
                <p:spPr>
                  <a:xfrm>
                    <a:off x="2209800" y="2492985"/>
                    <a:ext cx="685800" cy="66535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4114800" y="4849508"/>
                  <a:ext cx="152400" cy="768848"/>
                  <a:chOff x="2421037" y="2182508"/>
                  <a:chExt cx="152400" cy="768848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2421037" y="2798956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" name="Straight Arrow Connector 50"/>
                  <p:cNvCxnSpPr>
                    <a:endCxn id="50" idx="0"/>
                  </p:cNvCxnSpPr>
                  <p:nvPr/>
                </p:nvCxnSpPr>
                <p:spPr>
                  <a:xfrm>
                    <a:off x="2435237" y="2182508"/>
                    <a:ext cx="62000" cy="61644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65" name="TextBox 64"/>
            <p:cNvSpPr txBox="1"/>
            <p:nvPr/>
          </p:nvSpPr>
          <p:spPr>
            <a:xfrm>
              <a:off x="6172200" y="4565389"/>
              <a:ext cx="1888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Shortest path tree</a:t>
              </a:r>
              <a:endParaRPr lang="en-US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 flipV="1">
            <a:off x="1752600" y="2854960"/>
            <a:ext cx="3591560" cy="1619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752600" y="3267004"/>
            <a:ext cx="3591560" cy="1619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047240" y="3876604"/>
            <a:ext cx="3591560" cy="1619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199640" y="4638604"/>
            <a:ext cx="3591560" cy="1619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352040" y="5248204"/>
            <a:ext cx="3591560" cy="1619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1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 smtClean="0">
                    <a:solidFill>
                      <a:srgbClr val="7030A0"/>
                    </a:solidFill>
                  </a:rPr>
                  <a:t>Detecting negative cycle</a:t>
                </a:r>
                <a:br>
                  <a:rPr lang="en-US" sz="3600" dirty="0" smtClean="0">
                    <a:solidFill>
                      <a:srgbClr val="7030A0"/>
                    </a:solidFill>
                  </a:rPr>
                </a:br>
                <a:r>
                  <a:rPr lang="en-US" sz="3600" dirty="0" smtClean="0">
                    <a:solidFill>
                      <a:srgbClr val="7030A0"/>
                    </a:solidFill>
                  </a:rPr>
                  <a:t>in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  <a:blipFill rotWithShape="1">
                <a:blip r:embed="rId2"/>
                <a:stretch>
                  <a:fillRect t="-6726"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" name="Content Placeholder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7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600" dirty="0"/>
                  <a:t>: </a:t>
                </a:r>
                <a:r>
                  <a:rPr lang="en-US" sz="1600" dirty="0" smtClean="0"/>
                  <a:t>Once the cycle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600" dirty="0" smtClean="0"/>
                  <a:t> has been </a:t>
                </a:r>
                <a:r>
                  <a:rPr lang="en-US" sz="1600" b="1" i="1" dirty="0" smtClean="0"/>
                  <a:t>reached </a:t>
                </a:r>
                <a:r>
                  <a:rPr lang="en-US" sz="1600" dirty="0" smtClean="0"/>
                  <a:t>by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 smtClean="0"/>
                  <a:t>,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what will happen to labels of its vertices?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latin typeface="Cambria Math"/>
                  </a:rPr>
                  <a:t>Answer: 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At least one label will change in each subsequent  iteration.</a:t>
                </a:r>
              </a:p>
              <a:p>
                <a:pPr marL="0" indent="0">
                  <a:buNone/>
                </a:pPr>
                <a:endParaRPr lang="en-US" sz="1600" b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latin typeface="Cambria Math"/>
                  </a:rPr>
                  <a:t>Proof:  If  no label changes,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:   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smtClean="0">
                    <a:sym typeface="Wingdings" pitchFamily="2" charset="2"/>
                  </a:rPr>
                  <a:t></a:t>
                </a:r>
                <a:endParaRPr lang="en-US" sz="16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+…+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A contradiction !!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5" name="Content Placeholder 7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2"/>
                <a:stretch>
                  <a:fillRect l="-1200" t="-404" b="-6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81000" y="3581400"/>
            <a:ext cx="352981" cy="533400"/>
            <a:chOff x="1171019" y="3581400"/>
            <a:chExt cx="352981" cy="533400"/>
          </a:xfrm>
        </p:grpSpPr>
        <p:sp>
          <p:nvSpPr>
            <p:cNvPr id="51" name="Oval 50"/>
            <p:cNvSpPr/>
            <p:nvPr/>
          </p:nvSpPr>
          <p:spPr>
            <a:xfrm>
              <a:off x="1267381" y="3581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1295400" y="1676400"/>
            <a:ext cx="3076767" cy="3886200"/>
            <a:chOff x="3429000" y="2286000"/>
            <a:chExt cx="3076767" cy="3886200"/>
          </a:xfrm>
        </p:grpSpPr>
        <p:sp>
          <p:nvSpPr>
            <p:cNvPr id="22" name="Oval 21"/>
            <p:cNvSpPr/>
            <p:nvPr/>
          </p:nvSpPr>
          <p:spPr>
            <a:xfrm>
              <a:off x="5867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67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67400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50" idx="6"/>
              <a:endCxn id="22" idx="1"/>
            </p:cNvCxnSpPr>
            <p:nvPr/>
          </p:nvCxnSpPr>
          <p:spPr>
            <a:xfrm>
              <a:off x="5105400" y="2667000"/>
              <a:ext cx="784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4"/>
              <a:endCxn id="23" idx="0"/>
            </p:cNvCxnSpPr>
            <p:nvPr/>
          </p:nvCxnSpPr>
          <p:spPr>
            <a:xfrm>
              <a:off x="5943600" y="3352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4"/>
              <a:endCxn id="24" idx="0"/>
            </p:cNvCxnSpPr>
            <p:nvPr/>
          </p:nvCxnSpPr>
          <p:spPr>
            <a:xfrm>
              <a:off x="5943600" y="4343400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3"/>
              <a:endCxn id="25" idx="6"/>
            </p:cNvCxnSpPr>
            <p:nvPr/>
          </p:nvCxnSpPr>
          <p:spPr>
            <a:xfrm flipH="1">
              <a:off x="5105400" y="5159282"/>
              <a:ext cx="7843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8862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5" idx="2"/>
            </p:cNvCxnSpPr>
            <p:nvPr/>
          </p:nvCxnSpPr>
          <p:spPr>
            <a:xfrm flipH="1" flipV="1">
              <a:off x="3962400" y="5181600"/>
              <a:ext cx="9906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860337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3936537" y="3352800"/>
              <a:ext cx="0" cy="16764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953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4038600" y="2667000"/>
              <a:ext cx="914400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7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629762" y="3728720"/>
            <a:ext cx="2225198" cy="1707923"/>
            <a:chOff x="629762" y="3728720"/>
            <a:chExt cx="2225198" cy="1707923"/>
          </a:xfrm>
        </p:grpSpPr>
        <p:sp>
          <p:nvSpPr>
            <p:cNvPr id="67" name="Freeform 66"/>
            <p:cNvSpPr/>
            <p:nvPr/>
          </p:nvSpPr>
          <p:spPr>
            <a:xfrm>
              <a:off x="629762" y="3728720"/>
              <a:ext cx="2225198" cy="1707923"/>
            </a:xfrm>
            <a:custGeom>
              <a:avLst/>
              <a:gdLst>
                <a:gd name="connsiteX0" fmla="*/ 0 w 2265680"/>
                <a:gd name="connsiteY0" fmla="*/ 0 h 1809523"/>
                <a:gd name="connsiteX1" fmla="*/ 467360 w 2265680"/>
                <a:gd name="connsiteY1" fmla="*/ 904240 h 1809523"/>
                <a:gd name="connsiteX2" fmla="*/ 1107440 w 2265680"/>
                <a:gd name="connsiteY2" fmla="*/ 1310640 h 1809523"/>
                <a:gd name="connsiteX3" fmla="*/ 1747520 w 2265680"/>
                <a:gd name="connsiteY3" fmla="*/ 1798320 h 1809523"/>
                <a:gd name="connsiteX4" fmla="*/ 2265680 w 2265680"/>
                <a:gd name="connsiteY4" fmla="*/ 1605280 h 1809523"/>
                <a:gd name="connsiteX0" fmla="*/ 0 w 2225040"/>
                <a:gd name="connsiteY0" fmla="*/ 0 h 1707923"/>
                <a:gd name="connsiteX1" fmla="*/ 426720 w 2225040"/>
                <a:gd name="connsiteY1" fmla="*/ 802640 h 1707923"/>
                <a:gd name="connsiteX2" fmla="*/ 1066800 w 2225040"/>
                <a:gd name="connsiteY2" fmla="*/ 1209040 h 1707923"/>
                <a:gd name="connsiteX3" fmla="*/ 1706880 w 2225040"/>
                <a:gd name="connsiteY3" fmla="*/ 1696720 h 1707923"/>
                <a:gd name="connsiteX4" fmla="*/ 2225040 w 2225040"/>
                <a:gd name="connsiteY4" fmla="*/ 1503680 h 170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5040" h="1707923">
                  <a:moveTo>
                    <a:pt x="0" y="0"/>
                  </a:moveTo>
                  <a:cubicBezTo>
                    <a:pt x="141393" y="342900"/>
                    <a:pt x="248920" y="601133"/>
                    <a:pt x="426720" y="802640"/>
                  </a:cubicBezTo>
                  <a:cubicBezTo>
                    <a:pt x="604520" y="1004147"/>
                    <a:pt x="853440" y="1060027"/>
                    <a:pt x="1066800" y="1209040"/>
                  </a:cubicBezTo>
                  <a:cubicBezTo>
                    <a:pt x="1280160" y="1358053"/>
                    <a:pt x="1513840" y="1647613"/>
                    <a:pt x="1706880" y="1696720"/>
                  </a:cubicBezTo>
                  <a:cubicBezTo>
                    <a:pt x="1899920" y="1745827"/>
                    <a:pt x="2062480" y="1624753"/>
                    <a:pt x="2225040" y="150368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endCxn id="67" idx="4"/>
            </p:cNvCxnSpPr>
            <p:nvPr/>
          </p:nvCxnSpPr>
          <p:spPr>
            <a:xfrm flipV="1">
              <a:off x="2766173" y="5232400"/>
              <a:ext cx="88787" cy="727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362200" y="3288268"/>
                <a:ext cx="872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Cycle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288268"/>
                <a:ext cx="87261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6294" t="-8197" r="-104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78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Recap from the previous lecture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3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Detecting negative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cycle in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Execute Bellman-Ford algorithm.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Run one more iteration of the </a:t>
            </a:r>
            <a:r>
              <a:rPr lang="en-US" sz="2000" b="1" dirty="0" smtClean="0"/>
              <a:t>For</a:t>
            </a:r>
            <a:r>
              <a:rPr lang="en-US" sz="2000" dirty="0" smtClean="0"/>
              <a:t> loop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If</a:t>
            </a:r>
            <a:r>
              <a:rPr lang="en-US" sz="2000" dirty="0" smtClean="0"/>
              <a:t> any label changes, declare “there is </a:t>
            </a:r>
            <a:r>
              <a:rPr lang="en-US" sz="2000" u="sng" dirty="0" smtClean="0"/>
              <a:t>a negative cycle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b="1" dirty="0" smtClean="0"/>
              <a:t>else</a:t>
            </a:r>
            <a:r>
              <a:rPr lang="en-US" sz="2000" dirty="0" smtClean="0"/>
              <a:t> declare “</a:t>
            </a:r>
            <a:r>
              <a:rPr lang="en-US" sz="2000" u="sng" dirty="0" smtClean="0"/>
              <a:t>the labels are correct distances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6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Homework</a:t>
            </a:r>
            <a:endParaRPr lang="en-US" sz="4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Design an 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 smtClean="0"/>
                  <a:t>) time algorithm to output a negative cycle (if present) in a directed weighted graph.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0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shortest paths in a graph</a:t>
            </a:r>
            <a:br>
              <a:rPr lang="en-US" sz="3600" dirty="0" smtClean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Negative weights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BUT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No negative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Bellman-Ford</a:t>
            </a:r>
            <a:r>
              <a:rPr lang="en-US" sz="3600" b="1" dirty="0" smtClean="0"/>
              <a:t>’s algorithm</a:t>
            </a:r>
            <a:br>
              <a:rPr lang="en-US" sz="3600" b="1" dirty="0" smtClean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 smtClean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{      </a:t>
                </a:r>
                <a:r>
                  <a:rPr lang="en-US" sz="20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</a:t>
                </a:r>
                <a:r>
                  <a:rPr lang="en-US" sz="2000" b="1" dirty="0" smtClean="0"/>
                  <a:t>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do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  ,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       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4384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3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289048" cy="1447800"/>
            <a:chOff x="5026152" y="1981200"/>
            <a:chExt cx="2289048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Initializing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020" t="-8333" r="-503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114800"/>
            <a:ext cx="2453721" cy="1419257"/>
            <a:chOff x="5085145" y="2214716"/>
            <a:chExt cx="2377735" cy="869867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214716"/>
              <a:ext cx="457888" cy="869867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711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68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’s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Lemma:</a:t>
                </a:r>
                <a:r>
                  <a:rPr lang="en-US" sz="2000" dirty="0" err="1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stores the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having 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edges.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Proof:</a:t>
                </a:r>
                <a:r>
                  <a:rPr lang="en-US" sz="2000" dirty="0" smtClean="0"/>
                  <a:t> Just based on the recurrence we derived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a few slides ago.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there is no negative cycle, then we can compute shortest </a:t>
                </a:r>
                <a:r>
                  <a:rPr lang="en-US" sz="2000" dirty="0"/>
                  <a:t>paths </a:t>
                </a: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 smtClean="0"/>
                  <a:t>) time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using</a:t>
                </a:r>
                <a:r>
                  <a:rPr lang="en-US" sz="2000" b="1" dirty="0" smtClean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space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to reduce space to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?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</a:t>
                </a:r>
                <a:r>
                  <a:rPr lang="en-US" sz="2000" dirty="0" smtClean="0"/>
                  <a:t>extract shortest path ?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6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Shortest paths </a:t>
            </a:r>
            <a:r>
              <a:rPr lang="en-US" sz="3200" b="1" dirty="0" smtClean="0"/>
              <a:t>in presence of </a:t>
            </a:r>
            <a:r>
              <a:rPr lang="en-US" sz="3200" b="1" dirty="0" smtClean="0">
                <a:solidFill>
                  <a:srgbClr val="7030A0"/>
                </a:solidFill>
              </a:rPr>
              <a:t>negative weight cycles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there is a negative weight cycle,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There is </a:t>
                </a:r>
                <a:r>
                  <a:rPr lang="en-US" sz="2000" b="1" dirty="0" smtClean="0"/>
                  <a:t>no</a:t>
                </a:r>
                <a:r>
                  <a:rPr lang="en-US" sz="2000" dirty="0" smtClean="0"/>
                  <a:t> polynomial time algorithm till date.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A firm belief : no such algorithm </a:t>
                </a:r>
                <a:r>
                  <a:rPr lang="en-US" sz="2000" b="1" dirty="0" smtClean="0"/>
                  <a:t>can ever be </a:t>
                </a:r>
                <a:r>
                  <a:rPr lang="en-US" sz="2000" dirty="0" smtClean="0"/>
                  <a:t>designed unless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𝑵𝑷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[We shall revisit it when we discuss NP-complete problems towards the end of this course]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How to determine efficiently if a graph has a negative cycle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A careful insight into </a:t>
                </a:r>
                <a:r>
                  <a:rPr lang="en-US" sz="2000" b="1" dirty="0" smtClean="0"/>
                  <a:t>Bellman-Ford</a:t>
                </a:r>
                <a:r>
                  <a:rPr lang="en-US" sz="2000" dirty="0" smtClean="0"/>
                  <a:t> algorithm.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Getting insight into the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/>
              <a:t>Bellman-Ford </a:t>
            </a:r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Execution </a:t>
            </a:r>
            <a:r>
              <a:rPr lang="en-US" sz="3200" b="1" dirty="0" smtClean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5330568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oup 277"/>
          <p:cNvGrpSpPr/>
          <p:nvPr/>
        </p:nvGrpSpPr>
        <p:grpSpPr>
          <a:xfrm>
            <a:off x="5791200" y="2057400"/>
            <a:ext cx="457200" cy="2895600"/>
            <a:chOff x="5791200" y="2057400"/>
            <a:chExt cx="457200" cy="2895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/>
                <p:cNvSpPr txBox="1"/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/>
                <p:cNvSpPr txBox="1"/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2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/>
                <p:cNvSpPr txBox="1"/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TextBox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/>
                <p:cNvSpPr txBox="1"/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TextBox 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8" name="Group 287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281" name="Straight Arrow Connector 280"/>
            <p:cNvCxnSpPr>
              <a:stCxn id="7" idx="7"/>
              <a:endCxn id="196" idx="3"/>
            </p:cNvCxnSpPr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7" idx="5"/>
              <a:endCxn id="14" idx="1"/>
            </p:cNvCxnSpPr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31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Execution </a:t>
            </a:r>
            <a:r>
              <a:rPr lang="en-US" sz="3200" b="1" dirty="0" smtClean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772115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477000" y="3276600"/>
            <a:ext cx="381000" cy="1664732"/>
            <a:chOff x="6477000" y="3276600"/>
            <a:chExt cx="381000" cy="1664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69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13289</TotalTime>
  <Words>1436</Words>
  <Application>Microsoft Office PowerPoint</Application>
  <PresentationFormat>On-screen Show (4:3)</PresentationFormat>
  <Paragraphs>344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Design and Analysis of Algorithms (CS345/CS345A)  Jan-April 2014</vt:lpstr>
      <vt:lpstr>Recap from the previous lecture</vt:lpstr>
      <vt:lpstr>shortest paths in a graph </vt:lpstr>
      <vt:lpstr>Bellman-Ford’s algorithm </vt:lpstr>
      <vt:lpstr>Bellman-Ford’s algorithm </vt:lpstr>
      <vt:lpstr>Shortest paths in presence of negative weight cycles</vt:lpstr>
      <vt:lpstr>Getting insight into the  Bellman-Ford algorithm</vt:lpstr>
      <vt:lpstr>Execution of Bellman-Ford algorithm</vt:lpstr>
      <vt:lpstr>Execution of Bellman-Ford algorithm</vt:lpstr>
      <vt:lpstr>Execution of Bellman-Ford algorithm</vt:lpstr>
      <vt:lpstr>Execution of Bellman-Ford algorithm</vt:lpstr>
      <vt:lpstr>Key Observations on Bellman-Ford algorithm </vt:lpstr>
      <vt:lpstr>Observation 1</vt:lpstr>
      <vt:lpstr>Observation 2 Solving the homework problems</vt:lpstr>
      <vt:lpstr>Observations 3</vt:lpstr>
      <vt:lpstr>Observations 4</vt:lpstr>
      <vt:lpstr>Observations 5</vt:lpstr>
      <vt:lpstr>Detecting negative cycle in G</vt:lpstr>
      <vt:lpstr>PowerPoint Presentation</vt:lpstr>
      <vt:lpstr>Detecting negative cycle in G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1298</cp:revision>
  <dcterms:created xsi:type="dcterms:W3CDTF">2011-12-03T04:13:03Z</dcterms:created>
  <dcterms:modified xsi:type="dcterms:W3CDTF">2014-02-15T08:21:49Z</dcterms:modified>
</cp:coreProperties>
</file>