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74" r:id="rId2"/>
    <p:sldId id="514" r:id="rId3"/>
    <p:sldId id="521" r:id="rId4"/>
    <p:sldId id="515" r:id="rId5"/>
    <p:sldId id="520" r:id="rId6"/>
    <p:sldId id="489" r:id="rId7"/>
    <p:sldId id="492" r:id="rId8"/>
    <p:sldId id="522" r:id="rId9"/>
    <p:sldId id="493" r:id="rId10"/>
    <p:sldId id="513" r:id="rId11"/>
    <p:sldId id="495" r:id="rId12"/>
    <p:sldId id="483" r:id="rId13"/>
    <p:sldId id="487" r:id="rId14"/>
    <p:sldId id="516" r:id="rId15"/>
    <p:sldId id="488" r:id="rId16"/>
    <p:sldId id="496" r:id="rId17"/>
    <p:sldId id="498" r:id="rId18"/>
    <p:sldId id="517" r:id="rId19"/>
    <p:sldId id="499" r:id="rId20"/>
    <p:sldId id="503" r:id="rId21"/>
    <p:sldId id="505" r:id="rId22"/>
    <p:sldId id="506" r:id="rId23"/>
    <p:sldId id="508" r:id="rId24"/>
    <p:sldId id="509" r:id="rId25"/>
    <p:sldId id="501" r:id="rId26"/>
    <p:sldId id="518" r:id="rId27"/>
    <p:sldId id="507" r:id="rId28"/>
    <p:sldId id="502" r:id="rId29"/>
    <p:sldId id="512" r:id="rId30"/>
    <p:sldId id="51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70" d="100"/>
          <a:sy n="70" d="100"/>
        </p:scale>
        <p:origin x="-6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5.png"/><Relationship Id="rId9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3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35.png"/><Relationship Id="rId5" Type="http://schemas.openxmlformats.org/officeDocument/2006/relationships/image" Target="../media/image400.png"/><Relationship Id="rId10" Type="http://schemas.openxmlformats.org/officeDocument/2006/relationships/image" Target="../media/image42.png"/><Relationship Id="rId4" Type="http://schemas.openxmlformats.org/officeDocument/2006/relationships/image" Target="../media/image391.png"/><Relationship Id="rId9" Type="http://schemas.openxmlformats.org/officeDocument/2006/relationships/image" Target="../media/image33.png"/><Relationship Id="rId1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3.png"/><Relationship Id="rId7" Type="http://schemas.openxmlformats.org/officeDocument/2006/relationships/image" Target="../media/image5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5" Type="http://schemas.openxmlformats.org/officeDocument/2006/relationships/image" Target="../media/image55.png"/><Relationship Id="rId4" Type="http://schemas.openxmlformats.org/officeDocument/2006/relationships/image" Target="../media/image570.png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2" Type="http://schemas.openxmlformats.org/officeDocument/2006/relationships/image" Target="../media/image4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10.png"/><Relationship Id="rId10" Type="http://schemas.openxmlformats.org/officeDocument/2006/relationships/image" Target="../media/image210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120.png"/><Relationship Id="rId12" Type="http://schemas.openxmlformats.org/officeDocument/2006/relationships/image" Target="../media/image70.png"/><Relationship Id="rId17" Type="http://schemas.openxmlformats.org/officeDocument/2006/relationships/image" Target="../media/image6.png"/><Relationship Id="rId2" Type="http://schemas.openxmlformats.org/officeDocument/2006/relationships/image" Target="../media/image12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15" Type="http://schemas.openxmlformats.org/officeDocument/2006/relationships/image" Target="../media/image100.png"/><Relationship Id="rId10" Type="http://schemas.openxmlformats.org/officeDocument/2006/relationships/image" Target="../media/image59.png"/><Relationship Id="rId19" Type="http://schemas.openxmlformats.org/officeDocument/2006/relationships/image" Target="../media/image13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Jan-April 2014</a:t>
            </a: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Dynamic Programming – V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All-Pairs Shortest Paths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chemeClr val="tx1"/>
                </a:solidFill>
              </a:rPr>
              <a:t>Bitonic</a:t>
            </a:r>
            <a:r>
              <a:rPr lang="en-US" sz="2000" b="1" dirty="0" smtClean="0">
                <a:solidFill>
                  <a:schemeClr val="tx1"/>
                </a:solidFill>
              </a:rPr>
              <a:t> Tour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Term for Recursive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formulation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3200" b="1" i="1" dirty="0">
                        <a:latin typeface="Cambria Math"/>
                      </a:rPr>
                      <m:t>(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3200" b="1" i="1" dirty="0">
                        <a:latin typeface="Cambria Math"/>
                      </a:rPr>
                      <m:t>,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>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  the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with </a:t>
                </a:r>
                <a:r>
                  <a:rPr lang="en-US" sz="2000" u="sng" dirty="0" smtClean="0"/>
                  <a:t>intermediate vertices</a:t>
                </a:r>
                <a:r>
                  <a:rPr lang="en-US" sz="2000" dirty="0" smtClean="0"/>
                  <a:t> of index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  <a:r>
                  <a:rPr lang="en-US" sz="2000" dirty="0" smtClean="0"/>
                  <a:t> 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can we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Base Case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 smtClean="0"/>
                  <a:t>What is recursive formulation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 (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>
                                  <a:latin typeface="Cambria Math"/>
                                </a:rPr>
                                <m:t>)∈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∞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Wingdings" pitchFamily="2" charset="2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19600"/>
                <a:ext cx="2180853" cy="586571"/>
              </a:xfrm>
              <a:prstGeom prst="rect">
                <a:avLst/>
              </a:prstGeom>
              <a:blipFill rotWithShape="1">
                <a:blip r:embed="rId4"/>
                <a:stretch>
                  <a:fillRect r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5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formulation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800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/>
                </a:r>
                <a:br>
                  <a:rPr lang="en-US" sz="2800" b="1" dirty="0" smtClean="0"/>
                </a:br>
                <a:endParaRPr lang="en-US" sz="2800" b="1" u="sng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 are two cases: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Case 1</a:t>
                </a:r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does not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Case 2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indeed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)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60469"/>
                <a:ext cx="3786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295400" y="3638492"/>
            <a:ext cx="6553200" cy="167045"/>
            <a:chOff x="1295400" y="3638492"/>
            <a:chExt cx="6553200" cy="167045"/>
          </a:xfrm>
        </p:grpSpPr>
        <p:sp>
          <p:nvSpPr>
            <p:cNvPr id="9" name="Oval 8"/>
            <p:cNvSpPr/>
            <p:nvPr/>
          </p:nvSpPr>
          <p:spPr>
            <a:xfrm>
              <a:off x="28194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33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3714692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4958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3653137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3729337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2954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9812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7162800" y="3717669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10400" y="3641469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9200" y="4006338"/>
            <a:ext cx="3313514" cy="778131"/>
            <a:chOff x="3657600" y="3036334"/>
            <a:chExt cx="3313514" cy="778131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1286" y="4022469"/>
            <a:ext cx="3313514" cy="778131"/>
            <a:chOff x="3657600" y="3036334"/>
            <a:chExt cx="3313514" cy="778131"/>
          </a:xfrm>
        </p:grpSpPr>
        <p:sp>
          <p:nvSpPr>
            <p:cNvPr id="48" name="Right Brace 47"/>
            <p:cNvSpPr/>
            <p:nvPr/>
          </p:nvSpPr>
          <p:spPr>
            <a:xfrm rot="5400000">
              <a:off x="5118024" y="1575910"/>
              <a:ext cx="392666" cy="3313514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9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54" y="2069068"/>
                <a:ext cx="24465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44" t="-9836" r="-34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17" y="2438400"/>
                <a:ext cx="380642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80" t="-9836" r="-11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19600"/>
                <a:ext cx="123617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3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19600"/>
                <a:ext cx="12409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96200" y="3638492"/>
            <a:ext cx="329387" cy="445532"/>
            <a:chOff x="7696200" y="3638492"/>
            <a:chExt cx="329387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714692"/>
                  <a:ext cx="32733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981" t="-8197" r="-3396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7873187" y="3638492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3638492"/>
            <a:ext cx="322524" cy="540840"/>
            <a:chOff x="990600" y="3638492"/>
            <a:chExt cx="322524" cy="540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810000"/>
                  <a:ext cx="3225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1143000" y="3638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3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5" grpId="0" animBg="1"/>
      <p:bldP spid="33" grpId="0"/>
      <p:bldP spid="50" grpId="0"/>
      <p:bldP spid="2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Floyd </a:t>
            </a:r>
            <a:r>
              <a:rPr lang="en-US" sz="3200" dirty="0" err="1" smtClean="0">
                <a:solidFill>
                  <a:srgbClr val="7030A0"/>
                </a:solidFill>
              </a:rPr>
              <a:t>Warshal</a:t>
            </a:r>
            <a:r>
              <a:rPr lang="en-US" sz="3200" dirty="0" smtClean="0">
                <a:solidFill>
                  <a:srgbClr val="7030A0"/>
                </a:solidFill>
              </a:rPr>
              <a:t> Algorithm </a:t>
            </a:r>
            <a:r>
              <a:rPr lang="en-US" sz="3200" dirty="0" smtClean="0"/>
              <a:t>for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All Pairs Shortest Paths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rgbClr val="7030A0"/>
                    </a:solidFill>
                  </a:rPr>
                  <a:t>in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time</a:t>
                </a:r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Floyd  </a:t>
            </a:r>
            <a:r>
              <a:rPr lang="en-US" sz="3600" b="1" dirty="0" smtClean="0"/>
              <a:t>and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Warshal</a:t>
            </a:r>
            <a:r>
              <a:rPr lang="en-US" sz="3600" b="1" dirty="0" err="1" smtClean="0"/>
              <a:t>’s</a:t>
            </a:r>
            <a:r>
              <a:rPr lang="en-US" sz="3600" b="1" dirty="0" smtClean="0"/>
              <a:t> algorithm</a:t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, 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1800" dirty="0" smtClean="0"/>
                  <a:t>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 with all intermediate vertices of indices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10200"/>
              </a:xfrm>
              <a:blipFill rotWithShape="1">
                <a:blip r:embed="rId2"/>
                <a:stretch>
                  <a:fillRect l="-708" t="-563"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44866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866" y="3059668"/>
                <a:ext cx="4889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32" y="4888468"/>
                <a:ext cx="825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8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8" y="4888468"/>
                <a:ext cx="243840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458902" cy="1447800"/>
            <a:chOff x="5026152" y="1981200"/>
            <a:chExt cx="2458902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Computing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</a:rPr>
                        <m:t>∗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879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761" t="-8333" r="-429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419600"/>
            <a:ext cx="2453721" cy="990604"/>
            <a:chOff x="5085145" y="2401528"/>
            <a:chExt cx="2377735" cy="607144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401528"/>
              <a:ext cx="457888" cy="607144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95492"/>
                  <a:ext cx="1965806" cy="2263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711" t="-8197" r="-24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32" y="2286000"/>
                <a:ext cx="8254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3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0070C0"/>
                </a:solidFill>
              </a:rPr>
              <a:t>negative ed</a:t>
            </a:r>
            <a:r>
              <a:rPr lang="en-US" sz="2800" b="1" dirty="0" smtClean="0"/>
              <a:t>ge weights but </a:t>
            </a:r>
            <a:r>
              <a:rPr lang="en-US" sz="2800" b="1" dirty="0" smtClean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compute all-pairs distances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r>
                  <a:rPr lang="en-US" sz="2000" dirty="0" smtClean="0"/>
                  <a:t>Reduce the space requirement to </a:t>
                </a:r>
                <a:r>
                  <a:rPr lang="en-US" sz="2000" b="1" dirty="0" smtClean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Reduce the space requirement to a single matrix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Hint </a:t>
                </a:r>
                <a:r>
                  <a:rPr lang="en-US" sz="2000" dirty="0" smtClean="0"/>
                  <a:t>: Get inspiration from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Bellman-Ford-algorithm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The solution is given on the following slide.</a:t>
                </a: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Floyd 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>
                <a:solidFill>
                  <a:srgbClr val="7030A0"/>
                </a:solidFill>
              </a:rPr>
              <a:t>Warshal</a:t>
            </a:r>
            <a:r>
              <a:rPr lang="en-US" sz="3600" b="1" dirty="0" err="1"/>
              <a:t>’s</a:t>
            </a:r>
            <a:r>
              <a:rPr lang="en-US" sz="3600" b="1" dirty="0"/>
              <a:t> algorithm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Floyd-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Warshal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 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</a:t>
                </a:r>
                <a:r>
                  <a:rPr lang="en-US" sz="2000" b="1" dirty="0" smtClean="0"/>
                  <a:t>If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6C31"/>
                        </a:solidFill>
                      </a:rPr>
                      <m:t>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err="1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1800" dirty="0" err="1" smtClean="0"/>
                  <a:t>:At</a:t>
                </a:r>
                <a:r>
                  <a:rPr lang="en-US" sz="1800" dirty="0" smtClean="0"/>
                  <a:t> the end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iteration,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𝑫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= length of the shortest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 with all intermediate vertices of indices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86800" cy="5410200"/>
              </a:xfrm>
              <a:blipFill rotWithShape="1">
                <a:blip r:embed="rId2"/>
                <a:stretch>
                  <a:fillRect l="-702" t="-563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6784" y="44766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784" y="51816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484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rgbClr val="7030A0"/>
                </a:solidFill>
              </a:rPr>
              <a:t>Bitonic</a:t>
            </a:r>
            <a:r>
              <a:rPr lang="en-US" sz="3200" dirty="0" smtClean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 in a plane.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Cost</a:t>
                </a:r>
                <a:r>
                  <a:rPr lang="en-US" sz="2000" b="1" dirty="0" smtClean="0"/>
                  <a:t> of a tour</a:t>
                </a:r>
                <a:r>
                  <a:rPr lang="en-US" sz="2000" dirty="0" smtClean="0"/>
                  <a:t>: Total distance traveled.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52" grpId="0" animBg="1"/>
      <p:bldP spid="5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Cost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0"/>
          </p:cNvCxnSpPr>
          <p:nvPr/>
        </p:nvCxnSpPr>
        <p:spPr>
          <a:xfrm>
            <a:off x="4974685" y="2376845"/>
            <a:ext cx="2035715" cy="794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  <a:endCxn id="15" idx="7"/>
          </p:cNvCxnSpPr>
          <p:nvPr/>
        </p:nvCxnSpPr>
        <p:spPr>
          <a:xfrm flipH="1" flipV="1">
            <a:off x="4032338" y="2830559"/>
            <a:ext cx="1382759" cy="1001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0" idx="3"/>
          </p:cNvCxnSpPr>
          <p:nvPr/>
        </p:nvCxnSpPr>
        <p:spPr>
          <a:xfrm flipV="1">
            <a:off x="5784938" y="3643464"/>
            <a:ext cx="479518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1 45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0"/>
              <a:gd name="adj3" fmla="val 146260"/>
              <a:gd name="adj4" fmla="val -323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</a:t>
            </a:r>
            <a:r>
              <a:rPr lang="en-US" dirty="0" err="1" smtClean="0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tour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Cost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compute the least cost </a:t>
                </a:r>
                <a:r>
                  <a:rPr lang="en-US" sz="2000" b="1" dirty="0" err="1" smtClean="0"/>
                  <a:t>Bitonic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tour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 r="-148" b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7"/>
          </p:cNvCxnSpPr>
          <p:nvPr/>
        </p:nvCxnSpPr>
        <p:spPr>
          <a:xfrm flipV="1">
            <a:off x="6318338" y="3171111"/>
            <a:ext cx="692062" cy="4184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7"/>
          </p:cNvCxnSpPr>
          <p:nvPr/>
        </p:nvCxnSpPr>
        <p:spPr>
          <a:xfrm flipH="1">
            <a:off x="4032338" y="2351041"/>
            <a:ext cx="849360" cy="4795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30" idx="1"/>
          </p:cNvCxnSpPr>
          <p:nvPr/>
        </p:nvCxnSpPr>
        <p:spPr>
          <a:xfrm>
            <a:off x="5480138" y="2957664"/>
            <a:ext cx="784318" cy="6319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9" idx="3"/>
          </p:cNvCxnSpPr>
          <p:nvPr/>
        </p:nvCxnSpPr>
        <p:spPr>
          <a:xfrm flipV="1">
            <a:off x="5784938" y="3795864"/>
            <a:ext cx="2003518" cy="403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49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1190"/>
              <a:gd name="adj3" fmla="val 203119"/>
              <a:gd name="adj4" fmla="val -639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0" grpId="0" animBg="1"/>
      <p:bldP spid="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Single source </a:t>
            </a:r>
            <a:r>
              <a:rPr lang="en-US" sz="3600" b="1" dirty="0">
                <a:solidFill>
                  <a:srgbClr val="7030A0"/>
                </a:solidFill>
              </a:rPr>
              <a:t>shortest paths in a 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</m:oMath>
                </a14:m>
                <a:r>
                  <a:rPr lang="en-US" sz="2000" dirty="0" smtClean="0"/>
                  <a:t>compute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Solutions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Edge </a:t>
                </a:r>
                <a:r>
                  <a:rPr lang="en-US" sz="2000" dirty="0"/>
                  <a:t>weights </a:t>
                </a:r>
                <a:r>
                  <a:rPr lang="en-US" sz="2000" dirty="0" smtClean="0"/>
                  <a:t>are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non-negative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err="1" smtClean="0"/>
                  <a:t>Dijkstra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algorithm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Time complexity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 smtClean="0"/>
                  <a:t>Edge weights are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negative</a:t>
                </a:r>
                <a:r>
                  <a:rPr lang="en-US" sz="2000" dirty="0" smtClean="0"/>
                  <a:t> but </a:t>
                </a:r>
                <a:r>
                  <a:rPr lang="en-US" sz="2000" b="1" dirty="0" smtClean="0"/>
                  <a:t>no-negative cycle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Bellman-Ford algorithm</a:t>
                </a:r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Time complexity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 </a:t>
                </a:r>
                <a:r>
                  <a:rPr lang="en-US" sz="2000" dirty="0" smtClean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 smtClean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r>
                  <a:rPr lang="en-US" sz="2000" b="1" dirty="0"/>
                  <a:t>Time taken to report shortest 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|)</a:t>
                </a:r>
                <a:endParaRPr lang="en-US" sz="2000" b="1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953000"/>
              </a:xfrm>
              <a:blipFill rotWithShape="1">
                <a:blip r:embed="rId2"/>
                <a:stretch>
                  <a:fillRect l="-734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Attempt 1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: The cost of optimal </a:t>
                </a:r>
                <a:r>
                  <a:rPr lang="en-US" sz="2000" dirty="0" err="1" smtClean="0"/>
                  <a:t>Bitonic</a:t>
                </a:r>
                <a:r>
                  <a:rPr lang="en-US" sz="2000" dirty="0" smtClean="0"/>
                  <a:t> tour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Aim</a:t>
                </a:r>
                <a:r>
                  <a:rPr lang="en-US" sz="2000" dirty="0" smtClean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Approach</a:t>
                </a:r>
                <a:r>
                  <a:rPr lang="en-US" sz="2000" dirty="0" smtClean="0"/>
                  <a:t>: Try to relate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 smtClean="0"/>
                  <a:t>: No obvious way !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1" cy="2438400"/>
            <a:chOff x="2057400" y="2286000"/>
            <a:chExt cx="6159261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4" cy="460177"/>
              <a:chOff x="2667000" y="2740223"/>
              <a:chExt cx="591764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74841" y="2351041"/>
            <a:ext cx="4746718" cy="1978223"/>
            <a:chOff x="2274841" y="2351041"/>
            <a:chExt cx="4746718" cy="197822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491297" y="2968823"/>
              <a:ext cx="1519103" cy="2022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46738" y="2351041"/>
              <a:ext cx="468359" cy="57968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337138" y="2351041"/>
              <a:ext cx="544559" cy="1924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965538" y="2906759"/>
              <a:ext cx="1317718" cy="14225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74841" y="2960641"/>
              <a:ext cx="636815" cy="400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274841" y="3414864"/>
              <a:ext cx="1001759" cy="58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41641" y="2884441"/>
              <a:ext cx="636815" cy="1089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032338" y="2884441"/>
              <a:ext cx="1725659" cy="1303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796097" y="3643464"/>
              <a:ext cx="468359" cy="54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7"/>
              <a:endCxn id="36" idx="3"/>
            </p:cNvCxnSpPr>
            <p:nvPr/>
          </p:nvCxnSpPr>
          <p:spPr>
            <a:xfrm flipV="1">
              <a:off x="6318338" y="3189241"/>
              <a:ext cx="703221" cy="40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9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New Idea</a:t>
            </a:r>
            <a:r>
              <a:rPr lang="en-US" sz="3600" b="1" dirty="0" smtClean="0"/>
              <a:t>: Split the tour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000" dirty="0" smtClean="0"/>
              <a:t>We have generalized the problem.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traversing each point </a:t>
                </a:r>
                <a:r>
                  <a:rPr lang="en-US" sz="2000" u="sng" dirty="0"/>
                  <a:t>exclusively once</a:t>
                </a:r>
                <a:r>
                  <a:rPr lang="en-US" sz="2000" dirty="0"/>
                  <a:t>. What 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Term for Recursive formulation ?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Term for Recursive formulation ?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388489"/>
            <a:chOff x="2057400" y="2286000"/>
            <a:chExt cx="5392365" cy="2388489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52303" cy="460177"/>
              <a:chOff x="2667000" y="2740223"/>
              <a:chExt cx="452303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523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675121" cy="460177"/>
              <a:chOff x="2667000" y="2740223"/>
              <a:chExt cx="675121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6751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675121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181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386025" y="3124200"/>
              <a:ext cx="490775" cy="369332"/>
              <a:chOff x="2933328" y="1600200"/>
              <a:chExt cx="490775" cy="36933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119303" y="1600200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933328" y="1600200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328" y="1600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04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55509" cy="486466"/>
              <a:chOff x="2667000" y="2740223"/>
              <a:chExt cx="455509" cy="486466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55509" cy="3956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55509" cy="395621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6154" r="-17333" b="-1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2" idx="0"/>
          </p:cNvCxnSpPr>
          <p:nvPr/>
        </p:nvCxnSpPr>
        <p:spPr>
          <a:xfrm flipH="1">
            <a:off x="4631413" y="2351041"/>
            <a:ext cx="250285" cy="773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747703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8889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2" idx="0"/>
            <a:endCxn id="15" idx="5"/>
          </p:cNvCxnSpPr>
          <p:nvPr/>
        </p:nvCxnSpPr>
        <p:spPr>
          <a:xfrm flipH="1" flipV="1">
            <a:off x="4032338" y="2884441"/>
            <a:ext cx="599075" cy="2397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2877183" y="1504317"/>
            <a:ext cx="341634" cy="198120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 rot="5400000">
            <a:off x="2895600" y="3733800"/>
            <a:ext cx="304800" cy="198120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Arrow 56"/>
          <p:cNvSpPr/>
          <p:nvPr/>
        </p:nvSpPr>
        <p:spPr>
          <a:xfrm>
            <a:off x="3782004" y="3477768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62000" y="4876800"/>
            <a:ext cx="5668090" cy="1005221"/>
            <a:chOff x="762000" y="4876800"/>
            <a:chExt cx="5668090" cy="1005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62000" y="5486400"/>
                  <a:ext cx="5668090" cy="395621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optimal </a:t>
                  </a:r>
                  <a:r>
                    <a:rPr lang="en-US" b="1" dirty="0" err="1"/>
                    <a:t>Bitonic</a:t>
                  </a:r>
                  <a:r>
                    <a:rPr lang="en-US" b="1" dirty="0"/>
                    <a:t> tour </a:t>
                  </a:r>
                  <a:r>
                    <a:rPr lang="en-US" dirty="0" smtClean="0"/>
                    <a:t>on</a:t>
                  </a:r>
                  <a:r>
                    <a:rPr lang="en-US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 smtClean="0"/>
                    <a:t>,…,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/>
                    <a:t>starting </a:t>
                  </a:r>
                  <a:r>
                    <a:rPr lang="en-US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5486400"/>
                  <a:ext cx="5668090" cy="3956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60" t="-6154" r="-753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>
              <a:off x="3047999" y="4876800"/>
              <a:ext cx="1" cy="6096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720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Term for Recursive formulation 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dirty="0" smtClean="0"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, define</a:t>
                </a: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: the cost of the optimal </a:t>
                </a:r>
                <a:r>
                  <a:rPr lang="en-US" sz="2000" b="1" dirty="0" err="1" smtClean="0"/>
                  <a:t>Bitonic</a:t>
                </a:r>
                <a:r>
                  <a:rPr lang="en-US" sz="2000" b="1" dirty="0" smtClean="0"/>
                  <a:t> tour </a:t>
                </a:r>
                <a:r>
                  <a:rPr lang="en-US" sz="2000" dirty="0" smtClean="0"/>
                  <a:t>on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       </a:t>
                </a:r>
                <a:r>
                  <a:rPr lang="en-US" sz="2000" dirty="0" smtClean="0"/>
                  <a:t>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Base case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9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>Recursive formulation for</a:t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sz="3200" dirty="0">
                          <a:latin typeface="Cambria Math"/>
                        </a:rPr>
                        <m:t>[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3200" b="0" dirty="0">
                          <a:latin typeface="Cambria Math"/>
                        </a:rPr>
                        <m:t>,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sz="3200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6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dirty="0">
                        <a:latin typeface="Cambria Math"/>
                      </a:rPr>
                      <m:t>[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600" dirty="0">
                        <a:latin typeface="Cambria Math"/>
                      </a:rPr>
                      <m:t>,</m:t>
                    </m:r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6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Two cases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visited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09800" y="2667000"/>
            <a:ext cx="4876800" cy="1673423"/>
            <a:chOff x="2209800" y="2667000"/>
            <a:chExt cx="4876800" cy="1673423"/>
          </a:xfrm>
        </p:grpSpPr>
        <p:sp>
          <p:nvSpPr>
            <p:cNvPr id="7" name="Oval 6"/>
            <p:cNvSpPr/>
            <p:nvPr/>
          </p:nvSpPr>
          <p:spPr>
            <a:xfrm>
              <a:off x="2209800" y="33498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819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766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72097" y="4264223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9004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253297" y="28956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91200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10400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819299" y="4038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91" y="4050268"/>
                <a:ext cx="455509" cy="395621"/>
              </a:xfrm>
              <a:prstGeom prst="rect">
                <a:avLst/>
              </a:prstGeom>
              <a:blipFill rotWithShape="1">
                <a:blip r:embed="rId4"/>
                <a:stretch>
                  <a:fillRect t="-6154" r="-1600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667000"/>
                <a:ext cx="45230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5" y="3124200"/>
                <a:ext cx="67512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49077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 flipH="1">
            <a:off x="4631414" y="2743200"/>
            <a:ext cx="626386" cy="381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0"/>
          </p:cNvCxnSpPr>
          <p:nvPr/>
        </p:nvCxnSpPr>
        <p:spPr>
          <a:xfrm flipH="1" flipV="1">
            <a:off x="4631414" y="3200400"/>
            <a:ext cx="2227432" cy="849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0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6400"/>
                <a:ext cx="364394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38" t="-9836" r="-1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</a:t>
                </a:r>
                <a:r>
                  <a:rPr lang="en-US" b="1" dirty="0" smtClean="0">
                    <a:solidFill>
                      <a:srgbClr val="006C3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069068"/>
                <a:ext cx="3472554" cy="395621"/>
              </a:xfrm>
              <a:prstGeom prst="rect">
                <a:avLst/>
              </a:prstGeom>
              <a:blipFill rotWithShape="1">
                <a:blip r:embed="rId9"/>
                <a:stretch>
                  <a:fillRect l="-1404" t="-7692" r="-193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2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2" grpId="0"/>
      <p:bldP spid="55" grpId="0"/>
      <p:bldP spid="46" grpId="0"/>
      <p:bldP spid="13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 smtClean="0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;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Time taken by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But total no. of </a:t>
                </a:r>
                <a:r>
                  <a:rPr lang="en-US" sz="2000" dirty="0" err="1" smtClean="0"/>
                  <a:t>subproblems</a:t>
                </a:r>
                <a:r>
                  <a:rPr lang="en-US" sz="2000" dirty="0" smtClean="0"/>
                  <a:t> to be solved: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Iterative implementation of the recursive formulation.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00200"/>
                <a:ext cx="3886200" cy="4525963"/>
              </a:xfrm>
              <a:blipFill rotWithShape="1">
                <a:blip r:embed="rId4"/>
                <a:stretch>
                  <a:fillRect l="-1567" t="-809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0" dirty="0" smtClean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3200" dirty="0">
                        <a:latin typeface="Cambria Math"/>
                      </a:rPr>
                      <m:t>,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Recur-</a:t>
                </a:r>
                <a:r>
                  <a:rPr lang="en-US" sz="1800" b="1" dirty="0" err="1" smtClean="0">
                    <a:solidFill>
                      <a:srgbClr val="006C31"/>
                    </a:solidFill>
                  </a:rPr>
                  <a:t>bitonic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-tour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)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Else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 smtClean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;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Recur-bitonic-tour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876800" cy="4525963"/>
              </a:xfrm>
              <a:blipFill rotWithShape="1">
                <a:blip r:embed="rId3"/>
                <a:stretch>
                  <a:fillRect l="-1250" t="-674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6" name="Rectangle 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stCxn id="25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>
              <a:stCxn id="6" idx="1"/>
              <a:endCxn id="25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37" name="TextBox 3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69469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4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 smtClean="0"/>
              <a:t>with positive edge weights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ompute distance/shortest-path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Solutions</a:t>
                </a:r>
                <a:r>
                  <a:rPr lang="en-US" sz="2000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Execute </a:t>
                </a:r>
                <a:r>
                  <a:rPr lang="en-US" sz="2000" dirty="0" err="1" smtClean="0"/>
                  <a:t>Dijkstra’s</a:t>
                </a:r>
                <a:r>
                  <a:rPr lang="en-US" sz="2000" dirty="0" smtClean="0"/>
                  <a:t>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Total time =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 </a:t>
                </a:r>
                <a:r>
                  <a:rPr lang="en-US" sz="2000" dirty="0" smtClean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 smtClean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Space taken by the data structure </a:t>
                </a:r>
                <a:r>
                  <a:rPr lang="en-US" sz="2000" dirty="0" smtClean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Iterative </a:t>
            </a:r>
            <a:r>
              <a:rPr lang="en-US" sz="3200" b="1" dirty="0">
                <a:solidFill>
                  <a:srgbClr val="7030A0"/>
                </a:solidFill>
              </a:rPr>
              <a:t>algorithm </a:t>
            </a:r>
            <a:r>
              <a:rPr lang="en-US" sz="3200" b="1" dirty="0" smtClean="0"/>
              <a:t>for Optimal </a:t>
            </a:r>
            <a:r>
              <a:rPr lang="en-US" sz="3200" b="1" dirty="0" err="1" smtClean="0"/>
              <a:t>Bitonic</a:t>
            </a:r>
            <a:r>
              <a:rPr lang="en-US" sz="3200" b="1" dirty="0" smtClean="0"/>
              <a:t> tour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Iterative-</a:t>
                </a:r>
                <a:r>
                  <a:rPr lang="en-US" sz="2000" b="1" dirty="0" err="1" smtClean="0">
                    <a:solidFill>
                      <a:srgbClr val="006C31"/>
                    </a:solidFill>
                  </a:rPr>
                  <a:t>bitonic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-tour</a:t>
                </a:r>
                <a:r>
                  <a:rPr lang="en-US" sz="2000" dirty="0" smtClean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Add </a:t>
                </a:r>
                <a:r>
                  <a:rPr lang="en-US" sz="2000" dirty="0" smtClean="0"/>
                  <a:t>one more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for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</a:t>
                </a:r>
                <a:r>
                  <a:rPr lang="en-US" sz="2000" b="1" dirty="0" smtClean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;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dirty="0">
                        <a:latin typeface="Cambria Math"/>
                      </a:rPr>
                      <m:t>,</m:t>
                    </m:r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𝑚𝑖𝑛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6048"/>
              </a:xfrm>
              <a:blipFill rotWithShape="1">
                <a:blip r:embed="rId2"/>
                <a:stretch>
                  <a:fillRect l="-1379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75438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75438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77724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400800" y="3657600"/>
            <a:ext cx="1361551" cy="50234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562600" y="2057400"/>
            <a:ext cx="3276600" cy="3217127"/>
            <a:chOff x="5257800" y="2057400"/>
            <a:chExt cx="3276600" cy="3217127"/>
          </a:xfrm>
        </p:grpSpPr>
        <p:sp>
          <p:nvSpPr>
            <p:cNvPr id="53" name="Rectangle 52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78486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7904703" y="3886200"/>
            <a:ext cx="324897" cy="1752600"/>
            <a:chOff x="7599903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903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/>
            <p:cNvCxnSpPr>
              <a:stCxn id="88" idx="2"/>
            </p:cNvCxnSpPr>
            <p:nvPr/>
          </p:nvCxnSpPr>
          <p:spPr>
            <a:xfrm>
              <a:off x="7772400" y="3886200"/>
              <a:ext cx="33076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243988" y="3440668"/>
            <a:ext cx="2680812" cy="369332"/>
            <a:chOff x="4939188" y="3440668"/>
            <a:chExt cx="26808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/>
            <p:cNvCxnSpPr>
              <a:stCxn id="53" idx="1"/>
              <a:endCxn id="88" idx="1"/>
            </p:cNvCxnSpPr>
            <p:nvPr/>
          </p:nvCxnSpPr>
          <p:spPr>
            <a:xfrm>
              <a:off x="5334000" y="3657600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78486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8077200" y="3581400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934200" y="3886200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1     2          ...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11" y="5257800"/>
                <a:ext cx="363028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42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5182380" y="2133600"/>
            <a:ext cx="456420" cy="3124200"/>
            <a:chOff x="4876800" y="2057400"/>
            <a:chExt cx="456420" cy="3124200"/>
          </a:xfrm>
        </p:grpSpPr>
        <p:sp>
          <p:nvSpPr>
            <p:cNvPr id="107" name="TextBox 106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TextBox 109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7162800" y="3657601"/>
            <a:ext cx="904351" cy="457199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6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 smtClean="0"/>
              <a:t>with </a:t>
            </a:r>
            <a:r>
              <a:rPr lang="en-US" sz="2800" b="1" dirty="0" smtClean="0">
                <a:solidFill>
                  <a:srgbClr val="0070C0"/>
                </a:solidFill>
              </a:rPr>
              <a:t>negative edge</a:t>
            </a:r>
            <a:r>
              <a:rPr lang="en-US" sz="2800" b="1" dirty="0" smtClean="0"/>
              <a:t> weights but </a:t>
            </a:r>
            <a:r>
              <a:rPr lang="en-US" sz="2800" b="1" dirty="0" smtClean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ompute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Execute Bellman-Ford’s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Total time =</a:t>
                </a:r>
                <a:r>
                  <a:rPr lang="en-US" sz="2000" dirty="0" smtClean="0"/>
                  <a:t> 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 </a:t>
                </a:r>
                <a:r>
                  <a:rPr lang="en-US" sz="2000" dirty="0" smtClean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 smtClean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Space taken by the data structure </a:t>
                </a:r>
                <a:r>
                  <a:rPr lang="en-US" sz="2000" dirty="0" smtClean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eft Arrow 1"/>
              <p:cNvSpPr/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How to improve it to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Left Arrow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 smtClean="0">
                    <a:solidFill>
                      <a:srgbClr val="7030A0"/>
                    </a:solidFill>
                  </a:rPr>
                  <a:t>All-pairs shortest paths in </a:t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:r>
                  <a:rPr lang="en-US" sz="3200" dirty="0" smtClean="0"/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dirty="0"/>
                  <a:t>) </a:t>
                </a:r>
                <a:r>
                  <a:rPr lang="en-US" sz="3200" dirty="0" smtClean="0"/>
                  <a:t>time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200" dirty="0" smtClean="0">
                    <a:solidFill>
                      <a:srgbClr val="7030A0"/>
                    </a:solidFill>
                  </a:rPr>
                </a:b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 b="-1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 graphs 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weights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6C31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Every </a:t>
                </a:r>
                <a:r>
                  <a:rPr lang="en-US" sz="2000" b="1" dirty="0" err="1" smtClean="0"/>
                  <a:t>subpath</a:t>
                </a:r>
                <a:r>
                  <a:rPr lang="en-US" sz="2000" dirty="0" smtClean="0"/>
                  <a:t> of a shortest path is also a </a:t>
                </a:r>
                <a:r>
                  <a:rPr lang="en-US" sz="2000" b="1" dirty="0" smtClean="0"/>
                  <a:t>shortest path</a:t>
                </a:r>
                <a:r>
                  <a:rPr lang="en-US" sz="2000" dirty="0" smtClean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819400" y="3108069"/>
            <a:ext cx="2590800" cy="778131"/>
            <a:chOff x="3657600" y="3036334"/>
            <a:chExt cx="2590800" cy="778131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667000" y="28194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19400"/>
                <a:ext cx="3706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268186" y="28310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86" y="2831068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95600" y="3505200"/>
                <a:ext cx="258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05200"/>
                <a:ext cx="258243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887" t="-8197" r="-30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95400" y="2740223"/>
            <a:ext cx="6553200" cy="167045"/>
            <a:chOff x="1295400" y="2740223"/>
            <a:chExt cx="6553200" cy="167045"/>
          </a:xfrm>
        </p:grpSpPr>
        <p:grpSp>
          <p:nvGrpSpPr>
            <p:cNvPr id="13" name="Group 12"/>
            <p:cNvGrpSpPr/>
            <p:nvPr/>
          </p:nvGrpSpPr>
          <p:grpSpPr>
            <a:xfrm>
              <a:off x="1981200" y="2740223"/>
              <a:ext cx="5181600" cy="167045"/>
              <a:chOff x="1981200" y="2740223"/>
              <a:chExt cx="5181600" cy="16704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74022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104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133600" y="2740223"/>
                <a:ext cx="4876800" cy="167045"/>
                <a:chOff x="2133600" y="2740223"/>
                <a:chExt cx="4876800" cy="16704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33600" y="2740223"/>
                  <a:ext cx="4876800" cy="152400"/>
                  <a:chOff x="2133600" y="4191000"/>
                  <a:chExt cx="4876800" cy="15240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28194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576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2133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9718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6324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3810000" y="2754868"/>
                  <a:ext cx="2514600" cy="152400"/>
                  <a:chOff x="3810000" y="2740223"/>
                  <a:chExt cx="2514600" cy="1524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44958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38100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53340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6482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61722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54864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6" name="Straight Arrow Connector 35"/>
            <p:cNvCxnSpPr/>
            <p:nvPr/>
          </p:nvCxnSpPr>
          <p:spPr>
            <a:xfrm>
              <a:off x="71628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954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90600" y="2740223"/>
            <a:ext cx="386644" cy="445532"/>
            <a:chOff x="990600" y="2740223"/>
            <a:chExt cx="386644" cy="445532"/>
          </a:xfrm>
        </p:grpSpPr>
        <p:sp>
          <p:nvSpPr>
            <p:cNvPr id="44" name="Oval 43"/>
            <p:cNvSpPr/>
            <p:nvPr/>
          </p:nvSpPr>
          <p:spPr>
            <a:xfrm>
              <a:off x="1143000" y="2740223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696200" y="2740223"/>
            <a:ext cx="375423" cy="445532"/>
            <a:chOff x="7696200" y="2740223"/>
            <a:chExt cx="375423" cy="445532"/>
          </a:xfrm>
        </p:grpSpPr>
        <p:sp>
          <p:nvSpPr>
            <p:cNvPr id="35" name="Oval 34"/>
            <p:cNvSpPr/>
            <p:nvPr/>
          </p:nvSpPr>
          <p:spPr>
            <a:xfrm>
              <a:off x="7873187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4754" t="-8197" r="-278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Down Ribbon 14"/>
          <p:cNvSpPr/>
          <p:nvPr/>
        </p:nvSpPr>
        <p:spPr>
          <a:xfrm>
            <a:off x="1066799" y="4648200"/>
            <a:ext cx="6817111" cy="1447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property holds for graphs with </a:t>
            </a:r>
            <a:r>
              <a:rPr lang="en-US" b="1" dirty="0" smtClean="0">
                <a:solidFill>
                  <a:srgbClr val="0070C0"/>
                </a:solidFill>
              </a:rPr>
              <a:t>negative</a:t>
            </a:r>
            <a:r>
              <a:rPr lang="en-US" dirty="0" smtClean="0">
                <a:solidFill>
                  <a:schemeClr val="tx1"/>
                </a:solidFill>
              </a:rPr>
              <a:t> weights but </a:t>
            </a:r>
            <a:r>
              <a:rPr lang="en-US" dirty="0" smtClean="0">
                <a:solidFill>
                  <a:srgbClr val="C00000"/>
                </a:solidFill>
              </a:rPr>
              <a:t>no </a:t>
            </a:r>
            <a:r>
              <a:rPr lang="en-US" b="1" dirty="0" smtClean="0">
                <a:solidFill>
                  <a:schemeClr val="tx1"/>
                </a:solidFill>
              </a:rPr>
              <a:t>negative cycle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/>
      <p:bldP spid="46" grpId="0"/>
      <p:bldP spid="8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6C31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used “</a:t>
                </a:r>
                <a:r>
                  <a:rPr lang="en-US" sz="2000" u="sng" dirty="0" smtClean="0"/>
                  <a:t>no. of edges</a:t>
                </a:r>
                <a:r>
                  <a:rPr lang="en-US" sz="2000" dirty="0" smtClean="0"/>
                  <a:t>” for a recursive formulation of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smtClean="0"/>
                  <a:t>[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Bellman Ford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length of the shortest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having </a:t>
                </a:r>
                <a:r>
                  <a:rPr lang="en-US" sz="2000" b="1" dirty="0"/>
                  <a:t>at most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edges</a:t>
                </a:r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Expressed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recursvely in terms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1" dirty="0" smtClean="0"/>
                  <a:t>Base case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if 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otherwise.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81200" y="274022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482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86400" y="2831068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67091" y="1916668"/>
            <a:ext cx="6782295" cy="597932"/>
            <a:chOff x="1167091" y="1916668"/>
            <a:chExt cx="6782295" cy="597932"/>
          </a:xfrm>
        </p:grpSpPr>
        <p:sp>
          <p:nvSpPr>
            <p:cNvPr id="34" name="Right Brace 33"/>
            <p:cNvSpPr/>
            <p:nvPr/>
          </p:nvSpPr>
          <p:spPr>
            <a:xfrm rot="5400000" flipH="1">
              <a:off x="4413183" y="-1021604"/>
              <a:ext cx="290112" cy="6782295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edges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1916668"/>
                  <a:ext cx="87043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88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1143001" y="3215088"/>
            <a:ext cx="5943601" cy="594912"/>
            <a:chOff x="1143001" y="3215088"/>
            <a:chExt cx="5943601" cy="594912"/>
          </a:xfrm>
        </p:grpSpPr>
        <p:sp>
          <p:nvSpPr>
            <p:cNvPr id="35" name="Right Brace 34"/>
            <p:cNvSpPr/>
            <p:nvPr/>
          </p:nvSpPr>
          <p:spPr>
            <a:xfrm rot="16200000" flipH="1">
              <a:off x="3969746" y="388343"/>
              <a:ext cx="290112" cy="5943601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edges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3440668"/>
                  <a:ext cx="128400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5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895600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5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6C31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“</a:t>
                </a:r>
                <a:r>
                  <a:rPr lang="en-US" sz="2000" b="1" u="sng" dirty="0"/>
                  <a:t>vertices</a:t>
                </a:r>
                <a:r>
                  <a:rPr lang="en-US" sz="2000" dirty="0"/>
                  <a:t>” for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95400" y="2740223"/>
            <a:ext cx="6553200" cy="167045"/>
            <a:chOff x="1295400" y="2740223"/>
            <a:chExt cx="6553200" cy="167045"/>
          </a:xfrm>
        </p:grpSpPr>
        <p:grpSp>
          <p:nvGrpSpPr>
            <p:cNvPr id="13" name="Group 12"/>
            <p:cNvGrpSpPr/>
            <p:nvPr/>
          </p:nvGrpSpPr>
          <p:grpSpPr>
            <a:xfrm>
              <a:off x="1981200" y="2740223"/>
              <a:ext cx="5181600" cy="167045"/>
              <a:chOff x="1981200" y="2740223"/>
              <a:chExt cx="5181600" cy="16704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74022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104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133600" y="2740223"/>
                <a:ext cx="4876800" cy="167045"/>
                <a:chOff x="2133600" y="2740223"/>
                <a:chExt cx="4876800" cy="16704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33600" y="2740223"/>
                  <a:ext cx="4876800" cy="152400"/>
                  <a:chOff x="2133600" y="4191000"/>
                  <a:chExt cx="4876800" cy="15240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28194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57600" y="4191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2133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29718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6324600" y="4267200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3810000" y="2754868"/>
                  <a:ext cx="2514600" cy="152400"/>
                  <a:chOff x="3810000" y="2740223"/>
                  <a:chExt cx="2514600" cy="1524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44958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38100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53340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46482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29"/>
                  <p:cNvSpPr/>
                  <p:nvPr/>
                </p:nvSpPr>
                <p:spPr>
                  <a:xfrm>
                    <a:off x="6172200" y="2740223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5486400" y="2816423"/>
                    <a:ext cx="685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6" name="Straight Arrow Connector 35"/>
            <p:cNvCxnSpPr/>
            <p:nvPr/>
          </p:nvCxnSpPr>
          <p:spPr>
            <a:xfrm>
              <a:off x="71628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295400" y="28194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90600" y="2740223"/>
            <a:ext cx="386644" cy="445532"/>
            <a:chOff x="990600" y="2740223"/>
            <a:chExt cx="386644" cy="445532"/>
          </a:xfrm>
        </p:grpSpPr>
        <p:sp>
          <p:nvSpPr>
            <p:cNvPr id="44" name="Oval 43"/>
            <p:cNvSpPr/>
            <p:nvPr/>
          </p:nvSpPr>
          <p:spPr>
            <a:xfrm>
              <a:off x="1143000" y="2740223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816423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7696200" y="2740223"/>
            <a:ext cx="375423" cy="445532"/>
            <a:chOff x="7696200" y="2740223"/>
            <a:chExt cx="375423" cy="445532"/>
          </a:xfrm>
        </p:grpSpPr>
        <p:sp>
          <p:nvSpPr>
            <p:cNvPr id="35" name="Oval 34"/>
            <p:cNvSpPr/>
            <p:nvPr/>
          </p:nvSpPr>
          <p:spPr>
            <a:xfrm>
              <a:off x="7873187" y="274022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816423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4754" t="-8197" r="-2786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97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</a:t>
            </a:r>
            <a:r>
              <a:rPr lang="en-US" sz="3200" b="1" dirty="0" smtClean="0">
                <a:solidFill>
                  <a:srgbClr val="006C31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Optimal </a:t>
            </a:r>
            <a:r>
              <a:rPr lang="en-US" sz="3200" b="1" dirty="0" smtClean="0">
                <a:solidFill>
                  <a:srgbClr val="006C31"/>
                </a:solidFill>
              </a:rPr>
              <a:t>substructure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F</a:t>
                </a:r>
                <a:r>
                  <a:rPr lang="en-US" sz="2000" dirty="0" smtClean="0"/>
                  <a:t>or </a:t>
                </a:r>
                <a:r>
                  <a:rPr lang="en-US" sz="2000" dirty="0"/>
                  <a:t>a recursive formulation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can use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ax-index</a:t>
                </a:r>
                <a:r>
                  <a:rPr lang="en-US" sz="2000" dirty="0" smtClean="0"/>
                  <a:t> of </a:t>
                </a:r>
                <a:r>
                  <a:rPr lang="en-US" sz="2000" b="1" dirty="0" smtClean="0"/>
                  <a:t>intermediate vertices</a:t>
                </a:r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10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958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72200" y="275486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0" y="2816423"/>
            <a:ext cx="4876800" cy="14645"/>
            <a:chOff x="2133600" y="2816423"/>
            <a:chExt cx="4876800" cy="1464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133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24600" y="2816423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482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86400" y="28310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73868"/>
                <a:ext cx="5132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19" y="2362200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62200"/>
                <a:ext cx="513282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18" y="2362200"/>
                <a:ext cx="3754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373868"/>
                <a:ext cx="51328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143000" y="2740223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954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1200" y="2743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873187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162800" y="28194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62200"/>
                <a:ext cx="51328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81800" y="2373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373868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16423"/>
                <a:ext cx="38664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16423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4754" t="-8197" r="-27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 flipH="1">
            <a:off x="4406476" y="-470324"/>
            <a:ext cx="275422" cy="5389626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47864" y="2971800"/>
            <a:ext cx="1233736" cy="826532"/>
            <a:chOff x="3947864" y="2971800"/>
            <a:chExt cx="1233736" cy="826532"/>
          </a:xfrm>
        </p:grpSpPr>
        <p:sp>
          <p:nvSpPr>
            <p:cNvPr id="8" name="Right Arrow 7"/>
            <p:cNvSpPr/>
            <p:nvPr/>
          </p:nvSpPr>
          <p:spPr>
            <a:xfrm rot="16200000">
              <a:off x="4346600" y="3083206"/>
              <a:ext cx="489205" cy="2663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47864" y="3429000"/>
              <a:ext cx="123373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max-index</a:t>
              </a:r>
              <a:r>
                <a:rPr lang="en-US" b="1" dirty="0" smtClean="0"/>
                <a:t> 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8800" y="3200400"/>
            <a:ext cx="1995742" cy="597932"/>
            <a:chOff x="1828800" y="3200400"/>
            <a:chExt cx="1995742" cy="597932"/>
          </a:xfrm>
        </p:grpSpPr>
        <p:sp>
          <p:nvSpPr>
            <p:cNvPr id="34" name="Right Brace 33"/>
            <p:cNvSpPr/>
            <p:nvPr/>
          </p:nvSpPr>
          <p:spPr>
            <a:xfrm rot="16200000" flipH="1">
              <a:off x="2674271" y="2354929"/>
              <a:ext cx="304800" cy="1995742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02174" y="3200400"/>
            <a:ext cx="2036826" cy="597932"/>
            <a:chOff x="5202174" y="3200400"/>
            <a:chExt cx="2036826" cy="597932"/>
          </a:xfrm>
        </p:grpSpPr>
        <p:sp>
          <p:nvSpPr>
            <p:cNvPr id="36" name="Right Brace 35"/>
            <p:cNvSpPr/>
            <p:nvPr/>
          </p:nvSpPr>
          <p:spPr>
            <a:xfrm rot="16200000" flipH="1">
              <a:off x="6068186" y="2334388"/>
              <a:ext cx="304801" cy="2036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96000" y="3429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?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575799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8511" t="-8197" r="-180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01" y="3505200"/>
                <a:ext cx="575799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8421" t="-8197" r="-178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9" grpId="0" animBg="1"/>
      <p:bldP spid="10" grpId="0" animBg="1"/>
      <p:bldP spid="26" grpId="0" animBg="1"/>
      <p:bldP spid="28" grpId="0" animBg="1"/>
      <p:bldP spid="30" grpId="0" animBg="1"/>
      <p:bldP spid="3" grpId="0"/>
      <p:bldP spid="24" grpId="0"/>
      <p:bldP spid="25" grpId="0" animBg="1"/>
      <p:bldP spid="25" grpId="1" animBg="1"/>
      <p:bldP spid="25" grpId="2" animBg="1"/>
      <p:bldP spid="32" grpId="0"/>
      <p:bldP spid="33" grpId="0"/>
      <p:bldP spid="44" grpId="0" animBg="1"/>
      <p:bldP spid="49" grpId="0"/>
      <p:bldP spid="50" grpId="0"/>
      <p:bldP spid="7" grpId="0" animBg="1"/>
      <p:bldP spid="11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13209</TotalTime>
  <Words>2828</Words>
  <Application>Microsoft Office PowerPoint</Application>
  <PresentationFormat>On-screen Show (4:3)</PresentationFormat>
  <Paragraphs>495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and Analysis of Algorithms (CS345/CS345A)  Jan-April 2014</vt:lpstr>
      <vt:lpstr>Single source shortest paths in a graph </vt:lpstr>
      <vt:lpstr>All-pairs shortest paths in a graph with positive edge weights</vt:lpstr>
      <vt:lpstr>All-pairs shortest paths in a graph with negative edge weights but no negative cycle</vt:lpstr>
      <vt:lpstr>All-pairs shortest paths in  O(n^3) time </vt:lpstr>
      <vt:lpstr>The Optimal substructure property </vt:lpstr>
      <vt:lpstr>The Optimal substructure property </vt:lpstr>
      <vt:lpstr>The Optimal substructure property </vt:lpstr>
      <vt:lpstr>The Optimal substructure property </vt:lpstr>
      <vt:lpstr>Term for Recursive formulation of δ(u,v) ?</vt:lpstr>
      <vt:lpstr>Recursive formulation of D_k (i,j) </vt:lpstr>
      <vt:lpstr>Floyd Warshal Algorithm for  All Pairs Shortest Paths</vt:lpstr>
      <vt:lpstr>Floyd  and Warshal’s algorithm </vt:lpstr>
      <vt:lpstr>All-pairs shortest paths in a graph with negative edge weights but no negative cycle</vt:lpstr>
      <vt:lpstr>Floyd  and Warshal’s algorithm </vt:lpstr>
      <vt:lpstr>Bitonic tour</vt:lpstr>
      <vt:lpstr>Bitonic tour </vt:lpstr>
      <vt:lpstr>Bitonic tour </vt:lpstr>
      <vt:lpstr>Bitonic tour </vt:lpstr>
      <vt:lpstr>Attempt 1</vt:lpstr>
      <vt:lpstr>New Idea: Split the tour</vt:lpstr>
      <vt:lpstr>New Idea: Split the tour</vt:lpstr>
      <vt:lpstr>Term for Recursive formulation ?</vt:lpstr>
      <vt:lpstr>Term for Recursive formulation ?</vt:lpstr>
      <vt:lpstr>Term for Recursive formulation ?</vt:lpstr>
      <vt:lpstr>Recursive formulation for T[i,j]</vt:lpstr>
      <vt:lpstr>Recursive formulation of T[i,j] </vt:lpstr>
      <vt:lpstr>Recursive algorithm for T(i,j)  </vt:lpstr>
      <vt:lpstr>Recursive algorithm for T(i,j)  </vt:lpstr>
      <vt:lpstr>Iterative algorithm for Optimal Bitonic tour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HP</cp:lastModifiedBy>
  <cp:revision>1289</cp:revision>
  <dcterms:created xsi:type="dcterms:W3CDTF">2011-12-03T04:13:03Z</dcterms:created>
  <dcterms:modified xsi:type="dcterms:W3CDTF">2014-02-24T06:09:48Z</dcterms:modified>
</cp:coreProperties>
</file>