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501" r:id="rId3"/>
    <p:sldId id="512" r:id="rId4"/>
    <p:sldId id="513" r:id="rId5"/>
    <p:sldId id="502" r:id="rId6"/>
    <p:sldId id="503" r:id="rId7"/>
    <p:sldId id="504" r:id="rId8"/>
    <p:sldId id="487" r:id="rId9"/>
    <p:sldId id="489" r:id="rId10"/>
    <p:sldId id="505" r:id="rId11"/>
    <p:sldId id="506" r:id="rId12"/>
    <p:sldId id="498" r:id="rId13"/>
    <p:sldId id="493" r:id="rId14"/>
    <p:sldId id="499" r:id="rId15"/>
    <p:sldId id="488" r:id="rId16"/>
    <p:sldId id="490" r:id="rId17"/>
    <p:sldId id="494" r:id="rId18"/>
    <p:sldId id="496" r:id="rId19"/>
    <p:sldId id="491" r:id="rId20"/>
    <p:sldId id="507" r:id="rId21"/>
    <p:sldId id="500" r:id="rId22"/>
    <p:sldId id="508" r:id="rId23"/>
    <p:sldId id="492" r:id="rId24"/>
    <p:sldId id="509" r:id="rId25"/>
    <p:sldId id="514" r:id="rId26"/>
    <p:sldId id="515" r:id="rId27"/>
    <p:sldId id="510" r:id="rId28"/>
    <p:sldId id="516" r:id="rId29"/>
    <p:sldId id="511" r:id="rId30"/>
    <p:sldId id="51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77" d="100"/>
          <a:sy n="77" d="100"/>
        </p:scale>
        <p:origin x="-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0.png"/><Relationship Id="rId7" Type="http://schemas.openxmlformats.org/officeDocument/2006/relationships/image" Target="../media/image1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24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0.png"/><Relationship Id="rId10" Type="http://schemas.openxmlformats.org/officeDocument/2006/relationships/image" Target="../media/image41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430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0" Type="http://schemas.openxmlformats.org/officeDocument/2006/relationships/image" Target="../media/image42.png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0" Type="http://schemas.openxmlformats.org/officeDocument/2006/relationships/image" Target="../media/image42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Network Flow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 smtClean="0"/>
                  <a:t> flow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 smtClean="0"/>
                  <a:t> flow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), 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compute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of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+1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+7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4267200" y="4113311"/>
            <a:ext cx="3276600" cy="11475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What is the most natural approach to solve this problem 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Down Ribbon 76"/>
              <p:cNvSpPr/>
              <p:nvPr/>
            </p:nvSpPr>
            <p:spPr>
              <a:xfrm>
                <a:off x="4191000" y="4800600"/>
                <a:ext cx="4495800" cy="16001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Finding some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path,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Sending flow along the path,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Updating capacities,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Finding </a:t>
                </a:r>
                <a:r>
                  <a:rPr lang="en-US" dirty="0">
                    <a:solidFill>
                      <a:schemeClr val="tx1"/>
                    </a:solidFill>
                  </a:rPr>
                  <a:t>some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path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…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7" name="Down Ribbon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00600"/>
                <a:ext cx="4495800" cy="16001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  <p:bldP spid="77" grpId="0" animBg="1"/>
      <p:bldP spid="7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Towards designing </a:t>
            </a:r>
            <a:r>
              <a:rPr lang="en-US" sz="3200" b="1" dirty="0" smtClean="0">
                <a:solidFill>
                  <a:srgbClr val="7030A0"/>
                </a:solidFill>
              </a:rPr>
              <a:t>max flow </a:t>
            </a:r>
            <a:r>
              <a:rPr lang="en-US" sz="3200" b="1" dirty="0" smtClean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 -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 remove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dirty="0" smtClean="0"/>
                  <a:t>  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Is the algorithm correct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counterexample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the maximum flow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30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Executing</a:t>
            </a:r>
            <a:r>
              <a:rPr lang="en-US" sz="3600" b="1" dirty="0" smtClean="0"/>
              <a:t> our </a:t>
            </a:r>
            <a:r>
              <a:rPr lang="en-US" sz="3600" b="1" dirty="0" smtClean="0">
                <a:solidFill>
                  <a:srgbClr val="7030A0"/>
                </a:solidFill>
              </a:rPr>
              <a:t>first attempt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867400"/>
            <a:ext cx="1477777" cy="990600"/>
            <a:chOff x="5867400" y="5867400"/>
            <a:chExt cx="1477777" cy="990600"/>
          </a:xfrm>
        </p:grpSpPr>
        <p:sp>
          <p:nvSpPr>
            <p:cNvPr id="10" name="Smiley Face 9"/>
            <p:cNvSpPr/>
            <p:nvPr/>
          </p:nvSpPr>
          <p:spPr>
            <a:xfrm>
              <a:off x="6234808" y="5867400"/>
              <a:ext cx="699392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 smtClean="0"/>
                    <a:t> path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Finding a solution with </a:t>
            </a:r>
            <a:r>
              <a:rPr lang="en-US" sz="3600" b="1" dirty="0" smtClean="0">
                <a:solidFill>
                  <a:srgbClr val="7030A0"/>
                </a:solidFill>
              </a:rPr>
              <a:t>scientific spirit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Patience and perseverance paid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loud Callout 17"/>
              <p:cNvSpPr/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How to send extra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units of flow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Line Callout 1 18"/>
              <p:cNvSpPr/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Conservation violated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Line Callout 1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Conservation violated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70" grpId="0"/>
      <p:bldP spid="18" grpId="0" animBg="1"/>
      <p:bldP spid="18" grpId="1" animBg="1"/>
      <p:bldP spid="19" grpId="0" animBg="1"/>
      <p:bldP spid="19" grpId="1" animBg="1"/>
      <p:bldP spid="66" grpId="0" animBg="1"/>
      <p:bldP spid="66" grpId="1" animBg="1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Insight into max-flow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Redistribution</a:t>
            </a:r>
            <a:r>
              <a:rPr lang="en-US" sz="2000" dirty="0" smtClean="0"/>
              <a:t> of existing flow may allow additional flow.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Need a structure which may facilitate this redistribution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Increasing</a:t>
            </a:r>
            <a:r>
              <a:rPr lang="en-US" sz="2000" dirty="0" smtClean="0"/>
              <a:t> flow along an edge (if the current flow is less than capacity)</a:t>
            </a:r>
          </a:p>
          <a:p>
            <a:r>
              <a:rPr lang="en-US" sz="2000" dirty="0">
                <a:solidFill>
                  <a:srgbClr val="7030A0"/>
                </a:solidFill>
              </a:rPr>
              <a:t>Reducing</a:t>
            </a:r>
            <a:r>
              <a:rPr lang="en-US" sz="2000" dirty="0"/>
              <a:t> flow along an </a:t>
            </a:r>
            <a:r>
              <a:rPr lang="en-US" sz="2000" dirty="0" smtClean="0"/>
              <a:t>edge (if it is carrying some positive flow.)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be a network with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 sink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and capacities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is constructed as follows: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as follows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	    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:r>
                  <a:rPr lang="en-US" sz="2000" b="1" dirty="0" smtClean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-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31163" y="5040868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Forward edge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802868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Backward edge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Designing</a:t>
            </a:r>
            <a:r>
              <a:rPr lang="en-US" sz="3600" b="1" dirty="0" smtClean="0"/>
              <a:t> an algorithm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7" y="1874837"/>
            <a:ext cx="452596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237625">
            <a:off x="2226621" y="2667000"/>
            <a:ext cx="2040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640" y="3617298"/>
            <a:ext cx="16871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Greedy Strategy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202692">
            <a:off x="1883655" y="4633824"/>
            <a:ext cx="2316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3164502"/>
            <a:ext cx="1447800" cy="9502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>
            <a:off x="6362700" y="2781300"/>
            <a:ext cx="609600" cy="17526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Ribbon 2"/>
          <p:cNvSpPr/>
          <p:nvPr/>
        </p:nvSpPr>
        <p:spPr>
          <a:xfrm>
            <a:off x="1981200" y="5519132"/>
            <a:ext cx="5638800" cy="88166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take a </a:t>
            </a:r>
            <a:r>
              <a:rPr lang="en-US" b="1" u="sng" dirty="0" smtClean="0"/>
              <a:t>fresh</a:t>
            </a:r>
            <a:r>
              <a:rPr lang="en-US" dirty="0" smtClean="0"/>
              <a:t> and </a:t>
            </a:r>
            <a:r>
              <a:rPr lang="en-US" b="1" u="sng" dirty="0" smtClean="0"/>
              <a:t>unconditioned</a:t>
            </a:r>
            <a:r>
              <a:rPr lang="en-US" dirty="0" smtClean="0"/>
              <a:t> approach to solve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of </a:t>
            </a:r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30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own Ribbon 82"/>
              <p:cNvSpPr/>
              <p:nvPr/>
            </p:nvSpPr>
            <p:spPr>
              <a:xfrm>
                <a:off x="1586608" y="5940552"/>
                <a:ext cx="5423793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translate our exercise of achieving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max flow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30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Down Ribbon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608" y="5940552"/>
                <a:ext cx="5423793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2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own Ribbon 65"/>
              <p:cNvSpPr/>
              <p:nvPr/>
            </p:nvSpPr>
            <p:spPr>
              <a:xfrm>
                <a:off x="1600200" y="5943600"/>
                <a:ext cx="5423793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found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updated flow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suitably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Down Ribbon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943600"/>
                <a:ext cx="5423793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3"/>
                <a:stretch>
                  <a:fillRect b="-2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  <p:bldP spid="76" grpId="0"/>
      <p:bldP spid="77" grpId="0"/>
      <p:bldP spid="78" grpId="0"/>
      <p:bldP spid="80" grpId="0"/>
      <p:bldP spid="81" grpId="0"/>
      <p:bldP spid="82" grpId="0"/>
      <p:bldP spid="83" grpId="0" animBg="1"/>
      <p:bldP spid="83" grpId="1" animBg="1"/>
      <p:bldP spid="66" grpId="0" animBg="1"/>
      <p:bldP spid="6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generic step of increasing flow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on the path 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    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 smtClean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uiExpand="1" build="p"/>
      <p:bldP spid="31" grpId="0" animBg="1"/>
      <p:bldP spid="42" grpId="0"/>
      <p:bldP spid="4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on the path is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            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 smtClean="0">
                    <a:sym typeface="Wingdings" pitchFamily="2" charset="2"/>
                  </a:rPr>
                  <a:t> flow along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This reduction of flow along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</a:t>
                </a:r>
                <a:r>
                  <a:rPr lang="en-US" sz="1600" dirty="0" smtClean="0"/>
                  <a:t>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 smtClean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 smtClean="0"/>
                  <a:t>. Recall our example.</a:t>
                </a:r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351"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4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increase flow on both edges by same amount, so flow is conserved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15000" y="4953000"/>
            <a:ext cx="1986009" cy="457200"/>
            <a:chOff x="5715000" y="4953000"/>
            <a:chExt cx="1986009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4964668"/>
              <a:ext cx="370614" cy="445532"/>
              <a:chOff x="6477000" y="4114800"/>
              <a:chExt cx="370614" cy="4455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715000" y="4953000"/>
              <a:ext cx="1986009" cy="457200"/>
              <a:chOff x="5715000" y="4114800"/>
              <a:chExt cx="1986009" cy="457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/>
          <p:cNvGrpSpPr/>
          <p:nvPr/>
        </p:nvGrpSpPr>
        <p:grpSpPr>
          <a:xfrm>
            <a:off x="5715000" y="4038600"/>
            <a:ext cx="2679056" cy="533400"/>
            <a:chOff x="5715000" y="4038600"/>
            <a:chExt cx="2679056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6477000" y="4114800"/>
              <a:ext cx="370614" cy="445532"/>
              <a:chOff x="6477000" y="4114800"/>
              <a:chExt cx="37061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3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715000" y="4114800"/>
              <a:ext cx="1986009" cy="457200"/>
              <a:chOff x="5715000" y="4114800"/>
              <a:chExt cx="1986009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8" name="Straight Arrow Connector 7"/>
                <p:cNvCxnSpPr>
                  <a:stCxn id="7" idx="6"/>
                </p:cNvCxnSpPr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0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We increase flow along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by the same amount we decrease along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).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So net flow entering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remains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unchanged.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1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10191" y="3962400"/>
            <a:ext cx="2683865" cy="533400"/>
            <a:chOff x="5710191" y="3962400"/>
            <a:chExt cx="2683865" cy="533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19800" y="4103132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</p:cNvCxnSpPr>
            <p:nvPr/>
          </p:nvCxnSpPr>
          <p:spPr>
            <a:xfrm flipH="1">
              <a:off x="6781800" y="4114800"/>
              <a:ext cx="604791" cy="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710191" y="3962400"/>
              <a:ext cx="2683865" cy="533400"/>
              <a:chOff x="5710191" y="3962400"/>
              <a:chExt cx="2683865" cy="5334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10191" y="40386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6477000" y="4038600"/>
                <a:ext cx="370614" cy="445532"/>
                <a:chOff x="6477000" y="4114800"/>
                <a:chExt cx="370614" cy="44553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281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Analyze the remaining 2 cases yourself.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715000" y="5269468"/>
            <a:ext cx="2783187" cy="597932"/>
            <a:chOff x="5715000" y="4812268"/>
            <a:chExt cx="2783187" cy="597932"/>
          </a:xfrm>
        </p:grpSpPr>
        <p:grpSp>
          <p:nvGrpSpPr>
            <p:cNvPr id="38" name="Group 37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037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Analyze the remaining 2 cases yourself.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715000" y="5269468"/>
            <a:ext cx="2783187" cy="597932"/>
            <a:chOff x="5715000" y="4812268"/>
            <a:chExt cx="2783187" cy="597932"/>
          </a:xfrm>
        </p:grpSpPr>
        <p:grpSp>
          <p:nvGrpSpPr>
            <p:cNvPr id="38" name="Group 37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6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Does the value of flow increase in every iteration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Yes, indeed.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Observe that there is no flow that enters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There is never a 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backward 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leaving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The edge leaving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has to be  a </a:t>
                </a:r>
                <a:r>
                  <a:rPr lang="en-US" sz="2000" b="1" dirty="0" smtClean="0"/>
                  <a:t>forward edge</a:t>
                </a:r>
                <a:r>
                  <a:rPr lang="en-US" sz="2000" dirty="0" smtClean="0"/>
                  <a:t> only.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The value of flow increases by amount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in the iteration.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time complexity of algorithm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the proof that the algorithm, if terminates, computes max-flow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answers to these questions are not simple.</a:t>
            </a:r>
          </a:p>
          <a:p>
            <a:pPr marL="0" indent="0">
              <a:buNone/>
            </a:pPr>
            <a:r>
              <a:rPr lang="en-US" sz="2000" dirty="0" smtClean="0"/>
              <a:t>Nevertheless, ponder over these questions before we see their beautiful answers in the next week.</a:t>
            </a:r>
          </a:p>
          <a:p>
            <a:pPr marL="0" indent="0">
              <a:buNone/>
            </a:pPr>
            <a:r>
              <a:rPr lang="en-US" sz="2000" dirty="0" smtClean="0"/>
              <a:t>…Go the next slide…it is not the end...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Key points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Ford-Fulkerson algorithm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that you must </a:t>
            </a:r>
            <a:r>
              <a:rPr lang="en-US" sz="3200" b="1" u="sng" dirty="0" smtClean="0"/>
              <a:t>fully realize </a:t>
            </a: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is just a tool for manipulating flow in actual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  So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statements like “Sending flow along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” DON’T MAKE SENSE.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The algorithm shuttles back and forth 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- Compute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- manipulate flow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suitably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-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accordingly; Compute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-  manipulate flow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suitably</a:t>
                </a:r>
                <a:r>
                  <a:rPr lang="en-US" sz="2000" dirty="0" smtClean="0"/>
                  <a:t> ….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Reducing a flow along an edge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is actually a part of </a:t>
                </a:r>
                <a:r>
                  <a:rPr lang="en-US" sz="2000" b="1" u="sng" dirty="0" smtClean="0"/>
                  <a:t>re-distribution</a:t>
                </a:r>
                <a:r>
                  <a:rPr lang="en-US" sz="2000" dirty="0" smtClean="0"/>
                  <a:t> exercise which pumps more flow from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Work on the following exercise to realize this.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39" b="-9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Designing</a:t>
            </a:r>
            <a:r>
              <a:rPr lang="en-US" b="1" dirty="0"/>
              <a:t>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Fresh and unconditioned approach</a:t>
            </a:r>
          </a:p>
          <a:p>
            <a:endParaRPr lang="en-US" sz="2400" dirty="0"/>
          </a:p>
          <a:p>
            <a:r>
              <a:rPr lang="en-US" sz="2400" dirty="0" smtClean="0"/>
              <a:t>Working on examples and learning from them</a:t>
            </a:r>
          </a:p>
          <a:p>
            <a:endParaRPr lang="en-US" sz="2400" dirty="0"/>
          </a:p>
          <a:p>
            <a:r>
              <a:rPr lang="en-US" sz="2400" dirty="0" smtClean="0"/>
              <a:t>Perseverance</a:t>
            </a:r>
          </a:p>
          <a:p>
            <a:endParaRPr lang="en-US" sz="2400" dirty="0"/>
          </a:p>
          <a:p>
            <a:r>
              <a:rPr lang="en-US" sz="2400" dirty="0" smtClean="0"/>
              <a:t>Theoretical formulation for a better and clear understanding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useful exercise</a:t>
            </a: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Execute Ford </a:t>
                </a:r>
                <a:r>
                  <a:rPr lang="en-US" sz="2000" dirty="0" err="1" smtClean="0"/>
                  <a:t>Fulkersion</a:t>
                </a:r>
                <a:r>
                  <a:rPr lang="en-US" sz="2000" dirty="0" smtClean="0"/>
                  <a:t> algorithm on this example when</a:t>
                </a:r>
              </a:p>
              <a:p>
                <a:r>
                  <a:rPr lang="en-US" sz="2000" dirty="0" smtClean="0"/>
                  <a:t>The first path selected for sending the flow is &lt;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Show the execution of the iterations of the algorithm</a:t>
                </a:r>
                <a:endParaRPr lang="en-US" sz="2000" dirty="0"/>
              </a:p>
              <a:p>
                <a:r>
                  <a:rPr lang="en-US" sz="2000" dirty="0" smtClean="0"/>
                  <a:t>What if the first path selected is </a:t>
                </a:r>
                <a:r>
                  <a:rPr lang="en-US" sz="2000" dirty="0"/>
                  <a:t>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&gt;.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Internalize the entire algorithm fully through this example.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7" idx="1"/>
          </p:cNvCxnSpPr>
          <p:nvPr/>
        </p:nvCxnSpPr>
        <p:spPr>
          <a:xfrm>
            <a:off x="685800" y="3883223"/>
            <a:ext cx="1698718" cy="147309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416082" y="3886200"/>
            <a:ext cx="555718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124200" y="3810000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Maximum Flow in a Network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definition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(Informal)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Given a network, </a:t>
                </a:r>
                <a:r>
                  <a:rPr lang="en-US" sz="2000" dirty="0"/>
                  <a:t>where each edge has a certain </a:t>
                </a:r>
                <a:r>
                  <a:rPr lang="en-US" sz="2000" i="1" dirty="0" smtClean="0"/>
                  <a:t>capacity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designated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 smtClean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 smtClean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ompute the </a:t>
                </a:r>
                <a:r>
                  <a:rPr lang="en-US" sz="2000" b="1" u="sng" dirty="0" smtClean="0"/>
                  <a:t>maximum flow</a:t>
                </a:r>
                <a:r>
                  <a:rPr lang="en-US" sz="2000" dirty="0" smtClean="0"/>
                  <a:t> that we can achieve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flow</a:t>
            </a:r>
            <a:r>
              <a:rPr lang="en-US" sz="2000" dirty="0"/>
              <a:t> along an edge ?</a:t>
            </a:r>
          </a:p>
          <a:p>
            <a:pPr marL="0" indent="0">
              <a:buNone/>
            </a:pPr>
            <a:r>
              <a:rPr lang="en-US" sz="2000" dirty="0" smtClean="0"/>
              <a:t>Answer: The rate (per unit time) at which the commodity is being transported along the edge ?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capacit</a:t>
            </a:r>
            <a:r>
              <a:rPr lang="en-US" sz="2000" i="1" dirty="0"/>
              <a:t>y</a:t>
            </a:r>
            <a:r>
              <a:rPr lang="en-US" sz="2000" dirty="0"/>
              <a:t> of an edge ?</a:t>
            </a:r>
          </a:p>
          <a:p>
            <a:pPr marL="0" indent="0">
              <a:buNone/>
            </a:pPr>
            <a:r>
              <a:rPr lang="en-US" sz="2000" dirty="0" smtClean="0"/>
              <a:t>Answer: The maximum rate at which the commodity can be transported along the edge.</a:t>
            </a:r>
          </a:p>
          <a:p>
            <a:pPr marL="0" indent="0" algn="ctr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25 </a:t>
            </a:r>
            <a:r>
              <a:rPr lang="en-US" sz="2000" dirty="0" err="1" smtClean="0"/>
              <a:t>litre</a:t>
            </a:r>
            <a:r>
              <a:rPr lang="en-US" sz="2000" dirty="0" smtClean="0"/>
              <a:t>/sec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9000" y="381000"/>
            <a:ext cx="2362200" cy="2743200"/>
            <a:chOff x="3429000" y="762000"/>
            <a:chExt cx="2362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762000"/>
              <a:ext cx="2362200" cy="2362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9416" y="3135868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 edge</a:t>
              </a:r>
              <a:endParaRPr lang="en-US" dirty="0"/>
            </a:p>
          </p:txBody>
        </p:sp>
      </p:grpSp>
      <p:sp>
        <p:nvSpPr>
          <p:cNvPr id="2" name="Down Arrow 1"/>
          <p:cNvSpPr/>
          <p:nvPr/>
        </p:nvSpPr>
        <p:spPr>
          <a:xfrm rot="14252187">
            <a:off x="4721987" y="1262118"/>
            <a:ext cx="343810" cy="9226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Are there any </a:t>
            </a:r>
            <a:r>
              <a:rPr lang="en-US" sz="3200" b="1" dirty="0" smtClean="0">
                <a:solidFill>
                  <a:srgbClr val="7030A0"/>
                </a:solidFill>
              </a:rPr>
              <a:t>constraints</a:t>
            </a:r>
            <a:r>
              <a:rPr lang="en-US" sz="3200" b="1" dirty="0" smtClean="0"/>
              <a:t> for a flow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Capacity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along an edge </a:t>
                </a:r>
                <a:r>
                  <a:rPr lang="en-US" sz="2000" b="1" dirty="0"/>
                  <a:t>cannot</a:t>
                </a:r>
                <a:r>
                  <a:rPr lang="en-US" sz="2000" dirty="0"/>
                  <a:t> exceed its </a:t>
                </a:r>
                <a:r>
                  <a:rPr lang="en-US" sz="2000" b="1" dirty="0"/>
                  <a:t>capacity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Conservation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entering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Flow leaving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30482" y="4811212"/>
            <a:ext cx="2330636" cy="979988"/>
            <a:chOff x="3330482" y="4811212"/>
            <a:chExt cx="2330636" cy="9799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30482" y="4811212"/>
              <a:ext cx="1089118" cy="479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5334000"/>
              <a:ext cx="108911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330482" y="5387882"/>
              <a:ext cx="1111436" cy="403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5041" y="4800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6114" y="5334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2296" y="5574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20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67200" y="5257800"/>
            <a:ext cx="386644" cy="445532"/>
            <a:chOff x="4267200" y="5257800"/>
            <a:chExt cx="386644" cy="445532"/>
          </a:xfrm>
        </p:grpSpPr>
        <p:sp>
          <p:nvSpPr>
            <p:cNvPr id="5" name="Oval 4"/>
            <p:cNvSpPr/>
            <p:nvPr/>
          </p:nvSpPr>
          <p:spPr>
            <a:xfrm>
              <a:off x="4419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91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Formal Description 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13154</TotalTime>
  <Words>2653</Words>
  <Application>Microsoft Office PowerPoint</Application>
  <PresentationFormat>On-screen Show (4:3)</PresentationFormat>
  <Paragraphs>657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(CS345/CS345A)  Jan-April 2014</vt:lpstr>
      <vt:lpstr>Designing an algorithm</vt:lpstr>
      <vt:lpstr>Designing an algorithm</vt:lpstr>
      <vt:lpstr>Maximum Flow in a Network</vt:lpstr>
      <vt:lpstr>Problem definition (Informal)</vt:lpstr>
      <vt:lpstr>PowerPoint Presentation</vt:lpstr>
      <vt:lpstr>Are there any constraints for a flow ?</vt:lpstr>
      <vt:lpstr>Formal Description of Flow</vt:lpstr>
      <vt:lpstr>Formal Description of Flow</vt:lpstr>
      <vt:lpstr>Formal Description of Flow</vt:lpstr>
      <vt:lpstr>Formal Description of Flow</vt:lpstr>
      <vt:lpstr>Towards designing max flow algorithm</vt:lpstr>
      <vt:lpstr>Towards designing max flow algorithm</vt:lpstr>
      <vt:lpstr>A counterexample  for First-attempt-algo</vt:lpstr>
      <vt:lpstr>PowerPoint Presentation</vt:lpstr>
      <vt:lpstr>Executing our first attempt algorithm</vt:lpstr>
      <vt:lpstr>Finding a solution with scientific spirit</vt:lpstr>
      <vt:lpstr>Insight into max-flow  gained from the example</vt:lpstr>
      <vt:lpstr>Residual network</vt:lpstr>
      <vt:lpstr>Example of Residual Network</vt:lpstr>
      <vt:lpstr>A generic step of increasing flow</vt:lpstr>
      <vt:lpstr>A generic step of increasing flow</vt:lpstr>
      <vt:lpstr>Ford Fulkerson algorithm</vt:lpstr>
      <vt:lpstr>Ford Fulkerson algorithm</vt:lpstr>
      <vt:lpstr>Ford Fulkerson algorithm</vt:lpstr>
      <vt:lpstr>Ford Fulkerson algorithm</vt:lpstr>
      <vt:lpstr>Ford Fulkerson algorithm</vt:lpstr>
      <vt:lpstr>Ford Fulkerson algorithm</vt:lpstr>
      <vt:lpstr>Key points of Ford-Fulkerson algorithm  that you must fully realize </vt:lpstr>
      <vt:lpstr>A useful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Prakhar</cp:lastModifiedBy>
  <cp:revision>1294</cp:revision>
  <dcterms:created xsi:type="dcterms:W3CDTF">2011-12-03T04:13:03Z</dcterms:created>
  <dcterms:modified xsi:type="dcterms:W3CDTF">2014-03-02T20:10:37Z</dcterms:modified>
</cp:coreProperties>
</file>