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7"/>
  </p:notesMasterIdLst>
  <p:sldIdLst>
    <p:sldId id="274" r:id="rId2"/>
    <p:sldId id="483" r:id="rId3"/>
    <p:sldId id="490" r:id="rId4"/>
    <p:sldId id="489" r:id="rId5"/>
    <p:sldId id="488" r:id="rId6"/>
    <p:sldId id="512" r:id="rId7"/>
    <p:sldId id="493" r:id="rId8"/>
    <p:sldId id="487" r:id="rId9"/>
    <p:sldId id="491" r:id="rId10"/>
    <p:sldId id="476" r:id="rId11"/>
    <p:sldId id="492" r:id="rId12"/>
    <p:sldId id="494" r:id="rId13"/>
    <p:sldId id="496" r:id="rId14"/>
    <p:sldId id="495" r:id="rId15"/>
    <p:sldId id="502" r:id="rId16"/>
    <p:sldId id="503" r:id="rId17"/>
    <p:sldId id="504" r:id="rId18"/>
    <p:sldId id="505" r:id="rId19"/>
    <p:sldId id="506" r:id="rId20"/>
    <p:sldId id="498" r:id="rId21"/>
    <p:sldId id="507" r:id="rId22"/>
    <p:sldId id="509" r:id="rId23"/>
    <p:sldId id="510" r:id="rId24"/>
    <p:sldId id="511" r:id="rId25"/>
    <p:sldId id="513" r:id="rId2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34" autoAdjust="0"/>
    <p:restoredTop sz="94676" autoAdjust="0"/>
  </p:normalViewPr>
  <p:slideViewPr>
    <p:cSldViewPr>
      <p:cViewPr varScale="1">
        <p:scale>
          <a:sx n="87" d="100"/>
          <a:sy n="87" d="100"/>
        </p:scale>
        <p:origin x="-1212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3/1/2014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3/1/2014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3/1/2014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3/1/2014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3/1/2014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3/1/2014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3/1/2014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3/1/2014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3/1/2014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3/1/2014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3/1/2014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3/1/2014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3/1/2014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9.png"/><Relationship Id="rId7" Type="http://schemas.openxmlformats.org/officeDocument/2006/relationships/image" Target="../media/image240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5.png"/><Relationship Id="rId10" Type="http://schemas.openxmlformats.org/officeDocument/2006/relationships/image" Target="../media/image14.png"/><Relationship Id="rId9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6.png"/><Relationship Id="rId7" Type="http://schemas.openxmlformats.org/officeDocument/2006/relationships/image" Target="../media/image240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5.png"/><Relationship Id="rId10" Type="http://schemas.openxmlformats.org/officeDocument/2006/relationships/image" Target="../media/image14.png"/><Relationship Id="rId9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8.png"/><Relationship Id="rId7" Type="http://schemas.openxmlformats.org/officeDocument/2006/relationships/image" Target="../media/image2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43.png"/><Relationship Id="rId4" Type="http://schemas.openxmlformats.org/officeDocument/2006/relationships/image" Target="../media/image20.png"/><Relationship Id="rId9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5.png"/><Relationship Id="rId7" Type="http://schemas.openxmlformats.org/officeDocument/2006/relationships/image" Target="../media/image240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4.png"/><Relationship Id="rId7" Type="http://schemas.openxmlformats.org/officeDocument/2006/relationships/image" Target="../media/image240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8.png"/><Relationship Id="rId9" Type="http://schemas.openxmlformats.org/officeDocument/2006/relationships/image" Target="../media/image4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1.png"/><Relationship Id="rId7" Type="http://schemas.openxmlformats.org/officeDocument/2006/relationships/image" Target="../media/image240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5.png"/><Relationship Id="rId10" Type="http://schemas.openxmlformats.org/officeDocument/2006/relationships/image" Target="../media/image14.png"/><Relationship Id="rId9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png"/><Relationship Id="rId7" Type="http://schemas.openxmlformats.org/officeDocument/2006/relationships/image" Target="../media/image240.png"/><Relationship Id="rId12" Type="http://schemas.openxmlformats.org/officeDocument/2006/relationships/image" Target="../media/image6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59.png"/><Relationship Id="rId15" Type="http://schemas.openxmlformats.org/officeDocument/2006/relationships/image" Target="../media/image63.png"/><Relationship Id="rId10" Type="http://schemas.openxmlformats.org/officeDocument/2006/relationships/image" Target="../media/image58.png"/><Relationship Id="rId9" Type="http://schemas.openxmlformats.org/officeDocument/2006/relationships/image" Target="../media/image57.png"/><Relationship Id="rId14" Type="http://schemas.openxmlformats.org/officeDocument/2006/relationships/image" Target="../media/image6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png"/><Relationship Id="rId7" Type="http://schemas.openxmlformats.org/officeDocument/2006/relationships/image" Target="../media/image240.png"/><Relationship Id="rId12" Type="http://schemas.openxmlformats.org/officeDocument/2006/relationships/image" Target="../media/image60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59.png"/><Relationship Id="rId15" Type="http://schemas.openxmlformats.org/officeDocument/2006/relationships/image" Target="../media/image63.png"/><Relationship Id="rId10" Type="http://schemas.openxmlformats.org/officeDocument/2006/relationships/image" Target="../media/image58.png"/><Relationship Id="rId9" Type="http://schemas.openxmlformats.org/officeDocument/2006/relationships/image" Target="../media/image57.png"/><Relationship Id="rId14" Type="http://schemas.openxmlformats.org/officeDocument/2006/relationships/image" Target="../media/image6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png"/><Relationship Id="rId18" Type="http://schemas.openxmlformats.org/officeDocument/2006/relationships/image" Target="../media/image68.png"/><Relationship Id="rId7" Type="http://schemas.openxmlformats.org/officeDocument/2006/relationships/image" Target="../media/image240.png"/><Relationship Id="rId12" Type="http://schemas.openxmlformats.org/officeDocument/2006/relationships/image" Target="../media/image60.png"/><Relationship Id="rId17" Type="http://schemas.openxmlformats.org/officeDocument/2006/relationships/image" Target="../media/image67.png"/><Relationship Id="rId2" Type="http://schemas.openxmlformats.org/officeDocument/2006/relationships/image" Target="../media/image37.png"/><Relationship Id="rId16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59.png"/><Relationship Id="rId15" Type="http://schemas.openxmlformats.org/officeDocument/2006/relationships/image" Target="../media/image63.png"/><Relationship Id="rId10" Type="http://schemas.openxmlformats.org/officeDocument/2006/relationships/image" Target="../media/image58.png"/><Relationship Id="rId19" Type="http://schemas.openxmlformats.org/officeDocument/2006/relationships/image" Target="../media/image69.png"/><Relationship Id="rId9" Type="http://schemas.openxmlformats.org/officeDocument/2006/relationships/image" Target="../media/image57.png"/><Relationship Id="rId14" Type="http://schemas.openxmlformats.org/officeDocument/2006/relationships/image" Target="../media/image6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png"/><Relationship Id="rId18" Type="http://schemas.openxmlformats.org/officeDocument/2006/relationships/image" Target="../media/image73.png"/><Relationship Id="rId7" Type="http://schemas.openxmlformats.org/officeDocument/2006/relationships/image" Target="../media/image240.png"/><Relationship Id="rId12" Type="http://schemas.openxmlformats.org/officeDocument/2006/relationships/image" Target="../media/image60.png"/><Relationship Id="rId17" Type="http://schemas.openxmlformats.org/officeDocument/2006/relationships/image" Target="../media/image72.png"/><Relationship Id="rId2" Type="http://schemas.openxmlformats.org/officeDocument/2006/relationships/image" Target="../media/image38.png"/><Relationship Id="rId16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59.png"/><Relationship Id="rId15" Type="http://schemas.openxmlformats.org/officeDocument/2006/relationships/image" Target="../media/image63.png"/><Relationship Id="rId10" Type="http://schemas.openxmlformats.org/officeDocument/2006/relationships/image" Target="../media/image58.png"/><Relationship Id="rId19" Type="http://schemas.openxmlformats.org/officeDocument/2006/relationships/image" Target="../media/image74.png"/><Relationship Id="rId9" Type="http://schemas.openxmlformats.org/officeDocument/2006/relationships/image" Target="../media/image57.png"/><Relationship Id="rId14" Type="http://schemas.openxmlformats.org/officeDocument/2006/relationships/image" Target="../media/image6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6.png"/><Relationship Id="rId7" Type="http://schemas.openxmlformats.org/officeDocument/2006/relationships/image" Target="../media/image21.png"/><Relationship Id="rId12" Type="http://schemas.openxmlformats.org/officeDocument/2006/relationships/image" Target="../media/image50.png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40.png"/><Relationship Id="rId10" Type="http://schemas.openxmlformats.org/officeDocument/2006/relationships/image" Target="../media/image3.png"/><Relationship Id="rId9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8.png"/><Relationship Id="rId7" Type="http://schemas.openxmlformats.org/officeDocument/2006/relationships/image" Target="../media/image21.png"/><Relationship Id="rId12" Type="http://schemas.openxmlformats.org/officeDocument/2006/relationships/image" Target="../media/image5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40.png"/><Relationship Id="rId10" Type="http://schemas.openxmlformats.org/officeDocument/2006/relationships/image" Target="../media/image3.png"/><Relationship Id="rId9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13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240.png"/><Relationship Id="rId12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11" Type="http://schemas.openxmlformats.org/officeDocument/2006/relationships/image" Target="../media/image28.png"/><Relationship Id="rId5" Type="http://schemas.openxmlformats.org/officeDocument/2006/relationships/image" Target="../media/image220.png"/><Relationship Id="rId10" Type="http://schemas.openxmlformats.org/officeDocument/2006/relationships/image" Target="../media/image27.png"/><Relationship Id="rId4" Type="http://schemas.openxmlformats.org/officeDocument/2006/relationships/image" Target="../media/image200.png"/><Relationship Id="rId9" Type="http://schemas.openxmlformats.org/officeDocument/2006/relationships/image" Target="../media/image26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13" Type="http://schemas.openxmlformats.org/officeDocument/2006/relationships/image" Target="../media/image31.png"/><Relationship Id="rId3" Type="http://schemas.openxmlformats.org/officeDocument/2006/relationships/image" Target="../media/image190.png"/><Relationship Id="rId7" Type="http://schemas.openxmlformats.org/officeDocument/2006/relationships/image" Target="../media/image240.png"/><Relationship Id="rId12" Type="http://schemas.openxmlformats.org/officeDocument/2006/relationships/image" Target="../media/image3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11" Type="http://schemas.openxmlformats.org/officeDocument/2006/relationships/image" Target="../media/image28.png"/><Relationship Id="rId5" Type="http://schemas.openxmlformats.org/officeDocument/2006/relationships/image" Target="../media/image220.png"/><Relationship Id="rId10" Type="http://schemas.openxmlformats.org/officeDocument/2006/relationships/image" Target="../media/image27.png"/><Relationship Id="rId4" Type="http://schemas.openxmlformats.org/officeDocument/2006/relationships/image" Target="../media/image200.png"/><Relationship Id="rId9" Type="http://schemas.openxmlformats.org/officeDocument/2006/relationships/image" Target="../media/image260.png"/><Relationship Id="rId14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91.png"/><Relationship Id="rId7" Type="http://schemas.openxmlformats.org/officeDocument/2006/relationships/image" Target="../media/image5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981200"/>
            <a:ext cx="8382000" cy="19050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 smtClean="0">
                <a:solidFill>
                  <a:srgbClr val="002060"/>
                </a:solidFill>
              </a:rPr>
              <a:t>(CS345/CS345A)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r>
              <a:rPr lang="en-US" sz="3200" b="1" dirty="0">
                <a:solidFill>
                  <a:srgbClr val="C00000"/>
                </a:solidFill>
              </a:rPr>
              <a:t/>
            </a:r>
            <a:br>
              <a:rPr lang="en-US" sz="3200" b="1" dirty="0">
                <a:solidFill>
                  <a:srgbClr val="C00000"/>
                </a:solidFill>
              </a:rPr>
            </a:br>
            <a:r>
              <a:rPr lang="en-US" sz="2400" i="1" dirty="0" smtClean="0">
                <a:solidFill>
                  <a:schemeClr val="tx1"/>
                </a:solidFill>
              </a:rPr>
              <a:t>Jan-April 2014</a:t>
            </a:r>
            <a:endParaRPr lang="en-US" sz="3600" i="1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19600"/>
            <a:ext cx="76200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>
                <a:solidFill>
                  <a:srgbClr val="C00000"/>
                </a:solidFill>
              </a:rPr>
              <a:t>Lecture 23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>
                <a:solidFill>
                  <a:srgbClr val="7030A0"/>
                </a:solidFill>
              </a:rPr>
              <a:t>Analysis of Ford Fulkerson algorithm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dirty="0" smtClean="0">
                <a:solidFill>
                  <a:srgbClr val="002060"/>
                </a:solidFill>
              </a:rPr>
              <a:t>(Max-Flow Min-Cut Theorem)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Title 5"/>
              <p:cNvSpPr>
                <a:spLocks noGrp="1"/>
              </p:cNvSpPr>
              <p:nvPr>
                <p:ph type="title"/>
              </p:nvPr>
            </p:nvSpPr>
            <p:spPr>
              <a:xfrm>
                <a:off x="722313" y="2362200"/>
                <a:ext cx="7772400" cy="1362075"/>
              </a:xfrm>
            </p:spPr>
            <p:txBody>
              <a:bodyPr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800" dirty="0"/>
                  <a:t>-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2800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800" dirty="0" smtClean="0">
                    <a:solidFill>
                      <a:srgbClr val="7030A0"/>
                    </a:solidFill>
                  </a:rPr>
                  <a:t>Cuts</a:t>
                </a:r>
                <a:endParaRPr lang="en-US" sz="2800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6" name="Tit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22313" y="2362200"/>
                <a:ext cx="7772400" cy="1362075"/>
              </a:xfrm>
              <a:blipFill rotWithShape="1">
                <a:blip r:embed="rId2"/>
                <a:stretch>
                  <a:fillRect t="-40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965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itle 36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dirty="0" smtClean="0"/>
                  <a:t>-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b="1" dirty="0" smtClean="0">
                    <a:solidFill>
                      <a:srgbClr val="7030A0"/>
                    </a:solidFill>
                  </a:rPr>
                  <a:t>cut</a:t>
                </a:r>
                <a:endParaRPr lang="en-US" b="1" dirty="0"/>
              </a:p>
            </p:txBody>
          </p:sp>
        </mc:Choice>
        <mc:Fallback xmlns="">
          <p:sp>
            <p:nvSpPr>
              <p:cNvPr id="37" name="Title 3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Content Placeholder 3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ontent Placeholder 38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600200"/>
                <a:ext cx="4419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⊂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1800" dirty="0" smtClean="0"/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1800" dirty="0" smtClean="0"/>
                  <a:t>with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1800" dirty="0" smtClean="0"/>
                  <a:t>,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acc>
                      <m:accPr>
                        <m:chr m:val="̅"/>
                        <m:ctrlP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acc>
                  </m:oMath>
                </a14:m>
                <a:endParaRPr lang="en-US" sz="18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9" name="Content Placeholder 3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600200"/>
                <a:ext cx="4419600" cy="4525963"/>
              </a:xfrm>
              <a:blipFill rotWithShape="1">
                <a:blip r:embed="rId3"/>
                <a:stretch>
                  <a:fillRect l="-1517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28600" y="2362200"/>
            <a:ext cx="4267200" cy="2634734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332819" y="3429000"/>
            <a:ext cx="429181" cy="369332"/>
            <a:chOff x="1219200" y="4442936"/>
            <a:chExt cx="429181" cy="369332"/>
          </a:xfrm>
        </p:grpSpPr>
        <p:sp>
          <p:nvSpPr>
            <p:cNvPr id="16" name="Oval 15"/>
            <p:cNvSpPr/>
            <p:nvPr/>
          </p:nvSpPr>
          <p:spPr>
            <a:xfrm>
              <a:off x="1495981" y="4572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456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/>
          <p:cNvGrpSpPr/>
          <p:nvPr/>
        </p:nvGrpSpPr>
        <p:grpSpPr>
          <a:xfrm>
            <a:off x="4114800" y="3516868"/>
            <a:ext cx="409945" cy="369332"/>
            <a:chOff x="6934200" y="4431268"/>
            <a:chExt cx="409945" cy="369332"/>
          </a:xfrm>
        </p:grpSpPr>
        <p:sp>
          <p:nvSpPr>
            <p:cNvPr id="19" name="Oval 18"/>
            <p:cNvSpPr/>
            <p:nvPr/>
          </p:nvSpPr>
          <p:spPr>
            <a:xfrm>
              <a:off x="6934200" y="45720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7010400" y="44312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0400" y="4431268"/>
                  <a:ext cx="333745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592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2197744" y="5040868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7744" y="5040868"/>
                <a:ext cx="393056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2031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" name="Group 55"/>
          <p:cNvGrpSpPr/>
          <p:nvPr/>
        </p:nvGrpSpPr>
        <p:grpSpPr>
          <a:xfrm>
            <a:off x="914400" y="2743200"/>
            <a:ext cx="2895600" cy="1828800"/>
            <a:chOff x="914400" y="1676400"/>
            <a:chExt cx="2895600" cy="1828800"/>
          </a:xfrm>
        </p:grpSpPr>
        <p:sp>
          <p:nvSpPr>
            <p:cNvPr id="13" name="Oval 12"/>
            <p:cNvSpPr/>
            <p:nvPr/>
          </p:nvSpPr>
          <p:spPr>
            <a:xfrm>
              <a:off x="16764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1066800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914400" y="3200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13716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1676400" y="1676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1981200" y="2057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1828800" y="2743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2895600" y="1828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3048000" y="2362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3581400" y="1752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36576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29718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3352800" y="2895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28194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Oval 56"/>
          <p:cNvSpPr/>
          <p:nvPr/>
        </p:nvSpPr>
        <p:spPr>
          <a:xfrm rot="5400000">
            <a:off x="304800" y="2667000"/>
            <a:ext cx="2133600" cy="1981200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 rot="5400000">
            <a:off x="2438400" y="2743200"/>
            <a:ext cx="2286000" cy="1828800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1511944" y="457200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944" y="4572000"/>
                <a:ext cx="389850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2187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2819400" y="457200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4572000"/>
                <a:ext cx="389850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2222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4" name="Group 93"/>
          <p:cNvGrpSpPr/>
          <p:nvPr/>
        </p:nvGrpSpPr>
        <p:grpSpPr>
          <a:xfrm>
            <a:off x="762000" y="3276600"/>
            <a:ext cx="2743200" cy="1447800"/>
            <a:chOff x="762000" y="3276600"/>
            <a:chExt cx="2743200" cy="1447800"/>
          </a:xfrm>
        </p:grpSpPr>
        <p:cxnSp>
          <p:nvCxnSpPr>
            <p:cNvPr id="66" name="Straight Arrow Connector 65"/>
            <p:cNvCxnSpPr>
              <a:stCxn id="47" idx="2"/>
            </p:cNvCxnSpPr>
            <p:nvPr/>
          </p:nvCxnSpPr>
          <p:spPr>
            <a:xfrm flipH="1">
              <a:off x="1901794" y="3505200"/>
              <a:ext cx="1146206" cy="29313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stCxn id="53" idx="3"/>
              <a:endCxn id="13" idx="7"/>
            </p:cNvCxnSpPr>
            <p:nvPr/>
          </p:nvCxnSpPr>
          <p:spPr>
            <a:xfrm flipH="1">
              <a:off x="1806482" y="4016282"/>
              <a:ext cx="1035236" cy="4256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3" name="Group 92"/>
            <p:cNvGrpSpPr/>
            <p:nvPr/>
          </p:nvGrpSpPr>
          <p:grpSpPr>
            <a:xfrm>
              <a:off x="762000" y="3276600"/>
              <a:ext cx="2743200" cy="1447800"/>
              <a:chOff x="762000" y="3276600"/>
              <a:chExt cx="2743200" cy="1447800"/>
            </a:xfrm>
          </p:grpSpPr>
          <p:sp>
            <p:nvSpPr>
              <p:cNvPr id="88" name="Arc 87"/>
              <p:cNvSpPr/>
              <p:nvPr/>
            </p:nvSpPr>
            <p:spPr>
              <a:xfrm flipV="1">
                <a:off x="762000" y="3276600"/>
                <a:ext cx="2743200" cy="1447800"/>
              </a:xfrm>
              <a:prstGeom prst="arc">
                <a:avLst>
                  <a:gd name="adj1" fmla="val 11951817"/>
                  <a:gd name="adj2" fmla="val 19762418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9" name="Straight Arrow Connector 88"/>
              <p:cNvCxnSpPr>
                <a:endCxn id="88" idx="0"/>
              </p:cNvCxnSpPr>
              <p:nvPr/>
            </p:nvCxnSpPr>
            <p:spPr>
              <a:xfrm flipH="1" flipV="1">
                <a:off x="988694" y="4399130"/>
                <a:ext cx="154306" cy="9667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1" name="Group 100"/>
          <p:cNvGrpSpPr/>
          <p:nvPr/>
        </p:nvGrpSpPr>
        <p:grpSpPr>
          <a:xfrm>
            <a:off x="1219200" y="2590800"/>
            <a:ext cx="2743200" cy="1905000"/>
            <a:chOff x="1219200" y="2590800"/>
            <a:chExt cx="2743200" cy="1905000"/>
          </a:xfrm>
        </p:grpSpPr>
        <p:grpSp>
          <p:nvGrpSpPr>
            <p:cNvPr id="80" name="Group 79"/>
            <p:cNvGrpSpPr/>
            <p:nvPr/>
          </p:nvGrpSpPr>
          <p:grpSpPr>
            <a:xfrm>
              <a:off x="1219200" y="2590800"/>
              <a:ext cx="2743200" cy="1905000"/>
              <a:chOff x="1219200" y="2590800"/>
              <a:chExt cx="2743200" cy="1905000"/>
            </a:xfrm>
          </p:grpSpPr>
          <p:cxnSp>
            <p:nvCxnSpPr>
              <p:cNvPr id="29" name="Straight Arrow Connector 28"/>
              <p:cNvCxnSpPr>
                <a:stCxn id="13" idx="6"/>
                <a:endCxn id="50" idx="2"/>
              </p:cNvCxnSpPr>
              <p:nvPr/>
            </p:nvCxnSpPr>
            <p:spPr>
              <a:xfrm>
                <a:off x="1828800" y="4495800"/>
                <a:ext cx="11430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/>
              <p:cNvCxnSpPr>
                <a:endCxn id="46" idx="2"/>
              </p:cNvCxnSpPr>
              <p:nvPr/>
            </p:nvCxnSpPr>
            <p:spPr>
              <a:xfrm>
                <a:off x="1828800" y="2819400"/>
                <a:ext cx="1066800" cy="1524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>
                <a:endCxn id="47" idx="0"/>
              </p:cNvCxnSpPr>
              <p:nvPr/>
            </p:nvCxnSpPr>
            <p:spPr>
              <a:xfrm>
                <a:off x="2133600" y="3200400"/>
                <a:ext cx="990600" cy="2286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9" name="Group 78"/>
              <p:cNvGrpSpPr/>
              <p:nvPr/>
            </p:nvGrpSpPr>
            <p:grpSpPr>
              <a:xfrm>
                <a:off x="1219200" y="2590800"/>
                <a:ext cx="2743200" cy="1752600"/>
                <a:chOff x="1219200" y="2590800"/>
                <a:chExt cx="2743200" cy="1752600"/>
              </a:xfrm>
            </p:grpSpPr>
            <p:sp>
              <p:nvSpPr>
                <p:cNvPr id="74" name="Arc 73"/>
                <p:cNvSpPr/>
                <p:nvPr/>
              </p:nvSpPr>
              <p:spPr>
                <a:xfrm>
                  <a:off x="1219200" y="2590800"/>
                  <a:ext cx="2743200" cy="1752600"/>
                </a:xfrm>
                <a:prstGeom prst="arc">
                  <a:avLst>
                    <a:gd name="adj1" fmla="val 13242652"/>
                    <a:gd name="adj2" fmla="val 19762418"/>
                  </a:avLst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5" name="Straight Arrow Connector 74"/>
                <p:cNvCxnSpPr/>
                <p:nvPr/>
              </p:nvCxnSpPr>
              <p:spPr>
                <a:xfrm>
                  <a:off x="3483429" y="2797082"/>
                  <a:ext cx="152400" cy="98518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00" name="Straight Arrow Connector 99"/>
            <p:cNvCxnSpPr/>
            <p:nvPr/>
          </p:nvCxnSpPr>
          <p:spPr>
            <a:xfrm>
              <a:off x="1981200" y="3886200"/>
              <a:ext cx="838200" cy="76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9779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2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2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uiExpand="1" build="p"/>
      <p:bldP spid="30" grpId="0" animBg="1"/>
      <p:bldP spid="52" grpId="0"/>
      <p:bldP spid="57" grpId="0" animBg="1"/>
      <p:bldP spid="58" grpId="0" animBg="1"/>
      <p:bldP spid="59" grpId="0"/>
      <p:bldP spid="6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Oval 57"/>
          <p:cNvSpPr/>
          <p:nvPr/>
        </p:nvSpPr>
        <p:spPr>
          <a:xfrm rot="5400000">
            <a:off x="2438400" y="2743200"/>
            <a:ext cx="2286000" cy="18288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020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 rot="5400000">
            <a:off x="304800" y="2667000"/>
            <a:ext cx="2133600" cy="1981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020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itle 36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dirty="0"/>
                  <a:t>-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b="1" dirty="0">
                    <a:solidFill>
                      <a:srgbClr val="7030A0"/>
                    </a:solidFill>
                  </a:rPr>
                  <a:t>cut</a:t>
                </a:r>
                <a:endParaRPr lang="en-US" dirty="0"/>
              </a:p>
            </p:txBody>
          </p:sp>
        </mc:Choice>
        <mc:Fallback xmlns="">
          <p:sp>
            <p:nvSpPr>
              <p:cNvPr id="37" name="Title 3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Content Placeholder 3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ontent Placeholder 38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600200"/>
                <a:ext cx="4419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⊂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1800" dirty="0" smtClean="0"/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1800" dirty="0" smtClean="0"/>
                  <a:t>with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1800" dirty="0" smtClean="0"/>
                  <a:t>,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acc>
                      <m:accPr>
                        <m:chr m:val="̅"/>
                        <m:ctrlP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acc>
                  </m:oMath>
                </a14:m>
                <a:endParaRPr lang="en-US" sz="18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𝑪𝒖𝒕</m:t>
                    </m:r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acc>
                      <m:accPr>
                        <m:chr m:val="̅"/>
                        <m:ctrlP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acc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 smtClean="0"/>
                  <a:t>=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{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</m:d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 smtClean="0"/>
                  <a:t> |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acc>
                      <m:accPr>
                        <m:chr m:val="̅"/>
                        <m:ctrlP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acc>
                  </m:oMath>
                </a14:m>
                <a:r>
                  <a:rPr lang="en-US" sz="1800" dirty="0" smtClean="0"/>
                  <a:t>  </a:t>
                </a:r>
                <a:r>
                  <a:rPr lang="en-US" sz="1800" b="1" dirty="0" smtClean="0"/>
                  <a:t>or</a:t>
                </a: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acc>
                      <m:accPr>
                        <m:chr m:val="̅"/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acc>
                  </m:oMath>
                </a14:m>
                <a:r>
                  <a:rPr lang="en-US" sz="1800" dirty="0" smtClean="0"/>
                  <a:t>}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Capacity of a cut: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acc>
                      <m:accPr>
                        <m:chr m:val="̅"/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acc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= </a:t>
                </a:r>
                <a:endParaRPr lang="en-US" sz="1800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1800" b="0" i="1" dirty="0" smtClean="0">
                              <a:latin typeface="Cambria Math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𝒖</m:t>
                              </m:r>
                              <m: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𝒗</m:t>
                              </m:r>
                            </m:e>
                          </m:d>
                          <m:r>
                            <a:rPr lang="en-US" sz="1800" b="0" i="1" dirty="0" smtClean="0">
                              <a:latin typeface="Cambria Math"/>
                            </a:rPr>
                            <m:t>∈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𝑬</m:t>
                          </m:r>
                          <m:r>
                            <a:rPr lang="en-US" sz="1800" b="0" i="1" dirty="0" smtClean="0">
                              <a:latin typeface="Cambria Math"/>
                            </a:rPr>
                            <m:t>,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  <m:r>
                            <a:rPr lang="en-US" sz="1800" b="0" i="1" dirty="0" smtClean="0">
                              <a:latin typeface="Cambria Math"/>
                            </a:rPr>
                            <m:t>∈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  <m:r>
                            <a:rPr lang="en-US" sz="1800" b="0" i="1" dirty="0" smtClean="0">
                              <a:latin typeface="Cambria Math"/>
                            </a:rPr>
                            <m:t>, 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  <m:r>
                            <a:rPr lang="en-US" sz="1800" b="0" i="1" dirty="0" smtClean="0">
                              <a:latin typeface="Cambria Math"/>
                            </a:rPr>
                            <m:t>∈</m:t>
                          </m:r>
                          <m:acc>
                            <m:accPr>
                              <m:chr m:val="̅"/>
                              <m:ctrlP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𝑨</m:t>
                              </m:r>
                            </m:e>
                          </m:acc>
                        </m:sub>
                        <m:sup/>
                        <m:e>
                          <m:r>
                            <a:rPr lang="en-US" sz="18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  <m:r>
                            <a:rPr lang="en-US" sz="1800" b="1" i="1" dirty="0">
                              <a:latin typeface="Cambria Math"/>
                            </a:rPr>
                            <m:t>(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  <m:r>
                            <a:rPr lang="en-US" sz="1800" b="1" i="1" dirty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9" name="Content Placeholder 3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600200"/>
                <a:ext cx="4419600" cy="4525963"/>
              </a:xfrm>
              <a:blipFill rotWithShape="1">
                <a:blip r:embed="rId3"/>
                <a:stretch>
                  <a:fillRect l="-1517" t="-674" r="-690" b="-149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332819" y="3429000"/>
            <a:ext cx="429181" cy="369332"/>
            <a:chOff x="1219200" y="4442936"/>
            <a:chExt cx="429181" cy="369332"/>
          </a:xfrm>
        </p:grpSpPr>
        <p:sp>
          <p:nvSpPr>
            <p:cNvPr id="16" name="Oval 15"/>
            <p:cNvSpPr/>
            <p:nvPr/>
          </p:nvSpPr>
          <p:spPr>
            <a:xfrm>
              <a:off x="1495981" y="4572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456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/>
          <p:cNvGrpSpPr/>
          <p:nvPr/>
        </p:nvGrpSpPr>
        <p:grpSpPr>
          <a:xfrm>
            <a:off x="4114800" y="3516868"/>
            <a:ext cx="409945" cy="369332"/>
            <a:chOff x="6934200" y="4431268"/>
            <a:chExt cx="409945" cy="369332"/>
          </a:xfrm>
        </p:grpSpPr>
        <p:sp>
          <p:nvSpPr>
            <p:cNvPr id="19" name="Oval 18"/>
            <p:cNvSpPr/>
            <p:nvPr/>
          </p:nvSpPr>
          <p:spPr>
            <a:xfrm>
              <a:off x="6934200" y="45720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7010400" y="44312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0400" y="4431268"/>
                  <a:ext cx="333745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592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2197744" y="5040868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7744" y="5040868"/>
                <a:ext cx="393056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2031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" name="Group 55"/>
          <p:cNvGrpSpPr/>
          <p:nvPr/>
        </p:nvGrpSpPr>
        <p:grpSpPr>
          <a:xfrm>
            <a:off x="914400" y="2743200"/>
            <a:ext cx="2895600" cy="1828800"/>
            <a:chOff x="914400" y="1676400"/>
            <a:chExt cx="2895600" cy="1828800"/>
          </a:xfrm>
        </p:grpSpPr>
        <p:sp>
          <p:nvSpPr>
            <p:cNvPr id="13" name="Oval 12"/>
            <p:cNvSpPr/>
            <p:nvPr/>
          </p:nvSpPr>
          <p:spPr>
            <a:xfrm>
              <a:off x="16764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1066800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914400" y="3200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13716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1676400" y="1676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1981200" y="2057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1828800" y="2743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2895600" y="1828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3048000" y="2362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3581400" y="1752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36576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29718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3352800" y="2895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28194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1511944" y="457200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944" y="4572000"/>
                <a:ext cx="389850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2187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2819400" y="457200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4572000"/>
                <a:ext cx="389850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2222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/>
          <p:cNvCxnSpPr>
            <a:stCxn id="13" idx="6"/>
            <a:endCxn id="50" idx="2"/>
          </p:cNvCxnSpPr>
          <p:nvPr/>
        </p:nvCxnSpPr>
        <p:spPr>
          <a:xfrm>
            <a:off x="1828800" y="4495800"/>
            <a:ext cx="1143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endCxn id="46" idx="2"/>
          </p:cNvCxnSpPr>
          <p:nvPr/>
        </p:nvCxnSpPr>
        <p:spPr>
          <a:xfrm>
            <a:off x="1828800" y="2819400"/>
            <a:ext cx="1066800" cy="152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7" idx="2"/>
          </p:cNvCxnSpPr>
          <p:nvPr/>
        </p:nvCxnSpPr>
        <p:spPr>
          <a:xfrm flipH="1">
            <a:off x="1901794" y="3505200"/>
            <a:ext cx="1146206" cy="29313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endCxn id="47" idx="0"/>
          </p:cNvCxnSpPr>
          <p:nvPr/>
        </p:nvCxnSpPr>
        <p:spPr>
          <a:xfrm>
            <a:off x="2133600" y="3200400"/>
            <a:ext cx="990600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53" idx="3"/>
            <a:endCxn id="13" idx="7"/>
          </p:cNvCxnSpPr>
          <p:nvPr/>
        </p:nvCxnSpPr>
        <p:spPr>
          <a:xfrm flipH="1">
            <a:off x="1806482" y="4016282"/>
            <a:ext cx="1035236" cy="42563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 78"/>
          <p:cNvGrpSpPr/>
          <p:nvPr/>
        </p:nvGrpSpPr>
        <p:grpSpPr>
          <a:xfrm>
            <a:off x="1219200" y="2590800"/>
            <a:ext cx="2743200" cy="1752600"/>
            <a:chOff x="1219200" y="2590800"/>
            <a:chExt cx="2743200" cy="1752600"/>
          </a:xfrm>
        </p:grpSpPr>
        <p:sp>
          <p:nvSpPr>
            <p:cNvPr id="74" name="Arc 73"/>
            <p:cNvSpPr/>
            <p:nvPr/>
          </p:nvSpPr>
          <p:spPr>
            <a:xfrm>
              <a:off x="1219200" y="2590800"/>
              <a:ext cx="2743200" cy="1752600"/>
            </a:xfrm>
            <a:prstGeom prst="arc">
              <a:avLst>
                <a:gd name="adj1" fmla="val 13242652"/>
                <a:gd name="adj2" fmla="val 19762418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Arrow Connector 74"/>
            <p:cNvCxnSpPr/>
            <p:nvPr/>
          </p:nvCxnSpPr>
          <p:spPr>
            <a:xfrm>
              <a:off x="3483429" y="2797082"/>
              <a:ext cx="152400" cy="985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Straight Arrow Connector 53"/>
          <p:cNvCxnSpPr>
            <a:stCxn id="45" idx="6"/>
            <a:endCxn id="53" idx="2"/>
          </p:cNvCxnSpPr>
          <p:nvPr/>
        </p:nvCxnSpPr>
        <p:spPr>
          <a:xfrm>
            <a:off x="1981200" y="3886200"/>
            <a:ext cx="838200" cy="76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>
            <a:off x="762000" y="3276600"/>
            <a:ext cx="2743200" cy="1447800"/>
            <a:chOff x="762000" y="3276600"/>
            <a:chExt cx="2743200" cy="1447800"/>
          </a:xfrm>
        </p:grpSpPr>
        <p:sp>
          <p:nvSpPr>
            <p:cNvPr id="65" name="Arc 64"/>
            <p:cNvSpPr/>
            <p:nvPr/>
          </p:nvSpPr>
          <p:spPr>
            <a:xfrm flipV="1">
              <a:off x="762000" y="3276600"/>
              <a:ext cx="2743200" cy="1447800"/>
            </a:xfrm>
            <a:prstGeom prst="arc">
              <a:avLst>
                <a:gd name="adj1" fmla="val 11951817"/>
                <a:gd name="adj2" fmla="val 19762418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7" name="Straight Arrow Connector 66"/>
            <p:cNvCxnSpPr>
              <a:endCxn id="65" idx="0"/>
            </p:cNvCxnSpPr>
            <p:nvPr/>
          </p:nvCxnSpPr>
          <p:spPr>
            <a:xfrm flipH="1" flipV="1">
              <a:off x="988694" y="4399130"/>
              <a:ext cx="154306" cy="9667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Straight Connector 6"/>
          <p:cNvCxnSpPr/>
          <p:nvPr/>
        </p:nvCxnSpPr>
        <p:spPr>
          <a:xfrm>
            <a:off x="2474897" y="2209800"/>
            <a:ext cx="0" cy="2731532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own Ribbon 8"/>
          <p:cNvSpPr/>
          <p:nvPr/>
        </p:nvSpPr>
        <p:spPr>
          <a:xfrm>
            <a:off x="1636697" y="5503950"/>
            <a:ext cx="5830903" cy="89685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Note</a:t>
            </a:r>
            <a:r>
              <a:rPr lang="en-US" dirty="0">
                <a:solidFill>
                  <a:srgbClr val="002060"/>
                </a:solidFill>
              </a:rPr>
              <a:t>: </a:t>
            </a:r>
            <a:r>
              <a:rPr lang="en-US" dirty="0" smtClean="0">
                <a:solidFill>
                  <a:srgbClr val="002060"/>
                </a:solidFill>
              </a:rPr>
              <a:t>capacity </a:t>
            </a:r>
            <a:r>
              <a:rPr lang="en-US" dirty="0">
                <a:solidFill>
                  <a:srgbClr val="002060"/>
                </a:solidFill>
              </a:rPr>
              <a:t>of </a:t>
            </a:r>
            <a:r>
              <a:rPr lang="en-US" u="sng" dirty="0">
                <a:solidFill>
                  <a:srgbClr val="002060"/>
                </a:solidFill>
              </a:rPr>
              <a:t>only outgoing edges</a:t>
            </a:r>
            <a:r>
              <a:rPr lang="en-US" dirty="0">
                <a:solidFill>
                  <a:srgbClr val="002060"/>
                </a:solidFill>
              </a:rPr>
              <a:t> is considered in capacity of a cut</a:t>
            </a:r>
            <a:r>
              <a:rPr lang="en-US" dirty="0" smtClean="0">
                <a:solidFill>
                  <a:srgbClr val="002060"/>
                </a:solidFill>
              </a:rPr>
              <a:t>.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93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uiExpand="1" build="p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1362075"/>
          </a:xfrm>
        </p:spPr>
        <p:txBody>
          <a:bodyPr/>
          <a:lstStyle/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Cuts </a:t>
            </a:r>
            <a:r>
              <a:rPr lang="en-US" sz="2800" dirty="0" smtClean="0"/>
              <a:t>and </a:t>
            </a:r>
            <a:r>
              <a:rPr lang="en-US" sz="2800" dirty="0" smtClean="0">
                <a:solidFill>
                  <a:srgbClr val="7030A0"/>
                </a:solidFill>
              </a:rPr>
              <a:t>Flows</a:t>
            </a: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846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Useful Generalizations</a:t>
            </a:r>
            <a:endParaRPr lang="en-US" sz="3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Let us revisit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conservation constraint</a:t>
                </a:r>
                <a:r>
                  <a:rPr lang="en-US" sz="2000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For </a:t>
                </a:r>
                <a:r>
                  <a:rPr lang="en-US" sz="2000" dirty="0"/>
                  <a:t>each vertex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latin typeface="Cambria Math"/>
                      </a:rPr>
                      <m:t>\</m:t>
                    </m:r>
                    <m:r>
                      <m:rPr>
                        <m:lit/>
                      </m:rPr>
                      <a:rPr lang="en-US" sz="2000" b="1" i="1" dirty="0">
                        <a:latin typeface="Cambria Math"/>
                      </a:rPr>
                      <m:t>{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2000" b="1" i="1" dirty="0">
                        <a:latin typeface="Cambria Math"/>
                      </a:rPr>
                      <m:t>}</m:t>
                    </m:r>
                  </m:oMath>
                </a14:m>
                <a:endParaRPr lang="en-US" sz="2000" i="1" dirty="0" smtClean="0"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i="1" dirty="0"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i="1" dirty="0" smtClean="0"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i="1" dirty="0"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i="1" dirty="0" smtClean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dirty="0" smtClean="0"/>
                  <a:t>Mathematically,</a:t>
                </a:r>
                <a:endParaRPr lang="en-US" sz="200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000" i="1">
                              <a:latin typeface="Cambria Math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sz="2000" b="1" i="1" dirty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𝒛</m:t>
                              </m:r>
                              <m:r>
                                <a:rPr lang="en-US" sz="20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0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𝒖</m:t>
                              </m:r>
                            </m:e>
                          </m:d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∈ 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𝑬</m:t>
                          </m:r>
                        </m:sub>
                        <m:sup/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m:rPr>
                              <m:nor/>
                            </m:rPr>
                            <a:rPr lang="en-US" sz="2000" dirty="0"/>
                            <m:t>(</m:t>
                          </m:r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𝒛</m:t>
                          </m:r>
                          <m:r>
                            <m:rPr>
                              <m:nor/>
                            </m:rPr>
                            <a:rPr lang="en-US" sz="2000" dirty="0"/>
                            <m:t>,</m:t>
                          </m:r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  <m:r>
                            <m:rPr>
                              <m:nor/>
                            </m:rPr>
                            <a:rPr lang="en-US" sz="2000" dirty="0"/>
                            <m:t>)</m:t>
                          </m:r>
                        </m:e>
                      </m:nary>
                      <m:r>
                        <a:rPr lang="en-US" sz="20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nor/>
                            </m:rPr>
                            <a:rPr lang="en-US" sz="2000" dirty="0"/>
                            <m:t> </m:t>
                          </m:r>
                          <m:d>
                            <m:dPr>
                              <m:ctrlPr>
                                <a:rPr lang="en-US" sz="2000" b="1" i="1" dirty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𝒖</m:t>
                              </m:r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0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𝒗</m:t>
                              </m:r>
                            </m:e>
                          </m:d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∈ 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𝑬</m:t>
                          </m:r>
                          <m:r>
                            <m:rPr>
                              <m:nor/>
                            </m:rPr>
                            <a:rPr lang="en-US" sz="2000" dirty="0"/>
                            <m:t> </m:t>
                          </m:r>
                        </m:sub>
                        <m:sup/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m:rPr>
                              <m:nor/>
                            </m:rPr>
                            <a:rPr lang="en-US" sz="2000" dirty="0"/>
                            <m:t>(</m:t>
                          </m:r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e>
                      </m:nary>
                      <m:r>
                        <a:rPr lang="en-US" sz="2000" i="1">
                          <a:latin typeface="Cambria Math"/>
                        </a:rPr>
                        <m:t>,</m:t>
                      </m:r>
                      <m:r>
                        <a:rPr lang="en-US" sz="20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  <m:r>
                        <a:rPr lang="en-US" sz="20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36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Lemma</a:t>
                </a:r>
                <a:r>
                  <a:rPr lang="en-US" sz="2000" dirty="0" smtClean="0"/>
                  <a:t>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2000" b="1" i="1" dirty="0">
                            <a:latin typeface="Cambria Math"/>
                          </a:rPr>
                          <m:t>𝒐𝒖𝒕</m:t>
                        </m:r>
                      </m:sub>
                    </m:sSub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e>
                    </m:d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2000" b="1" i="1" dirty="0">
                            <a:latin typeface="Cambria Math"/>
                          </a:rPr>
                          <m:t>𝒊𝒏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 =  </a:t>
                </a:r>
                <a:endParaRPr lang="en-US" sz="2000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  <a:blipFill rotWithShape="1">
                <a:blip r:embed="rId2"/>
                <a:stretch>
                  <a:fillRect l="-2222" t="-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2971800" y="4968978"/>
            <a:ext cx="1369445" cy="593622"/>
            <a:chOff x="2971800" y="3128510"/>
            <a:chExt cx="1369445" cy="5936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3200400" y="3352800"/>
                  <a:ext cx="8899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𝒇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𝒊𝒏</m:t>
                            </m:r>
                          </m:sub>
                        </m:s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0400" y="3352800"/>
                  <a:ext cx="889924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8219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Right Brace 9"/>
            <p:cNvSpPr/>
            <p:nvPr/>
          </p:nvSpPr>
          <p:spPr>
            <a:xfrm rot="5400000">
              <a:off x="3506278" y="2594032"/>
              <a:ext cx="300490" cy="1369445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876800" y="4968978"/>
            <a:ext cx="1369445" cy="593622"/>
            <a:chOff x="2971800" y="3128510"/>
            <a:chExt cx="1369445" cy="5936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3200400" y="3352800"/>
                  <a:ext cx="99572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𝒇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𝒐𝒖𝒕</m:t>
                            </m:r>
                          </m:sub>
                        </m:s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0400" y="3352800"/>
                  <a:ext cx="995721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736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Right Brace 13"/>
            <p:cNvSpPr/>
            <p:nvPr/>
          </p:nvSpPr>
          <p:spPr>
            <a:xfrm rot="5400000">
              <a:off x="3506278" y="2594032"/>
              <a:ext cx="300490" cy="1369445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076379" y="2578055"/>
            <a:ext cx="822739" cy="1175657"/>
            <a:chOff x="4000179" y="4267200"/>
            <a:chExt cx="822739" cy="1175657"/>
          </a:xfrm>
        </p:grpSpPr>
        <p:cxnSp>
          <p:nvCxnSpPr>
            <p:cNvPr id="21" name="Straight Arrow Connector 20"/>
            <p:cNvCxnSpPr/>
            <p:nvPr/>
          </p:nvCxnSpPr>
          <p:spPr>
            <a:xfrm>
              <a:off x="4038600" y="4876800"/>
              <a:ext cx="762000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4000179" y="4909457"/>
              <a:ext cx="762000" cy="53340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4038600" y="4267200"/>
              <a:ext cx="784318" cy="555718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3200400" y="2578055"/>
            <a:ext cx="838200" cy="1219200"/>
            <a:chOff x="3124200" y="4267200"/>
            <a:chExt cx="838200" cy="1219200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3200400" y="4267200"/>
              <a:ext cx="762000" cy="53340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3124200" y="4889545"/>
              <a:ext cx="762000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V="1">
              <a:off x="3178082" y="4930682"/>
              <a:ext cx="784318" cy="555718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3880556" y="3111455"/>
            <a:ext cx="386644" cy="521732"/>
            <a:chOff x="3804356" y="4800600"/>
            <a:chExt cx="386644" cy="521732"/>
          </a:xfrm>
        </p:grpSpPr>
        <p:sp>
          <p:nvSpPr>
            <p:cNvPr id="15" name="Oval 14"/>
            <p:cNvSpPr/>
            <p:nvPr/>
          </p:nvSpPr>
          <p:spPr>
            <a:xfrm>
              <a:off x="3886200" y="4800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3804356" y="4953000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4356" y="4953000"/>
                  <a:ext cx="38664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Group 30"/>
          <p:cNvGrpSpPr/>
          <p:nvPr/>
        </p:nvGrpSpPr>
        <p:grpSpPr>
          <a:xfrm>
            <a:off x="4953000" y="2501855"/>
            <a:ext cx="1224322" cy="1369445"/>
            <a:chOff x="2588645" y="2807732"/>
            <a:chExt cx="1224322" cy="136944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2817245" y="3264932"/>
                  <a:ext cx="9957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𝒇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𝒐𝒖𝒕</m:t>
                            </m:r>
                          </m:sub>
                        </m:s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7245" y="3264932"/>
                  <a:ext cx="995722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736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Right Brace 32"/>
            <p:cNvSpPr/>
            <p:nvPr/>
          </p:nvSpPr>
          <p:spPr>
            <a:xfrm>
              <a:off x="2588645" y="2807732"/>
              <a:ext cx="300490" cy="1369445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2005676" y="2516755"/>
            <a:ext cx="1118524" cy="1369445"/>
            <a:chOff x="3377276" y="2594032"/>
            <a:chExt cx="1118524" cy="136944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3377276" y="3048000"/>
                  <a:ext cx="8899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𝒇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𝒊𝒏</m:t>
                            </m:r>
                          </m:sub>
                        </m:s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77276" y="3048000"/>
                  <a:ext cx="889924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890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Right Brace 35"/>
            <p:cNvSpPr/>
            <p:nvPr/>
          </p:nvSpPr>
          <p:spPr>
            <a:xfrm rot="10800000">
              <a:off x="4195310" y="2594032"/>
              <a:ext cx="300490" cy="1369445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4021908" y="5638800"/>
                <a:ext cx="27510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70C0"/>
                    </a:solidFill>
                  </a:rPr>
                  <a:t>0                     </a:t>
                </a: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b="1" i="1" dirty="0">
                        <a:latin typeface="Cambria Math"/>
                      </a:rPr>
                      <m:t>\</m:t>
                    </m:r>
                    <m:r>
                      <m:rPr>
                        <m:lit/>
                      </m:rPr>
                      <a:rPr lang="en-US" b="1" i="1" dirty="0">
                        <a:latin typeface="Cambria Math"/>
                      </a:rPr>
                      <m:t>{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b="1" i="1" dirty="0">
                        <a:latin typeface="Cambria Math"/>
                      </a:rPr>
                      <m:t>}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1908" y="5638800"/>
                <a:ext cx="2751074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1996" t="-8197" r="-288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Left Brace 37"/>
          <p:cNvSpPr/>
          <p:nvPr/>
        </p:nvSpPr>
        <p:spPr>
          <a:xfrm>
            <a:off x="3875042" y="5638800"/>
            <a:ext cx="239758" cy="1143000"/>
          </a:xfrm>
          <a:prstGeom prst="leftBrac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4038600" y="6031468"/>
                <a:ext cx="21066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002060"/>
                        </a:solidFill>
                        <a:latin typeface="Cambria Math"/>
                      </a:rPr>
                      <m:t>𝐯𝐚𝐥𝐮𝐞</m:t>
                    </m:r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b="1" dirty="0" smtClean="0">
                    <a:solidFill>
                      <a:srgbClr val="0070C0"/>
                    </a:solidFill>
                  </a:rPr>
                  <a:t>     </a:t>
                </a: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6031468"/>
                <a:ext cx="2106667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434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4071831" y="6412468"/>
                <a:ext cx="20489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002060"/>
                        </a:solidFill>
                        <a:latin typeface="Cambria Math"/>
                      </a:rPr>
                      <m:t>−</m:t>
                    </m:r>
                    <m:r>
                      <a:rPr lang="en-US" b="1" i="0" dirty="0" smtClean="0">
                        <a:solidFill>
                          <a:srgbClr val="002060"/>
                        </a:solidFill>
                        <a:latin typeface="Cambria Math"/>
                      </a:rPr>
                      <m:t>𝐯𝐚𝐥𝐮𝐞</m:t>
                    </m:r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b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1831" y="6412468"/>
                <a:ext cx="2048959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41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4007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37" grpId="0"/>
      <p:bldP spid="38" grpId="0" animBg="1"/>
      <p:bldP spid="39" grpId="0"/>
      <p:bldP spid="4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val 37"/>
          <p:cNvSpPr/>
          <p:nvPr/>
        </p:nvSpPr>
        <p:spPr>
          <a:xfrm rot="5400000">
            <a:off x="914400" y="2667000"/>
            <a:ext cx="2133600" cy="1981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Useful Generalizations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Consider any valid flow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 smtClean="0"/>
                  <a:t>.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1">
                <a:blip r:embed="rId2"/>
                <a:stretch>
                  <a:fillRect l="-1508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495800" y="1600200"/>
                <a:ext cx="45720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1800" dirty="0" smtClean="0"/>
                  <a:t>: How would you 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1800" b="1" i="1" dirty="0">
                            <a:latin typeface="Cambria Math"/>
                          </a:rPr>
                          <m:t>𝒐𝒖𝒕</m:t>
                        </m:r>
                      </m:sub>
                    </m:sSub>
                    <m:d>
                      <m:d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d>
                  </m:oMath>
                </a14:m>
                <a:r>
                  <a:rPr lang="en-US" sz="1800" b="1" i="1" dirty="0" smtClean="0">
                    <a:solidFill>
                      <a:srgbClr val="0070C0"/>
                    </a:solidFill>
                    <a:latin typeface="Cambria Math"/>
                  </a:rPr>
                  <a:t> </a:t>
                </a:r>
                <a:r>
                  <a:rPr lang="en-US" sz="1800" dirty="0" smtClean="0"/>
                  <a:t>?</a:t>
                </a:r>
                <a:endParaRPr lang="en-US" sz="20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b>
                          <m:r>
                            <a:rPr lang="en-US" sz="2000" b="1" i="1" dirty="0">
                              <a:latin typeface="Cambria Math"/>
                            </a:rPr>
                            <m:t>𝒐𝒖𝒕</m:t>
                          </m:r>
                        </m:sub>
                      </m:sSub>
                      <m:d>
                        <m:dPr>
                          <m:ctrlP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</m:d>
                      <m:r>
                        <a:rPr lang="en-US" sz="2000" b="0" i="0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i="1">
                              <a:latin typeface="Cambria Math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sz="2000" b="1" i="1" dirty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0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𝒚</m:t>
                              </m:r>
                            </m:e>
                          </m:d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∈ 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𝑬</m:t>
                          </m:r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    </m:t>
                          </m:r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∈</m:t>
                          </m:r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∈</m:t>
                          </m:r>
                          <m:acc>
                            <m:accPr>
                              <m:chr m:val="̅"/>
                              <m:ctrlP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𝑨</m:t>
                              </m:r>
                            </m:e>
                          </m:acc>
                        </m:sub>
                        <m:sup/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m:rPr>
                              <m:nor/>
                            </m:rPr>
                            <a:rPr lang="en-US" sz="2000" dirty="0"/>
                            <m:t>(</m:t>
                          </m:r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  <m:r>
                            <m:rPr>
                              <m:nor/>
                            </m:rPr>
                            <a:rPr lang="en-US" sz="2000" dirty="0"/>
                            <m:t>)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b>
                          <m:r>
                            <a:rPr lang="en-US" sz="2000" b="1" i="1" dirty="0" smtClean="0">
                              <a:latin typeface="Cambria Math"/>
                            </a:rPr>
                            <m:t>𝒊𝒏</m:t>
                          </m:r>
                        </m:sub>
                      </m:sSub>
                      <m:d>
                        <m:dPr>
                          <m:ctrlP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</m:d>
                      <m:r>
                        <a:rPr lang="en-US" sz="2000" dirty="0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i="1">
                              <a:latin typeface="Cambria Math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sz="2000" b="1" i="1" dirty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𝒚</m:t>
                              </m:r>
                            </m:e>
                          </m:d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20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∈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𝑬</m:t>
                          </m:r>
                          <m:r>
                            <a:rPr lang="en-US" sz="20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    </m:t>
                          </m:r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  <m:r>
                            <a:rPr lang="en-US" sz="20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∈</m:t>
                          </m:r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  <m:r>
                            <a:rPr lang="en-US" sz="20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en-US" sz="20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∈</m:t>
                          </m:r>
                          <m:acc>
                            <m:accPr>
                              <m:chr m:val="̅"/>
                              <m:ctrlP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𝑨</m:t>
                              </m:r>
                            </m:e>
                          </m:acc>
                        </m:sub>
                        <m:sup/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m:rPr>
                              <m:nor/>
                            </m:rPr>
                            <a:rPr lang="en-US" sz="2000" dirty="0"/>
                            <m:t>(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  <m:r>
                            <m:rPr>
                              <m:nor/>
                            </m:rPr>
                            <a:rPr lang="en-US" sz="2000" dirty="0"/>
                            <m:t>)</m:t>
                          </m:r>
                        </m:e>
                      </m:nary>
                    </m:oMath>
                  </m:oMathPara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18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1800" dirty="0" smtClean="0"/>
                  <a:t>: What would be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1600" b="1" i="1" dirty="0">
                            <a:latin typeface="Cambria Math"/>
                          </a:rPr>
                          <m:t>𝒐𝒖𝒕</m:t>
                        </m:r>
                      </m:sub>
                    </m:sSub>
                    <m:d>
                      <m:dPr>
                        <m:ctrlP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d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1800" b="1" i="1" dirty="0" smtClean="0">
                            <a:latin typeface="Cambria Math"/>
                          </a:rPr>
                          <m:t>𝒊𝒏</m:t>
                        </m:r>
                      </m:sub>
                    </m:sSub>
                    <m:d>
                      <m:d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d>
                  </m:oMath>
                </a14:m>
                <a:r>
                  <a:rPr lang="en-US" sz="1800" dirty="0" smtClean="0"/>
                  <a:t>  ?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Answer</a:t>
                </a:r>
                <a:r>
                  <a:rPr lang="en-US" sz="1800" dirty="0" smtClean="0"/>
                  <a:t>: </a:t>
                </a:r>
                <a14:m>
                  <m:oMath xmlns:m="http://schemas.openxmlformats.org/officeDocument/2006/math">
                    <m:r>
                      <a:rPr lang="en-US" sz="1800" b="1" dirty="0">
                        <a:solidFill>
                          <a:srgbClr val="002060"/>
                        </a:solidFill>
                        <a:latin typeface="Cambria Math"/>
                      </a:rPr>
                      <m:t>𝐯𝐚𝐥𝐮𝐞</m:t>
                    </m:r>
                    <m:r>
                      <a:rPr lang="en-US" sz="1800" b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:endParaRPr lang="en-US" sz="1800" b="1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0070C0"/>
                    </a:solidFill>
                  </a:rPr>
                  <a:t>                                </a:t>
                </a:r>
                <a:r>
                  <a:rPr lang="en-US" sz="1800" b="1" dirty="0" smtClean="0">
                    <a:solidFill>
                      <a:srgbClr val="C00000"/>
                    </a:solidFill>
                  </a:rPr>
                  <a:t>Proof ?</a:t>
                </a:r>
                <a:endParaRPr lang="en-US" sz="1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495800" y="1600200"/>
                <a:ext cx="4572000" cy="4525963"/>
              </a:xfrm>
              <a:blipFill rotWithShape="1">
                <a:blip r:embed="rId3"/>
                <a:stretch>
                  <a:fillRect l="-1200" t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018619" y="3429000"/>
            <a:ext cx="429181" cy="369332"/>
            <a:chOff x="1219200" y="4442936"/>
            <a:chExt cx="429181" cy="369332"/>
          </a:xfrm>
        </p:grpSpPr>
        <p:sp>
          <p:nvSpPr>
            <p:cNvPr id="7" name="Oval 6"/>
            <p:cNvSpPr/>
            <p:nvPr/>
          </p:nvSpPr>
          <p:spPr>
            <a:xfrm>
              <a:off x="1495981" y="4572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456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oup 8"/>
          <p:cNvGrpSpPr/>
          <p:nvPr/>
        </p:nvGrpSpPr>
        <p:grpSpPr>
          <a:xfrm>
            <a:off x="1295400" y="2743200"/>
            <a:ext cx="1371600" cy="1752600"/>
            <a:chOff x="914400" y="1676400"/>
            <a:chExt cx="1371600" cy="1752600"/>
          </a:xfrm>
        </p:grpSpPr>
        <p:sp>
          <p:nvSpPr>
            <p:cNvPr id="10" name="Oval 9"/>
            <p:cNvSpPr/>
            <p:nvPr/>
          </p:nvSpPr>
          <p:spPr>
            <a:xfrm>
              <a:off x="1524000" y="3048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066800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914400" y="3200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13716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1676400" y="1676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1981200" y="2057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2133600" y="2667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1981200" y="3276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7" name="Straight Arrow Connector 26"/>
          <p:cNvCxnSpPr/>
          <p:nvPr/>
        </p:nvCxnSpPr>
        <p:spPr>
          <a:xfrm>
            <a:off x="2514600" y="3200400"/>
            <a:ext cx="990600" cy="22860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1600200" y="2590800"/>
            <a:ext cx="2743200" cy="1752600"/>
            <a:chOff x="1600200" y="2590800"/>
            <a:chExt cx="2743200" cy="1752600"/>
          </a:xfrm>
        </p:grpSpPr>
        <p:cxnSp>
          <p:nvCxnSpPr>
            <p:cNvPr id="30" name="Straight Arrow Connector 29"/>
            <p:cNvCxnSpPr/>
            <p:nvPr/>
          </p:nvCxnSpPr>
          <p:spPr>
            <a:xfrm>
              <a:off x="3886200" y="2797082"/>
              <a:ext cx="152400" cy="98518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Arc 28"/>
            <p:cNvSpPr/>
            <p:nvPr/>
          </p:nvSpPr>
          <p:spPr>
            <a:xfrm>
              <a:off x="1600200" y="2590800"/>
              <a:ext cx="2743200" cy="1752600"/>
            </a:xfrm>
            <a:prstGeom prst="arc">
              <a:avLst>
                <a:gd name="adj1" fmla="val 13242652"/>
                <a:gd name="adj2" fmla="val 19762418"/>
              </a:avLst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1" name="Straight Arrow Connector 30"/>
          <p:cNvCxnSpPr/>
          <p:nvPr/>
        </p:nvCxnSpPr>
        <p:spPr>
          <a:xfrm>
            <a:off x="2514600" y="4419600"/>
            <a:ext cx="838200" cy="68580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 flipV="1">
            <a:off x="304800" y="2590800"/>
            <a:ext cx="1146206" cy="53340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260164" y="4343400"/>
            <a:ext cx="1035236" cy="425636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>
            <a:off x="2362200" y="2743200"/>
            <a:ext cx="2743200" cy="1447800"/>
            <a:chOff x="2362200" y="2743200"/>
            <a:chExt cx="2743200" cy="1447800"/>
          </a:xfrm>
        </p:grpSpPr>
        <p:sp>
          <p:nvSpPr>
            <p:cNvPr id="36" name="Arc 35"/>
            <p:cNvSpPr/>
            <p:nvPr/>
          </p:nvSpPr>
          <p:spPr>
            <a:xfrm flipV="1">
              <a:off x="2362200" y="2743200"/>
              <a:ext cx="2743200" cy="1447800"/>
            </a:xfrm>
            <a:prstGeom prst="arc">
              <a:avLst>
                <a:gd name="adj1" fmla="val 11951817"/>
                <a:gd name="adj2" fmla="val 19762418"/>
              </a:avLst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Arrow Connector 36"/>
            <p:cNvCxnSpPr>
              <a:endCxn id="36" idx="0"/>
            </p:cNvCxnSpPr>
            <p:nvPr/>
          </p:nvCxnSpPr>
          <p:spPr>
            <a:xfrm flipH="1" flipV="1">
              <a:off x="2588894" y="3865730"/>
              <a:ext cx="154306" cy="9667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Straight Arrow Connector 38"/>
          <p:cNvCxnSpPr>
            <a:endCxn id="14" idx="2"/>
          </p:cNvCxnSpPr>
          <p:nvPr/>
        </p:nvCxnSpPr>
        <p:spPr>
          <a:xfrm>
            <a:off x="1451006" y="1905000"/>
            <a:ext cx="606394" cy="91440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1806482" y="4244882"/>
            <a:ext cx="174718" cy="1241518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12" idx="1"/>
          </p:cNvCxnSpPr>
          <p:nvPr/>
        </p:nvCxnSpPr>
        <p:spPr>
          <a:xfrm>
            <a:off x="304800" y="4077624"/>
            <a:ext cx="1012918" cy="211894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2435194" y="2831068"/>
            <a:ext cx="1146206" cy="293132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1511944" y="4736068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944" y="4736068"/>
                <a:ext cx="389850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2187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74478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1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1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1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1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1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1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" grpId="0" build="p"/>
      <p:bldP spid="4" grpId="0" uiExpand="1" build="p"/>
      <p:bldP spid="5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val 37"/>
          <p:cNvSpPr/>
          <p:nvPr/>
        </p:nvSpPr>
        <p:spPr>
          <a:xfrm rot="5400000">
            <a:off x="914400" y="2667000"/>
            <a:ext cx="2133600" cy="1981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 smtClean="0">
                    <a:solidFill>
                      <a:srgbClr val="7030A0"/>
                    </a:solidFill>
                  </a:rPr>
                  <a:t>Proof  </a:t>
                </a:r>
                <a:r>
                  <a:rPr lang="en-US" sz="3200" b="1" dirty="0" smtClean="0"/>
                  <a:t>for  </a:t>
                </a:r>
                <a:r>
                  <a:rPr lang="en-US" sz="32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3200" b="1" i="1" dirty="0">
                            <a:latin typeface="Cambria Math"/>
                          </a:rPr>
                          <m:t>𝒐𝒖𝒕</m:t>
                        </m:r>
                      </m:sub>
                    </m:sSub>
                    <m:d>
                      <m:dPr>
                        <m:ctrlPr>
                          <a:rPr lang="en-US" sz="32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d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32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3200" b="1" i="1" dirty="0">
                            <a:latin typeface="Cambria Math"/>
                          </a:rPr>
                          <m:t>𝒊𝒏</m:t>
                        </m:r>
                      </m:sub>
                    </m:sSub>
                    <m:d>
                      <m:dPr>
                        <m:ctrlPr>
                          <a:rPr lang="en-US" sz="32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d>
                  </m:oMath>
                </a14:m>
                <a:r>
                  <a:rPr lang="en-US" sz="3200" dirty="0" smtClean="0"/>
                  <a:t> = </a:t>
                </a:r>
                <a14:m>
                  <m:oMath xmlns:m="http://schemas.openxmlformats.org/officeDocument/2006/math">
                    <m:r>
                      <a:rPr lang="en-US" sz="3200" b="1" dirty="0">
                        <a:solidFill>
                          <a:srgbClr val="002060"/>
                        </a:solidFill>
                        <a:latin typeface="Cambria Math"/>
                      </a:rPr>
                      <m:t>𝐯𝐚𝐥𝐮𝐞</m:t>
                    </m:r>
                    <m:r>
                      <a:rPr lang="en-US" sz="3200" b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Consider any valid flow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 smtClean="0"/>
                  <a:t>.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1">
                <a:blip r:embed="rId3"/>
                <a:stretch>
                  <a:fillRect l="-1508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495800" y="1600200"/>
                <a:ext cx="45720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/>
                  <a:t>Proof 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dirty="0">
                        <a:solidFill>
                          <a:srgbClr val="002060"/>
                        </a:solidFill>
                        <a:latin typeface="Cambria Math"/>
                      </a:rPr>
                      <m:t>𝐯𝐚𝐥𝐮𝐞</m:t>
                    </m:r>
                    <m:r>
                      <a:rPr lang="en-US" sz="2000" b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2000" b="1" i="1" dirty="0">
                            <a:latin typeface="Cambria Math"/>
                          </a:rPr>
                          <m:t>𝒐𝒖𝒕</m:t>
                        </m:r>
                      </m:sub>
                    </m:sSub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</m:d>
                    <m:r>
                      <a:rPr lang="en-US" sz="2000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2000" b="1" i="1" dirty="0" smtClean="0">
                            <a:latin typeface="Cambria Math"/>
                          </a:rPr>
                          <m:t>𝒊𝒏</m:t>
                        </m:r>
                      </m:sub>
                    </m:sSub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</m:d>
                  </m:oMath>
                </a14:m>
                <a:endParaRPr lang="en-US" sz="20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∈</m:t>
                          </m:r>
                          <m: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</m:sub>
                        <m:sup/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6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sz="1600" b="1" i="1" dirty="0">
                                  <a:latin typeface="Cambria Math"/>
                                </a:rPr>
                                <m:t>𝒐𝒖𝒕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6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6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</m:d>
                          <m:r>
                            <a:rPr lang="en-US" sz="1600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6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sz="1600" b="1" i="1" dirty="0" smtClean="0">
                                  <a:latin typeface="Cambria Math"/>
                                </a:rPr>
                                <m:t>𝒊𝒏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6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6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</m:d>
                          <m:r>
                            <a:rPr lang="en-US" sz="1600" b="0" i="1" smtClean="0">
                              <a:latin typeface="Cambria Math"/>
                            </a:rPr>
                            <m:t>)</m:t>
                          </m:r>
                        </m:e>
                      </m:nary>
                      <m:r>
                        <a:rPr lang="en-US" sz="1600" b="0" i="1" smtClean="0">
                          <a:latin typeface="Cambria Math"/>
                        </a:rPr>
                        <m:t>                                       </m:t>
                      </m:r>
                    </m:oMath>
                  </m:oMathPara>
                </a14:m>
                <a:endParaRPr lang="en-US" sz="1600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∈</m:t>
                          </m:r>
                          <m: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1600" b="0" i="1" smtClean="0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d>
                                    <m:dPr>
                                      <m:ctrlPr>
                                        <a:rPr lang="en-US" sz="1600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𝒙</m:t>
                                      </m:r>
                                      <m:r>
                                        <a:rPr lang="en-US" sz="16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sz="16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𝒚</m:t>
                                      </m:r>
                                    </m:e>
                                  </m:d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∈</m:t>
                                  </m:r>
                                  <m:r>
                                    <a:rPr lang="en-US" sz="1600" b="1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𝑬</m:t>
                                  </m:r>
                                </m:sub>
                                <m:sup/>
                                <m:e>
                                  <m:r>
                                    <a:rPr lang="en-US" sz="1600" b="1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𝒇</m:t>
                                  </m:r>
                                  <m:d>
                                    <m:dPr>
                                      <m:ctrlPr>
                                        <a:rPr lang="en-US" sz="1600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𝒙</m:t>
                                      </m:r>
                                      <m:r>
                                        <a:rPr lang="en-US" sz="1600" b="0" i="1" smtClean="0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sz="16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𝒚</m:t>
                                      </m:r>
                                    </m:e>
                                  </m:d>
                                </m:e>
                              </m:nary>
                              <m:r>
                                <a:rPr lang="en-US" sz="1600" b="0" i="1" smtClean="0">
                                  <a:latin typeface="Cambria Math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1600" b="0" i="1" smtClean="0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d>
                                    <m:dPr>
                                      <m:ctrlPr>
                                        <a:rPr lang="en-US" sz="1600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𝒖</m:t>
                                      </m:r>
                                      <m:r>
                                        <a:rPr lang="en-US" sz="16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sz="16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𝒙</m:t>
                                      </m:r>
                                    </m:e>
                                  </m:d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∈</m:t>
                                  </m:r>
                                  <m:r>
                                    <a:rPr lang="en-US" sz="1600" b="1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𝑬</m:t>
                                  </m:r>
                                </m:sub>
                                <m:sup/>
                                <m:e>
                                  <m:r>
                                    <a:rPr lang="en-US" sz="1600" b="1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𝒇</m:t>
                                  </m:r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sz="1600" b="1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𝒖</m:t>
                                  </m:r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sz="1600" b="1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d>
                        </m:e>
                      </m:nary>
                      <m:r>
                        <a:rPr lang="en-US" sz="1600" b="0" i="1" smtClean="0">
                          <a:latin typeface="Cambria Math"/>
                        </a:rPr>
                        <m:t>              </m:t>
                      </m:r>
                    </m:oMath>
                  </m:oMathPara>
                </a14:m>
                <a:endParaRPr lang="en-US" sz="16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6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16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en-US" sz="1600" i="1">
                              <a:latin typeface="Cambria Math"/>
                            </a:rPr>
                            <m:t>∈</m:t>
                          </m:r>
                          <m:r>
                            <a:rPr lang="en-US" sz="16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sz="1600" i="1">
                                  <a:latin typeface="Cambria Math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1600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1" i="1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𝒙</m:t>
                                      </m:r>
                                      <m:r>
                                        <a:rPr lang="en-US" sz="1600" b="1" i="1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sz="1600" b="1" i="1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𝒚</m:t>
                                      </m:r>
                                    </m:e>
                                  </m:d>
                                  <m:r>
                                    <a:rPr lang="en-US" sz="1600" i="1">
                                      <a:latin typeface="Cambria Math"/>
                                    </a:rPr>
                                    <m:t>∈</m:t>
                                  </m:r>
                                  <m:r>
                                    <a:rPr lang="en-US" sz="1600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𝑬</m:t>
                                  </m:r>
                                </m:sub>
                                <m:sup/>
                                <m:e>
                                  <m:r>
                                    <a:rPr lang="en-US" sz="1600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𝒇</m:t>
                                  </m:r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1" i="1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𝒙</m:t>
                                      </m:r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sz="1600" b="1" i="1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𝒚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</m:nary>
                      <m:r>
                        <a:rPr lang="en-US" sz="1600" b="0" i="1" smtClean="0">
                          <a:latin typeface="Cambria Math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6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16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en-US" sz="1600" i="1">
                              <a:latin typeface="Cambria Math"/>
                            </a:rPr>
                            <m:t>∈</m:t>
                          </m:r>
                          <m:r>
                            <a:rPr lang="en-US" sz="16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sz="1600" i="1">
                                  <a:latin typeface="Cambria Math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1600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𝒖</m:t>
                                      </m:r>
                                      <m:r>
                                        <a:rPr lang="en-US" sz="1600" b="1" i="1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sz="16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𝒙</m:t>
                                      </m:r>
                                    </m:e>
                                  </m:d>
                                  <m:r>
                                    <a:rPr lang="en-US" sz="1600" i="1">
                                      <a:latin typeface="Cambria Math"/>
                                    </a:rPr>
                                    <m:t>∈</m:t>
                                  </m:r>
                                  <m:r>
                                    <a:rPr lang="en-US" sz="1600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𝑬</m:t>
                                  </m:r>
                                </m:sub>
                                <m:sup/>
                                <m:e>
                                  <m:r>
                                    <a:rPr lang="en-US" sz="1600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𝒇</m:t>
                                  </m:r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𝒖</m:t>
                                      </m:r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sz="16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𝒙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lang="en-US" sz="1600" dirty="0" smtClean="0"/>
              </a:p>
              <a:p>
                <a:pPr marL="0" indent="0">
                  <a:buNone/>
                </a:pPr>
                <a:r>
                  <a:rPr lang="en-US" sz="1600" dirty="0" smtClean="0"/>
                  <a:t>   </a:t>
                </a:r>
                <a:endParaRPr lang="en-US" sz="1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b>
                          <m:r>
                            <a:rPr lang="en-US" sz="2000" b="1" i="1" dirty="0">
                              <a:latin typeface="Cambria Math"/>
                            </a:rPr>
                            <m:t>𝒐𝒖𝒕</m:t>
                          </m:r>
                        </m:sub>
                      </m:sSub>
                      <m:d>
                        <m:dPr>
                          <m:ctrlP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</m:d>
                      <m:r>
                        <a:rPr lang="en-US" sz="2000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b>
                          <m:r>
                            <a:rPr lang="en-US" sz="2000" b="1" i="1" dirty="0">
                              <a:latin typeface="Cambria Math"/>
                            </a:rPr>
                            <m:t>𝒊𝒏</m:t>
                          </m:r>
                        </m:sub>
                      </m:sSub>
                      <m:d>
                        <m:dPr>
                          <m:ctrlP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</m:d>
                      <m:r>
                        <a:rPr lang="en-US" sz="20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                   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495800" y="1600200"/>
                <a:ext cx="4572000" cy="4525963"/>
              </a:xfrm>
              <a:blipFill rotWithShape="1">
                <a:blip r:embed="rId4"/>
                <a:stretch>
                  <a:fillRect l="-1467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018619" y="3429000"/>
            <a:ext cx="429181" cy="369332"/>
            <a:chOff x="1219200" y="4442936"/>
            <a:chExt cx="429181" cy="369332"/>
          </a:xfrm>
        </p:grpSpPr>
        <p:sp>
          <p:nvSpPr>
            <p:cNvPr id="7" name="Oval 6"/>
            <p:cNvSpPr/>
            <p:nvPr/>
          </p:nvSpPr>
          <p:spPr>
            <a:xfrm>
              <a:off x="1495981" y="4572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456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oup 8"/>
          <p:cNvGrpSpPr/>
          <p:nvPr/>
        </p:nvGrpSpPr>
        <p:grpSpPr>
          <a:xfrm>
            <a:off x="1295400" y="2743200"/>
            <a:ext cx="1371600" cy="1752600"/>
            <a:chOff x="914400" y="1676400"/>
            <a:chExt cx="1371600" cy="1752600"/>
          </a:xfrm>
        </p:grpSpPr>
        <p:sp>
          <p:nvSpPr>
            <p:cNvPr id="10" name="Oval 9"/>
            <p:cNvSpPr/>
            <p:nvPr/>
          </p:nvSpPr>
          <p:spPr>
            <a:xfrm>
              <a:off x="1524000" y="3048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066800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914400" y="3200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13716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1676400" y="1676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1981200" y="2057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2133600" y="2667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1981200" y="3276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7" name="Straight Arrow Connector 26"/>
          <p:cNvCxnSpPr/>
          <p:nvPr/>
        </p:nvCxnSpPr>
        <p:spPr>
          <a:xfrm>
            <a:off x="2514600" y="3200400"/>
            <a:ext cx="990600" cy="22860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1600200" y="2590800"/>
            <a:ext cx="2743200" cy="1752600"/>
            <a:chOff x="1600200" y="2590800"/>
            <a:chExt cx="2743200" cy="1752600"/>
          </a:xfrm>
        </p:grpSpPr>
        <p:cxnSp>
          <p:nvCxnSpPr>
            <p:cNvPr id="30" name="Straight Arrow Connector 29"/>
            <p:cNvCxnSpPr/>
            <p:nvPr/>
          </p:nvCxnSpPr>
          <p:spPr>
            <a:xfrm>
              <a:off x="3886200" y="2797082"/>
              <a:ext cx="152400" cy="98518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Arc 28"/>
            <p:cNvSpPr/>
            <p:nvPr/>
          </p:nvSpPr>
          <p:spPr>
            <a:xfrm>
              <a:off x="1600200" y="2590800"/>
              <a:ext cx="2743200" cy="1752600"/>
            </a:xfrm>
            <a:prstGeom prst="arc">
              <a:avLst>
                <a:gd name="adj1" fmla="val 13242652"/>
                <a:gd name="adj2" fmla="val 19762418"/>
              </a:avLst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1" name="Straight Arrow Connector 30"/>
          <p:cNvCxnSpPr/>
          <p:nvPr/>
        </p:nvCxnSpPr>
        <p:spPr>
          <a:xfrm>
            <a:off x="2514600" y="4419600"/>
            <a:ext cx="838200" cy="68580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 flipV="1">
            <a:off x="304800" y="2590800"/>
            <a:ext cx="1146206" cy="53340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260164" y="4343400"/>
            <a:ext cx="1035236" cy="425636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>
            <a:off x="2362200" y="2743200"/>
            <a:ext cx="2743200" cy="1447800"/>
            <a:chOff x="2362200" y="2743200"/>
            <a:chExt cx="2743200" cy="1447800"/>
          </a:xfrm>
        </p:grpSpPr>
        <p:sp>
          <p:nvSpPr>
            <p:cNvPr id="36" name="Arc 35"/>
            <p:cNvSpPr/>
            <p:nvPr/>
          </p:nvSpPr>
          <p:spPr>
            <a:xfrm flipV="1">
              <a:off x="2362200" y="2743200"/>
              <a:ext cx="2743200" cy="1447800"/>
            </a:xfrm>
            <a:prstGeom prst="arc">
              <a:avLst>
                <a:gd name="adj1" fmla="val 11951817"/>
                <a:gd name="adj2" fmla="val 19762418"/>
              </a:avLst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Arrow Connector 36"/>
            <p:cNvCxnSpPr>
              <a:endCxn id="36" idx="0"/>
            </p:cNvCxnSpPr>
            <p:nvPr/>
          </p:nvCxnSpPr>
          <p:spPr>
            <a:xfrm flipH="1" flipV="1">
              <a:off x="2588894" y="3865730"/>
              <a:ext cx="154306" cy="9667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Straight Arrow Connector 38"/>
          <p:cNvCxnSpPr>
            <a:endCxn id="14" idx="2"/>
          </p:cNvCxnSpPr>
          <p:nvPr/>
        </p:nvCxnSpPr>
        <p:spPr>
          <a:xfrm>
            <a:off x="1451006" y="1905000"/>
            <a:ext cx="606394" cy="91440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1806482" y="4244882"/>
            <a:ext cx="174718" cy="1241518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12" idx="1"/>
          </p:cNvCxnSpPr>
          <p:nvPr/>
        </p:nvCxnSpPr>
        <p:spPr>
          <a:xfrm>
            <a:off x="304800" y="4077624"/>
            <a:ext cx="1012918" cy="211894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2435194" y="2831068"/>
            <a:ext cx="1146206" cy="293132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1511944" y="4736068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944" y="4736068"/>
                <a:ext cx="389850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2187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/>
          <p:cNvCxnSpPr>
            <a:stCxn id="11" idx="5"/>
            <a:endCxn id="16" idx="2"/>
          </p:cNvCxnSpPr>
          <p:nvPr/>
        </p:nvCxnSpPr>
        <p:spPr>
          <a:xfrm>
            <a:off x="1577882" y="3178082"/>
            <a:ext cx="936718" cy="631918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Multiply 19"/>
          <p:cNvSpPr/>
          <p:nvPr/>
        </p:nvSpPr>
        <p:spPr>
          <a:xfrm>
            <a:off x="1828800" y="3200400"/>
            <a:ext cx="533400" cy="662464"/>
          </a:xfrm>
          <a:prstGeom prst="mathMultiply">
            <a:avLst>
              <a:gd name="adj1" fmla="val 1161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295400" y="3124200"/>
                <a:ext cx="370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3124200"/>
                <a:ext cx="370614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333" r="-23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4310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1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1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1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1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1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1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1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0" grpId="0" animBg="1"/>
      <p:bldP spid="20" grpId="1" animBg="1"/>
      <p:bldP spid="4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1362075"/>
          </a:xfrm>
        </p:spPr>
        <p:txBody>
          <a:bodyPr/>
          <a:lstStyle/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A simple Relation between </a:t>
            </a:r>
            <a:br>
              <a:rPr lang="en-US" sz="2800" dirty="0" smtClean="0">
                <a:solidFill>
                  <a:srgbClr val="7030A0"/>
                </a:solidFill>
              </a:rPr>
            </a:br>
            <a:r>
              <a:rPr lang="en-US" sz="2800" dirty="0" smtClean="0">
                <a:solidFill>
                  <a:srgbClr val="0070C0"/>
                </a:solidFill>
              </a:rPr>
              <a:t>Flows</a:t>
            </a:r>
            <a:r>
              <a:rPr lang="en-US" sz="2800" dirty="0" smtClean="0">
                <a:solidFill>
                  <a:srgbClr val="7030A0"/>
                </a:solidFill>
              </a:rPr>
              <a:t> </a:t>
            </a:r>
            <a:r>
              <a:rPr lang="en-US" sz="2800" dirty="0" smtClean="0"/>
              <a:t>and</a:t>
            </a:r>
            <a:r>
              <a:rPr lang="en-US" sz="2800" dirty="0" smtClean="0">
                <a:solidFill>
                  <a:srgbClr val="7030A0"/>
                </a:solidFill>
              </a:rPr>
              <a:t> </a:t>
            </a:r>
            <a:r>
              <a:rPr lang="en-US" sz="2800" dirty="0" smtClean="0">
                <a:solidFill>
                  <a:srgbClr val="0070C0"/>
                </a:solidFill>
              </a:rPr>
              <a:t>capacity of cuts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39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Oval 57"/>
          <p:cNvSpPr/>
          <p:nvPr/>
        </p:nvSpPr>
        <p:spPr>
          <a:xfrm rot="5400000">
            <a:off x="2438400" y="2743200"/>
            <a:ext cx="2286000" cy="18288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020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 rot="5400000">
            <a:off x="304800" y="2667000"/>
            <a:ext cx="2133600" cy="1981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020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itle 3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</a:rPr>
              <a:t>Flows</a:t>
            </a:r>
            <a:r>
              <a:rPr lang="en-US" sz="3200" b="1" dirty="0">
                <a:solidFill>
                  <a:srgbClr val="7030A0"/>
                </a:solidFill>
              </a:rPr>
              <a:t> </a:t>
            </a:r>
            <a:r>
              <a:rPr lang="en-US" sz="3200" b="1" dirty="0"/>
              <a:t>and</a:t>
            </a:r>
            <a:r>
              <a:rPr lang="en-US" sz="3200" b="1" dirty="0">
                <a:solidFill>
                  <a:srgbClr val="7030A0"/>
                </a:solidFill>
              </a:rPr>
              <a:t> </a:t>
            </a:r>
            <a:r>
              <a:rPr lang="en-US" sz="3200" b="1" dirty="0">
                <a:solidFill>
                  <a:srgbClr val="0070C0"/>
                </a:solidFill>
              </a:rPr>
              <a:t>capacity of cuts</a:t>
            </a: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ontent Placeholder 37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Consider any valid flow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8" name="Content Placeholder 3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1">
                <a:blip r:embed="rId2"/>
                <a:stretch>
                  <a:fillRect l="-1508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ontent Placeholder 38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600200"/>
                <a:ext cx="4419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Lemma</a:t>
                </a:r>
                <a:r>
                  <a:rPr lang="en-US" sz="1800" b="1" dirty="0" smtClean="0"/>
                  <a:t>: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1800" b="1" i="1" dirty="0">
                            <a:latin typeface="Cambria Math"/>
                          </a:rPr>
                          <m:t>𝒐𝒖𝒕</m:t>
                        </m:r>
                      </m:sub>
                    </m:sSub>
                    <m:d>
                      <m:d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d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1800" b="1" i="1" dirty="0">
                            <a:latin typeface="Cambria Math"/>
                          </a:rPr>
                          <m:t>𝒊𝒏</m:t>
                        </m:r>
                      </m:sub>
                    </m:sSub>
                    <m:d>
                      <m:d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d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r>
                      <a:rPr lang="en-US" sz="18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acc>
                      <m:accPr>
                        <m:chr m:val="̅"/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acc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i="1" dirty="0" smtClean="0">
                    <a:latin typeface="Cambria Math"/>
                  </a:rPr>
                  <a:t>.</a:t>
                </a:r>
                <a:endParaRPr lang="en-US" sz="1800" i="1" dirty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1800" b="1" dirty="0" smtClean="0"/>
                  <a:t>Proof</a:t>
                </a:r>
                <a:r>
                  <a:rPr lang="en-US" sz="1800" dirty="0" smtClean="0"/>
                  <a:t>: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1800" b="1" i="1" dirty="0">
                            <a:latin typeface="Cambria Math"/>
                          </a:rPr>
                          <m:t>𝒐𝒖𝒕</m:t>
                        </m:r>
                      </m:sub>
                    </m:sSub>
                    <m:d>
                      <m:d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d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1800" b="1" i="1" dirty="0">
                            <a:latin typeface="Cambria Math"/>
                          </a:rPr>
                          <m:t>𝒊𝒏</m:t>
                        </m:r>
                      </m:sub>
                    </m:sSub>
                    <m:d>
                      <m:d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d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1800" b="1" i="1" dirty="0">
                            <a:latin typeface="Cambria Math"/>
                          </a:rPr>
                          <m:t>𝒐𝒖𝒕</m:t>
                        </m:r>
                      </m:sub>
                    </m:sSub>
                    <m:d>
                      <m:d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d>
                  </m:oMath>
                </a14:m>
                <a:r>
                  <a:rPr lang="en-US" sz="1800" dirty="0" smtClean="0"/>
                  <a:t> </a:t>
                </a:r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dirty="0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b="0" i="1" dirty="0" smtClean="0">
                              <a:latin typeface="Cambria Math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𝒖</m:t>
                              </m:r>
                              <m: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𝒗</m:t>
                              </m:r>
                            </m:e>
                          </m:d>
                          <m:r>
                            <a:rPr lang="en-US" sz="1800" b="0" i="1" dirty="0" smtClean="0">
                              <a:latin typeface="Cambria Math"/>
                            </a:rPr>
                            <m:t>∈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𝑬</m:t>
                          </m:r>
                          <m:r>
                            <a:rPr lang="en-US" sz="1800" b="0" i="1" dirty="0" smtClean="0">
                              <a:latin typeface="Cambria Math"/>
                            </a:rPr>
                            <m:t>,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  <m:r>
                            <a:rPr lang="en-US" sz="1800" b="0" i="1" dirty="0" smtClean="0">
                              <a:latin typeface="Cambria Math"/>
                            </a:rPr>
                            <m:t>∈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  <m:r>
                            <a:rPr lang="en-US" sz="1800" b="0" i="1" dirty="0" smtClean="0">
                              <a:latin typeface="Cambria Math"/>
                            </a:rPr>
                            <m:t>, 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  <m:r>
                            <a:rPr lang="en-US" sz="1800" b="0" i="1" dirty="0" smtClean="0">
                              <a:latin typeface="Cambria Math"/>
                            </a:rPr>
                            <m:t>∈</m:t>
                          </m:r>
                          <m:acc>
                            <m:accPr>
                              <m:chr m:val="̅"/>
                              <m:ctrlP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𝑨</m:t>
                              </m:r>
                            </m:e>
                          </m:acc>
                        </m:sub>
                        <m:sup/>
                        <m:e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a:rPr lang="en-US" sz="1800" b="1" i="1" dirty="0">
                              <a:latin typeface="Cambria Math"/>
                            </a:rPr>
                            <m:t>(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  <m:r>
                            <a:rPr lang="en-US" sz="1800" b="1" i="1" dirty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dirty="0" smtClean="0">
                          <a:latin typeface="Cambria Math"/>
                        </a:rPr>
                        <m:t>≤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i="1" dirty="0">
                              <a:latin typeface="Cambria Math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𝒖</m:t>
                              </m:r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𝒗</m:t>
                              </m:r>
                            </m:e>
                          </m:d>
                          <m:r>
                            <a:rPr lang="en-US" sz="1800" i="1" dirty="0">
                              <a:latin typeface="Cambria Math"/>
                            </a:rPr>
                            <m:t>∈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𝑬</m:t>
                          </m:r>
                          <m:r>
                            <a:rPr lang="en-US" sz="1800" i="1" dirty="0">
                              <a:latin typeface="Cambria Math"/>
                            </a:rPr>
                            <m:t>,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  <m:r>
                            <a:rPr lang="en-US" sz="1800" i="1" dirty="0">
                              <a:latin typeface="Cambria Math"/>
                            </a:rPr>
                            <m:t>∈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  <m:r>
                            <a:rPr lang="en-US" sz="1800" i="1" dirty="0">
                              <a:latin typeface="Cambria Math"/>
                            </a:rPr>
                            <m:t>, 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  <m:r>
                            <a:rPr lang="en-US" sz="1800" i="1" dirty="0">
                              <a:latin typeface="Cambria Math"/>
                            </a:rPr>
                            <m:t>∈</m:t>
                          </m:r>
                          <m:acc>
                            <m:accPr>
                              <m:chr m:val="̅"/>
                              <m:ctrlP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𝑨</m:t>
                              </m:r>
                            </m:e>
                          </m:acc>
                        </m:sub>
                        <m:sup/>
                        <m:e>
                          <m:r>
                            <a:rPr lang="en-US" sz="18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  <m:r>
                            <a:rPr lang="en-US" sz="1800" b="1" i="1" dirty="0">
                              <a:latin typeface="Cambria Math"/>
                            </a:rPr>
                            <m:t>(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  <m:r>
                            <a:rPr lang="en-US" sz="1800" b="1" i="1" dirty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                   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latin typeface="Cambria Math"/>
                      </a:rPr>
                      <m:t>=</m:t>
                    </m:r>
                    <m:r>
                      <a:rPr lang="en-US" sz="18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acc>
                      <m:accPr>
                        <m:chr m:val="̅"/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acc>
                    <m:r>
                      <a:rPr lang="en-US" sz="1800" b="1" i="1" dirty="0">
                        <a:latin typeface="Cambria Math"/>
                      </a:rPr>
                      <m:t>)</m:t>
                    </m:r>
                    <m:r>
                      <m:rPr>
                        <m:nor/>
                      </m:rPr>
                      <a:rPr lang="en-US" sz="1800" i="1" dirty="0">
                        <a:latin typeface="Cambria Math"/>
                      </a:rPr>
                      <m:t>.</m:t>
                    </m:r>
                  </m:oMath>
                </a14:m>
                <a:r>
                  <a:rPr lang="en-US" sz="1800" dirty="0" smtClean="0"/>
                  <a:t>   </a:t>
                </a: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Theorem</a:t>
                </a:r>
                <a:r>
                  <a:rPr lang="en-US" sz="1800" dirty="0"/>
                  <a:t>: Consider any network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=(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with source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 and sink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r>
                  <a:rPr lang="en-US" sz="1800" dirty="0"/>
                  <a:t>the maximum value of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-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flow is </a:t>
                </a:r>
                <a:r>
                  <a:rPr lang="en-US" sz="1800" dirty="0" smtClean="0"/>
                  <a:t>bounded by the </a:t>
                </a:r>
                <a:r>
                  <a:rPr lang="en-US" sz="1800" dirty="0"/>
                  <a:t>capacity of </a:t>
                </a:r>
                <a:r>
                  <a:rPr lang="en-US" sz="1800" dirty="0" smtClean="0"/>
                  <a:t>every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-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cut.</a:t>
                </a:r>
                <a:endParaRPr lang="en-US" sz="2000" dirty="0"/>
              </a:p>
            </p:txBody>
          </p:sp>
        </mc:Choice>
        <mc:Fallback xmlns="">
          <p:sp>
            <p:nvSpPr>
              <p:cNvPr id="39" name="Content Placeholder 3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600200"/>
                <a:ext cx="4419600" cy="4525963"/>
              </a:xfrm>
              <a:blipFill rotWithShape="1">
                <a:blip r:embed="rId3"/>
                <a:stretch>
                  <a:fillRect l="-1241" t="-943" r="-2207" b="-45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332819" y="3429000"/>
            <a:ext cx="429181" cy="369332"/>
            <a:chOff x="1219200" y="4442936"/>
            <a:chExt cx="429181" cy="369332"/>
          </a:xfrm>
        </p:grpSpPr>
        <p:sp>
          <p:nvSpPr>
            <p:cNvPr id="16" name="Oval 15"/>
            <p:cNvSpPr/>
            <p:nvPr/>
          </p:nvSpPr>
          <p:spPr>
            <a:xfrm>
              <a:off x="1495981" y="4572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456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/>
          <p:cNvGrpSpPr/>
          <p:nvPr/>
        </p:nvGrpSpPr>
        <p:grpSpPr>
          <a:xfrm>
            <a:off x="4114800" y="3516868"/>
            <a:ext cx="409945" cy="369332"/>
            <a:chOff x="6934200" y="4431268"/>
            <a:chExt cx="409945" cy="369332"/>
          </a:xfrm>
        </p:grpSpPr>
        <p:sp>
          <p:nvSpPr>
            <p:cNvPr id="19" name="Oval 18"/>
            <p:cNvSpPr/>
            <p:nvPr/>
          </p:nvSpPr>
          <p:spPr>
            <a:xfrm>
              <a:off x="6934200" y="45720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7010400" y="44312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0400" y="4431268"/>
                  <a:ext cx="333745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592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2197744" y="5040868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7744" y="5040868"/>
                <a:ext cx="393056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2031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" name="Group 55"/>
          <p:cNvGrpSpPr/>
          <p:nvPr/>
        </p:nvGrpSpPr>
        <p:grpSpPr>
          <a:xfrm>
            <a:off x="914400" y="2743200"/>
            <a:ext cx="2895600" cy="1828800"/>
            <a:chOff x="914400" y="1676400"/>
            <a:chExt cx="2895600" cy="1828800"/>
          </a:xfrm>
        </p:grpSpPr>
        <p:sp>
          <p:nvSpPr>
            <p:cNvPr id="13" name="Oval 12"/>
            <p:cNvSpPr/>
            <p:nvPr/>
          </p:nvSpPr>
          <p:spPr>
            <a:xfrm>
              <a:off x="16764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1066800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914400" y="3200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13716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1676400" y="1676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1981200" y="2057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1828800" y="2743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2895600" y="1828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3048000" y="2362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3581400" y="1752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36576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29718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3352800" y="2895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28194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1511944" y="457200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944" y="4572000"/>
                <a:ext cx="389850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2187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2819400" y="457200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4572000"/>
                <a:ext cx="389850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2222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/>
          <p:cNvCxnSpPr>
            <a:stCxn id="13" idx="6"/>
            <a:endCxn id="50" idx="2"/>
          </p:cNvCxnSpPr>
          <p:nvPr/>
        </p:nvCxnSpPr>
        <p:spPr>
          <a:xfrm>
            <a:off x="1828800" y="4495800"/>
            <a:ext cx="1143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endCxn id="46" idx="2"/>
          </p:cNvCxnSpPr>
          <p:nvPr/>
        </p:nvCxnSpPr>
        <p:spPr>
          <a:xfrm>
            <a:off x="1828800" y="2819400"/>
            <a:ext cx="1066800" cy="152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7" idx="2"/>
          </p:cNvCxnSpPr>
          <p:nvPr/>
        </p:nvCxnSpPr>
        <p:spPr>
          <a:xfrm flipH="1">
            <a:off x="1901794" y="3505200"/>
            <a:ext cx="1146206" cy="29313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endCxn id="47" idx="0"/>
          </p:cNvCxnSpPr>
          <p:nvPr/>
        </p:nvCxnSpPr>
        <p:spPr>
          <a:xfrm>
            <a:off x="2133600" y="3200400"/>
            <a:ext cx="990600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53" idx="3"/>
            <a:endCxn id="13" idx="7"/>
          </p:cNvCxnSpPr>
          <p:nvPr/>
        </p:nvCxnSpPr>
        <p:spPr>
          <a:xfrm flipH="1">
            <a:off x="1806482" y="4016282"/>
            <a:ext cx="1035236" cy="42563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 78"/>
          <p:cNvGrpSpPr/>
          <p:nvPr/>
        </p:nvGrpSpPr>
        <p:grpSpPr>
          <a:xfrm>
            <a:off x="1219200" y="2590800"/>
            <a:ext cx="2743200" cy="1752600"/>
            <a:chOff x="1219200" y="2590800"/>
            <a:chExt cx="2743200" cy="1752600"/>
          </a:xfrm>
        </p:grpSpPr>
        <p:sp>
          <p:nvSpPr>
            <p:cNvPr id="74" name="Arc 73"/>
            <p:cNvSpPr/>
            <p:nvPr/>
          </p:nvSpPr>
          <p:spPr>
            <a:xfrm>
              <a:off x="1219200" y="2590800"/>
              <a:ext cx="2743200" cy="1752600"/>
            </a:xfrm>
            <a:prstGeom prst="arc">
              <a:avLst>
                <a:gd name="adj1" fmla="val 13242652"/>
                <a:gd name="adj2" fmla="val 19762418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Arrow Connector 74"/>
            <p:cNvCxnSpPr/>
            <p:nvPr/>
          </p:nvCxnSpPr>
          <p:spPr>
            <a:xfrm>
              <a:off x="3483429" y="2797082"/>
              <a:ext cx="152400" cy="985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Straight Arrow Connector 53"/>
          <p:cNvCxnSpPr>
            <a:stCxn id="45" idx="6"/>
            <a:endCxn id="53" idx="2"/>
          </p:cNvCxnSpPr>
          <p:nvPr/>
        </p:nvCxnSpPr>
        <p:spPr>
          <a:xfrm>
            <a:off x="1981200" y="3886200"/>
            <a:ext cx="838200" cy="76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>
            <a:off x="762000" y="3276600"/>
            <a:ext cx="2743200" cy="1447800"/>
            <a:chOff x="762000" y="3276600"/>
            <a:chExt cx="2743200" cy="1447800"/>
          </a:xfrm>
        </p:grpSpPr>
        <p:sp>
          <p:nvSpPr>
            <p:cNvPr id="65" name="Arc 64"/>
            <p:cNvSpPr/>
            <p:nvPr/>
          </p:nvSpPr>
          <p:spPr>
            <a:xfrm flipV="1">
              <a:off x="762000" y="3276600"/>
              <a:ext cx="2743200" cy="1447800"/>
            </a:xfrm>
            <a:prstGeom prst="arc">
              <a:avLst>
                <a:gd name="adj1" fmla="val 11951817"/>
                <a:gd name="adj2" fmla="val 19762418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7" name="Straight Arrow Connector 66"/>
            <p:cNvCxnSpPr>
              <a:endCxn id="65" idx="0"/>
            </p:cNvCxnSpPr>
            <p:nvPr/>
          </p:nvCxnSpPr>
          <p:spPr>
            <a:xfrm flipH="1" flipV="1">
              <a:off x="988694" y="4399130"/>
              <a:ext cx="154306" cy="9667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13653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1362075"/>
          </a:xfrm>
        </p:spPr>
        <p:txBody>
          <a:bodyPr/>
          <a:lstStyle/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A deep Relation between </a:t>
            </a:r>
            <a:br>
              <a:rPr lang="en-US" sz="2800" dirty="0" smtClean="0">
                <a:solidFill>
                  <a:srgbClr val="7030A0"/>
                </a:solidFill>
              </a:rPr>
            </a:br>
            <a:r>
              <a:rPr lang="en-US" sz="2800" dirty="0" smtClean="0">
                <a:solidFill>
                  <a:srgbClr val="0070C0"/>
                </a:solidFill>
              </a:rPr>
              <a:t>Flows</a:t>
            </a:r>
            <a:r>
              <a:rPr lang="en-US" sz="2800" dirty="0" smtClean="0">
                <a:solidFill>
                  <a:srgbClr val="7030A0"/>
                </a:solidFill>
              </a:rPr>
              <a:t> </a:t>
            </a:r>
            <a:r>
              <a:rPr lang="en-US" sz="2800" dirty="0" smtClean="0"/>
              <a:t>and</a:t>
            </a:r>
            <a:r>
              <a:rPr lang="en-US" sz="2800" dirty="0" smtClean="0">
                <a:solidFill>
                  <a:srgbClr val="7030A0"/>
                </a:solidFill>
              </a:rPr>
              <a:t> </a:t>
            </a:r>
            <a:r>
              <a:rPr lang="en-US" sz="2800" dirty="0" smtClean="0">
                <a:solidFill>
                  <a:srgbClr val="0070C0"/>
                </a:solidFill>
              </a:rPr>
              <a:t>capacity of cuts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24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7030A0"/>
                </a:solidFill>
              </a:rPr>
              <a:t>Ford Fulkerson </a:t>
            </a:r>
            <a:r>
              <a:rPr lang="en-US" sz="3200" dirty="0" smtClean="0"/>
              <a:t>algorithm</a:t>
            </a:r>
            <a:br>
              <a:rPr lang="en-US" sz="3200" dirty="0" smtClean="0"/>
            </a:b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>
                <a:solidFill>
                  <a:srgbClr val="002060"/>
                </a:solidFill>
              </a:rPr>
              <a:t>Recap from the last lecture</a:t>
            </a:r>
            <a:endParaRPr lang="en-US" sz="2800" b="1" dirty="0" smtClean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800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Max-Flow</a:t>
            </a:r>
            <a:r>
              <a:rPr lang="en-US" sz="3200" b="1" dirty="0" smtClean="0"/>
              <a:t> </a:t>
            </a:r>
            <a:r>
              <a:rPr lang="en-US" sz="3200" b="1" dirty="0" smtClean="0">
                <a:solidFill>
                  <a:srgbClr val="7030A0"/>
                </a:solidFill>
              </a:rPr>
              <a:t>Min-Cut</a:t>
            </a:r>
            <a:r>
              <a:rPr lang="en-US" sz="3200" b="1" dirty="0" smtClean="0"/>
              <a:t> Theorem</a:t>
            </a:r>
            <a:endParaRPr 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Theorem</a:t>
                </a:r>
                <a:r>
                  <a:rPr lang="en-US" sz="2000" dirty="0" smtClean="0"/>
                  <a:t>: Consider any network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=(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with source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 and sink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the maximum value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flow is equal to the capacity of </a:t>
                </a:r>
                <a:r>
                  <a:rPr lang="en-US" sz="2000" b="1" dirty="0" smtClean="0"/>
                  <a:t>min-cut</a:t>
                </a:r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Question: </a:t>
                </a:r>
                <a:r>
                  <a:rPr lang="en-US" sz="2000" dirty="0" smtClean="0"/>
                  <a:t>How to prove this theorem ?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Answer</a:t>
                </a:r>
                <a:r>
                  <a:rPr lang="en-US" sz="2000" dirty="0" smtClean="0"/>
                  <a:t>: </a:t>
                </a:r>
                <a:r>
                  <a:rPr lang="en-US" sz="2000" dirty="0" smtClean="0"/>
                  <a:t>We shall prove the following:</a:t>
                </a:r>
              </a:p>
              <a:p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be the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flow computed using </a:t>
                </a:r>
                <a:r>
                  <a:rPr lang="en-US" sz="2000" b="1" dirty="0" smtClean="0"/>
                  <a:t>Ford </a:t>
                </a:r>
                <a:r>
                  <a:rPr lang="en-US" sz="2000" b="1" dirty="0" smtClean="0"/>
                  <a:t>Fulkerson </a:t>
                </a:r>
                <a:r>
                  <a:rPr lang="en-US" sz="2000" dirty="0" smtClean="0"/>
                  <a:t>algorithm (assume it terminates).</a:t>
                </a:r>
              </a:p>
              <a:p>
                <a:r>
                  <a:rPr lang="en-US" sz="2000" dirty="0" smtClean="0"/>
                  <a:t>Then there is a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cut whose capacity is equal to 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solidFill>
                          <a:srgbClr val="002060"/>
                        </a:solidFill>
                        <a:latin typeface="Cambria Math"/>
                      </a:rPr>
                      <m:t>𝐯𝐚𝐥𝐮𝐞</m:t>
                    </m:r>
                    <m:r>
                      <a:rPr lang="en-US" sz="2000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r>
                  <a:rPr lang="en-US" sz="2000" dirty="0" smtClean="0"/>
                  <a:t>Try to realize that if we show this, then we have not only proved correctness of the Ford-Fulkerson algorithm, but also the max-flow min-cut theorem also.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r="-370" b="-4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5" name="Down Ribbon 4"/>
          <p:cNvSpPr/>
          <p:nvPr/>
        </p:nvSpPr>
        <p:spPr>
          <a:xfrm>
            <a:off x="838200" y="5791200"/>
            <a:ext cx="7696200" cy="9906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Get ready to  prove this milestone result. Try it yourself before seeing the next </a:t>
            </a:r>
            <a:r>
              <a:rPr lang="en-US" dirty="0" err="1" smtClean="0">
                <a:solidFill>
                  <a:schemeClr val="tx1"/>
                </a:solidFill>
              </a:rPr>
              <a:t>slids</a:t>
            </a:r>
            <a:r>
              <a:rPr lang="en-US" dirty="0" smtClean="0">
                <a:solidFill>
                  <a:schemeClr val="tx1"/>
                </a:solidFill>
              </a:rPr>
              <a:t>. It requires nothing more than a basic understanding of the algorithm. 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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1426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Oval 102"/>
          <p:cNvSpPr/>
          <p:nvPr/>
        </p:nvSpPr>
        <p:spPr>
          <a:xfrm>
            <a:off x="4724400" y="2362200"/>
            <a:ext cx="4267200" cy="263473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itle 3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Proof</a:t>
            </a:r>
            <a:r>
              <a:rPr lang="en-US" sz="3200" b="1" dirty="0" smtClean="0">
                <a:solidFill>
                  <a:srgbClr val="0070C0"/>
                </a:solidFill>
              </a:rPr>
              <a:t> </a:t>
            </a:r>
            <a:r>
              <a:rPr lang="en-US" sz="3200" b="1" dirty="0" smtClean="0"/>
              <a:t>of </a:t>
            </a:r>
            <a:r>
              <a:rPr lang="en-US" sz="3200" b="1" dirty="0" smtClean="0">
                <a:solidFill>
                  <a:srgbClr val="0070C0"/>
                </a:solidFill>
              </a:rPr>
              <a:t>max-flow min-cut </a:t>
            </a:r>
            <a:r>
              <a:rPr lang="en-US" sz="3200" b="1" dirty="0" smtClean="0"/>
              <a:t>Theorem</a:t>
            </a:r>
            <a:endParaRPr 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Content Placeholder 37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Consider </a:t>
                </a:r>
                <a:r>
                  <a:rPr lang="en-US" sz="2000" dirty="0" smtClean="0"/>
                  <a:t>the flow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 smtClean="0"/>
                  <a:t>computed by </a:t>
                </a:r>
                <a:r>
                  <a:rPr lang="en-US" sz="2000" b="1" dirty="0" smtClean="0"/>
                  <a:t>Ford-Fulkerson</a:t>
                </a:r>
                <a:r>
                  <a:rPr lang="en-US" sz="2000" dirty="0" smtClean="0"/>
                  <a:t> algorithm</a:t>
                </a:r>
                <a:r>
                  <a:rPr lang="en-US" sz="2000" dirty="0" smtClean="0"/>
                  <a:t>.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How will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 smtClean="0"/>
                  <a:t> look like ?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 smtClean="0"/>
                  <a:t>: set of vertices reachable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Claim</a:t>
                </a:r>
                <a:r>
                  <a:rPr lang="en-US" sz="2000" dirty="0" smtClean="0"/>
                  <a:t>: </a:t>
                </a:r>
                <a14:m>
                  <m:oMath xmlns:m="http://schemas.openxmlformats.org/officeDocument/2006/math">
                    <m:r>
                      <a:rPr lang="en-US" sz="2000" b="1" dirty="0">
                        <a:solidFill>
                          <a:srgbClr val="002060"/>
                        </a:solidFill>
                        <a:latin typeface="Cambria Math"/>
                      </a:rPr>
                      <m:t>𝐯𝐚𝐥𝐮𝐞</m:t>
                    </m:r>
                    <m:r>
                      <a:rPr lang="en-US" sz="2000" b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=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acc>
                      <m:accPr>
                        <m:chr m:val="̅"/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acc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i="1" dirty="0">
                    <a:latin typeface="Cambria Math"/>
                  </a:rPr>
                  <a:t>.</a:t>
                </a:r>
                <a:endParaRPr lang="en-US" sz="2000" dirty="0"/>
              </a:p>
            </p:txBody>
          </p:sp>
        </mc:Choice>
        <mc:Fallback>
          <p:sp>
            <p:nvSpPr>
              <p:cNvPr id="38" name="Content Placeholder 3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76200" y="2514600"/>
            <a:ext cx="4191926" cy="2731532"/>
            <a:chOff x="332819" y="2514600"/>
            <a:chExt cx="4191926" cy="2731532"/>
          </a:xfrm>
        </p:grpSpPr>
        <p:sp>
          <p:nvSpPr>
            <p:cNvPr id="58" name="Oval 57"/>
            <p:cNvSpPr/>
            <p:nvPr/>
          </p:nvSpPr>
          <p:spPr>
            <a:xfrm rot="5400000">
              <a:off x="2438400" y="2743200"/>
              <a:ext cx="2286000" cy="1828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0020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 rot="5400000">
              <a:off x="304800" y="2667000"/>
              <a:ext cx="2133600" cy="1981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0020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332819" y="3429000"/>
              <a:ext cx="429181" cy="369332"/>
              <a:chOff x="1219200" y="4442936"/>
              <a:chExt cx="429181" cy="369332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1495981" y="4572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1219200" y="4442936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5" name="TextBox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19200" y="4442936"/>
                    <a:ext cx="352981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456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" name="Group 17"/>
            <p:cNvGrpSpPr/>
            <p:nvPr/>
          </p:nvGrpSpPr>
          <p:grpSpPr>
            <a:xfrm>
              <a:off x="4114800" y="3516868"/>
              <a:ext cx="409945" cy="369332"/>
              <a:chOff x="6934200" y="4431268"/>
              <a:chExt cx="409945" cy="369332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6934200" y="4572000"/>
                <a:ext cx="152400" cy="152400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7010400" y="4431268"/>
                    <a:ext cx="333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𝒕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10400" y="4431268"/>
                    <a:ext cx="333745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197" r="-2545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2197744" y="4876800"/>
                  <a:ext cx="39305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7744" y="4876800"/>
                  <a:ext cx="393056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20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6" name="Group 55"/>
            <p:cNvGrpSpPr/>
            <p:nvPr/>
          </p:nvGrpSpPr>
          <p:grpSpPr>
            <a:xfrm>
              <a:off x="914400" y="2743200"/>
              <a:ext cx="2895600" cy="1828800"/>
              <a:chOff x="914400" y="1676400"/>
              <a:chExt cx="2895600" cy="1828800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1676400" y="3352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1066800" y="1981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914400" y="3200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1371600" y="2438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1676400" y="1676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1981200" y="2057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1828800" y="2743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2895600" y="1828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3048000" y="2362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3581400" y="1752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3657600" y="2438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2971800" y="3352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3352800" y="2895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28194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1511944" y="4572000"/>
                  <a:ext cx="389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1944" y="4572000"/>
                  <a:ext cx="389850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2819400" y="4572000"/>
                  <a:ext cx="389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𝑨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9400" y="4572000"/>
                  <a:ext cx="389850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2187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Arrow Connector 28"/>
            <p:cNvCxnSpPr>
              <a:stCxn id="13" idx="6"/>
              <a:endCxn id="50" idx="2"/>
            </p:cNvCxnSpPr>
            <p:nvPr/>
          </p:nvCxnSpPr>
          <p:spPr>
            <a:xfrm>
              <a:off x="1828800" y="4495800"/>
              <a:ext cx="1143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endCxn id="46" idx="2"/>
            </p:cNvCxnSpPr>
            <p:nvPr/>
          </p:nvCxnSpPr>
          <p:spPr>
            <a:xfrm>
              <a:off x="1828800" y="2819400"/>
              <a:ext cx="1066800" cy="152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47" idx="2"/>
            </p:cNvCxnSpPr>
            <p:nvPr/>
          </p:nvCxnSpPr>
          <p:spPr>
            <a:xfrm flipH="1">
              <a:off x="1901794" y="3505200"/>
              <a:ext cx="1146206" cy="29313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endCxn id="47" idx="0"/>
            </p:cNvCxnSpPr>
            <p:nvPr/>
          </p:nvCxnSpPr>
          <p:spPr>
            <a:xfrm>
              <a:off x="2133600" y="3200400"/>
              <a:ext cx="990600" cy="2286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stCxn id="53" idx="3"/>
              <a:endCxn id="13" idx="7"/>
            </p:cNvCxnSpPr>
            <p:nvPr/>
          </p:nvCxnSpPr>
          <p:spPr>
            <a:xfrm flipH="1">
              <a:off x="1806482" y="4016282"/>
              <a:ext cx="1035236" cy="4256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9" name="Group 78"/>
            <p:cNvGrpSpPr/>
            <p:nvPr/>
          </p:nvGrpSpPr>
          <p:grpSpPr>
            <a:xfrm>
              <a:off x="1219200" y="2590800"/>
              <a:ext cx="2743200" cy="1752600"/>
              <a:chOff x="1219200" y="2590800"/>
              <a:chExt cx="2743200" cy="1752600"/>
            </a:xfrm>
          </p:grpSpPr>
          <p:sp>
            <p:nvSpPr>
              <p:cNvPr id="74" name="Arc 73"/>
              <p:cNvSpPr/>
              <p:nvPr/>
            </p:nvSpPr>
            <p:spPr>
              <a:xfrm>
                <a:off x="1219200" y="2590800"/>
                <a:ext cx="2743200" cy="1752600"/>
              </a:xfrm>
              <a:prstGeom prst="arc">
                <a:avLst>
                  <a:gd name="adj1" fmla="val 13242652"/>
                  <a:gd name="adj2" fmla="val 19762418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5" name="Straight Arrow Connector 74"/>
              <p:cNvCxnSpPr/>
              <p:nvPr/>
            </p:nvCxnSpPr>
            <p:spPr>
              <a:xfrm>
                <a:off x="3483429" y="2797082"/>
                <a:ext cx="152400" cy="9851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4" name="Straight Arrow Connector 53"/>
            <p:cNvCxnSpPr>
              <a:stCxn id="45" idx="6"/>
              <a:endCxn id="53" idx="2"/>
            </p:cNvCxnSpPr>
            <p:nvPr/>
          </p:nvCxnSpPr>
          <p:spPr>
            <a:xfrm>
              <a:off x="1981200" y="3886200"/>
              <a:ext cx="838200" cy="76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3" name="Group 62"/>
            <p:cNvGrpSpPr/>
            <p:nvPr/>
          </p:nvGrpSpPr>
          <p:grpSpPr>
            <a:xfrm>
              <a:off x="762000" y="3276600"/>
              <a:ext cx="2743200" cy="1447800"/>
              <a:chOff x="762000" y="3276600"/>
              <a:chExt cx="2743200" cy="1447800"/>
            </a:xfrm>
          </p:grpSpPr>
          <p:sp>
            <p:nvSpPr>
              <p:cNvPr id="65" name="Arc 64"/>
              <p:cNvSpPr/>
              <p:nvPr/>
            </p:nvSpPr>
            <p:spPr>
              <a:xfrm flipV="1">
                <a:off x="762000" y="3276600"/>
                <a:ext cx="2743200" cy="1447800"/>
              </a:xfrm>
              <a:prstGeom prst="arc">
                <a:avLst>
                  <a:gd name="adj1" fmla="val 11951817"/>
                  <a:gd name="adj2" fmla="val 19762418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7" name="Straight Arrow Connector 66"/>
              <p:cNvCxnSpPr>
                <a:endCxn id="65" idx="0"/>
              </p:cNvCxnSpPr>
              <p:nvPr/>
            </p:nvCxnSpPr>
            <p:spPr>
              <a:xfrm flipH="1" flipV="1">
                <a:off x="988694" y="4399130"/>
                <a:ext cx="154306" cy="9667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5" name="Oval 54"/>
          <p:cNvSpPr/>
          <p:nvPr/>
        </p:nvSpPr>
        <p:spPr>
          <a:xfrm rot="5400000">
            <a:off x="6829981" y="2743200"/>
            <a:ext cx="2286000" cy="18288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20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 rot="5400000">
            <a:off x="4696381" y="2667000"/>
            <a:ext cx="2133600" cy="19812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20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/>
          <p:cNvGrpSpPr/>
          <p:nvPr/>
        </p:nvGrpSpPr>
        <p:grpSpPr>
          <a:xfrm>
            <a:off x="4724400" y="3429000"/>
            <a:ext cx="429181" cy="369332"/>
            <a:chOff x="1219200" y="4442936"/>
            <a:chExt cx="429181" cy="369332"/>
          </a:xfrm>
        </p:grpSpPr>
        <p:sp>
          <p:nvSpPr>
            <p:cNvPr id="68" name="Oval 67"/>
            <p:cNvSpPr/>
            <p:nvPr/>
          </p:nvSpPr>
          <p:spPr>
            <a:xfrm>
              <a:off x="1495981" y="4572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456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2" name="Group 71"/>
          <p:cNvGrpSpPr/>
          <p:nvPr/>
        </p:nvGrpSpPr>
        <p:grpSpPr>
          <a:xfrm>
            <a:off x="8506381" y="3516868"/>
            <a:ext cx="409945" cy="369332"/>
            <a:chOff x="6934200" y="4431268"/>
            <a:chExt cx="409945" cy="369332"/>
          </a:xfrm>
        </p:grpSpPr>
        <p:sp>
          <p:nvSpPr>
            <p:cNvPr id="73" name="Oval 72"/>
            <p:cNvSpPr/>
            <p:nvPr/>
          </p:nvSpPr>
          <p:spPr>
            <a:xfrm>
              <a:off x="6934200" y="45720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7010400" y="44312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0400" y="4431268"/>
                  <a:ext cx="333745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236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6629400" y="5029200"/>
                <a:ext cx="497187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5029200"/>
                <a:ext cx="497187" cy="395558"/>
              </a:xfrm>
              <a:prstGeom prst="rect">
                <a:avLst/>
              </a:prstGeom>
              <a:blipFill rotWithShape="1">
                <a:blip r:embed="rId13"/>
                <a:stretch>
                  <a:fillRect t="-6154" r="-16049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8" name="Group 77"/>
          <p:cNvGrpSpPr/>
          <p:nvPr/>
        </p:nvGrpSpPr>
        <p:grpSpPr>
          <a:xfrm>
            <a:off x="5334000" y="2743200"/>
            <a:ext cx="2895600" cy="1828800"/>
            <a:chOff x="914400" y="1676400"/>
            <a:chExt cx="2895600" cy="1828800"/>
          </a:xfrm>
        </p:grpSpPr>
        <p:sp>
          <p:nvSpPr>
            <p:cNvPr id="80" name="Oval 79"/>
            <p:cNvSpPr/>
            <p:nvPr/>
          </p:nvSpPr>
          <p:spPr>
            <a:xfrm>
              <a:off x="16764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1066800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914400" y="3200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13716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1676400" y="1676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1981200" y="2057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1828800" y="2743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2895600" y="1828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3048000" y="2362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3581400" y="1752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36576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29718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3352800" y="2895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28194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105400" y="2819400"/>
            <a:ext cx="1317718" cy="1676400"/>
            <a:chOff x="5105400" y="2819400"/>
            <a:chExt cx="1317718" cy="1676400"/>
          </a:xfrm>
        </p:grpSpPr>
        <p:cxnSp>
          <p:nvCxnSpPr>
            <p:cNvPr id="3" name="Straight Arrow Connector 2"/>
            <p:cNvCxnSpPr>
              <a:endCxn id="81" idx="4"/>
            </p:cNvCxnSpPr>
            <p:nvPr/>
          </p:nvCxnSpPr>
          <p:spPr>
            <a:xfrm flipV="1">
              <a:off x="5105400" y="3200400"/>
              <a:ext cx="457200" cy="38100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stCxn id="81" idx="5"/>
              <a:endCxn id="83" idx="0"/>
            </p:cNvCxnSpPr>
            <p:nvPr/>
          </p:nvCxnSpPr>
          <p:spPr>
            <a:xfrm>
              <a:off x="5616482" y="3178082"/>
              <a:ext cx="250918" cy="327118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>
              <a:stCxn id="81" idx="6"/>
            </p:cNvCxnSpPr>
            <p:nvPr/>
          </p:nvCxnSpPr>
          <p:spPr>
            <a:xfrm flipV="1">
              <a:off x="5638800" y="2819400"/>
              <a:ext cx="457200" cy="30480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>
              <a:stCxn id="84" idx="4"/>
              <a:endCxn id="85" idx="1"/>
            </p:cNvCxnSpPr>
            <p:nvPr/>
          </p:nvCxnSpPr>
          <p:spPr>
            <a:xfrm>
              <a:off x="6172200" y="2895600"/>
              <a:ext cx="250918" cy="250918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>
              <a:endCxn id="80" idx="2"/>
            </p:cNvCxnSpPr>
            <p:nvPr/>
          </p:nvCxnSpPr>
          <p:spPr>
            <a:xfrm>
              <a:off x="5486400" y="4397282"/>
              <a:ext cx="609600" cy="98518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>
              <a:endCxn id="82" idx="0"/>
            </p:cNvCxnSpPr>
            <p:nvPr/>
          </p:nvCxnSpPr>
          <p:spPr>
            <a:xfrm>
              <a:off x="5105400" y="3733800"/>
              <a:ext cx="304800" cy="53340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>
              <a:stCxn id="83" idx="5"/>
              <a:endCxn id="86" idx="3"/>
            </p:cNvCxnSpPr>
            <p:nvPr/>
          </p:nvCxnSpPr>
          <p:spPr>
            <a:xfrm>
              <a:off x="5921282" y="3635282"/>
              <a:ext cx="349436" cy="30480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5998894" y="464820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8894" y="4648200"/>
                <a:ext cx="389850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333" r="-2187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7306350" y="464820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6350" y="4648200"/>
                <a:ext cx="389850" cy="369332"/>
              </a:xfrm>
              <a:prstGeom prst="rect">
                <a:avLst/>
              </a:prstGeom>
              <a:blipFill rotWithShape="1">
                <a:blip r:embed="rId15"/>
                <a:stretch>
                  <a:fillRect t="-8333" r="-2031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Left Arrow 26"/>
          <p:cNvSpPr/>
          <p:nvPr/>
        </p:nvSpPr>
        <p:spPr>
          <a:xfrm>
            <a:off x="4343400" y="3249168"/>
            <a:ext cx="352981" cy="941832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60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  <p:bldP spid="103" grpId="1" animBg="1"/>
      <p:bldP spid="38" grpId="0" uiExpand="1" build="p"/>
      <p:bldP spid="55" grpId="0" animBg="1"/>
      <p:bldP spid="61" grpId="0" animBg="1"/>
      <p:bldP spid="77" grpId="0"/>
      <p:bldP spid="101" grpId="0"/>
      <p:bldP spid="102" grpId="0"/>
      <p:bldP spid="2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3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Proof</a:t>
            </a:r>
            <a:r>
              <a:rPr lang="en-US" sz="3200" b="1" dirty="0" smtClean="0">
                <a:solidFill>
                  <a:srgbClr val="0070C0"/>
                </a:solidFill>
              </a:rPr>
              <a:t> </a:t>
            </a:r>
            <a:r>
              <a:rPr lang="en-US" sz="3200" b="1" dirty="0" smtClean="0"/>
              <a:t>of </a:t>
            </a:r>
            <a:r>
              <a:rPr lang="en-US" sz="3200" b="1" dirty="0" smtClean="0">
                <a:solidFill>
                  <a:srgbClr val="0070C0"/>
                </a:solidFill>
              </a:rPr>
              <a:t>max-flow min-cut </a:t>
            </a:r>
            <a:r>
              <a:rPr lang="en-US" sz="3200" b="1" dirty="0" smtClean="0"/>
              <a:t>Theorem</a:t>
            </a: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ontent Placeholder 37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Consider </a:t>
                </a:r>
                <a:r>
                  <a:rPr lang="en-US" sz="2000" dirty="0" smtClean="0"/>
                  <a:t>the flow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 smtClean="0"/>
                  <a:t>computed by </a:t>
                </a:r>
                <a:r>
                  <a:rPr lang="en-US" sz="2000" b="1" dirty="0" smtClean="0"/>
                  <a:t>Ford-Fulkerson</a:t>
                </a:r>
                <a:r>
                  <a:rPr lang="en-US" sz="2000" dirty="0" smtClean="0"/>
                  <a:t> algorithm.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dirty="0">
                        <a:solidFill>
                          <a:srgbClr val="002060"/>
                        </a:solidFill>
                        <a:latin typeface="Cambria Math"/>
                      </a:rPr>
                      <m:t>𝐯𝐚𝐥𝐮𝐞</m:t>
                    </m:r>
                    <m:r>
                      <a:rPr lang="en-US" sz="2000" b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2000" b="1" i="1" dirty="0">
                            <a:latin typeface="Cambria Math"/>
                          </a:rPr>
                          <m:t>𝒐𝒖𝒕</m:t>
                        </m:r>
                      </m:sub>
                    </m:sSub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d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2000" b="1" i="1" dirty="0">
                            <a:latin typeface="Cambria Math"/>
                          </a:rPr>
                          <m:t>𝒊𝒏</m:t>
                        </m:r>
                      </m:sub>
                    </m:sSub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d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 smtClean="0"/>
                  <a:t>: For </a:t>
                </a:r>
                <a14:m>
                  <m:oMath xmlns:m="http://schemas.openxmlformats.org/officeDocument/2006/math">
                    <m:r>
                      <a:rPr lang="en-US" sz="2000" b="1" dirty="0">
                        <a:solidFill>
                          <a:srgbClr val="002060"/>
                        </a:solidFill>
                        <a:latin typeface="Cambria Math"/>
                      </a:rPr>
                      <m:t>𝐯𝐚𝐥𝐮𝐞</m:t>
                    </m:r>
                    <m:r>
                      <a:rPr lang="en-US" sz="2000" b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to be equal to </a:t>
                </a:r>
                <a:r>
                  <a:rPr lang="en-US" sz="2000" dirty="0"/>
                  <a:t>=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acc>
                      <m:accPr>
                        <m:chr m:val="̅"/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acc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, what must happen ?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Answer: 1.  All out going edges must be </a:t>
                </a:r>
                <a:r>
                  <a:rPr lang="en-US" sz="2000" b="1" dirty="0" smtClean="0"/>
                  <a:t>fully saturated</a:t>
                </a:r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2. Every incoming edge must have </a:t>
                </a:r>
                <a:r>
                  <a:rPr lang="en-US" sz="2000" b="1" dirty="0" smtClean="0"/>
                  <a:t>zero flow.</a:t>
                </a:r>
                <a:endParaRPr lang="en-US" sz="2000" dirty="0"/>
              </a:p>
            </p:txBody>
          </p:sp>
        </mc:Choice>
        <mc:Fallback xmlns="">
          <p:sp>
            <p:nvSpPr>
              <p:cNvPr id="38" name="Content Placeholder 3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  <a:blipFill rotWithShape="1">
                <a:blip r:embed="rId2"/>
                <a:stretch>
                  <a:fillRect l="-741" t="-625" b="-7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76200" y="2514600"/>
            <a:ext cx="4191926" cy="2731532"/>
            <a:chOff x="332819" y="2514600"/>
            <a:chExt cx="4191926" cy="2731532"/>
          </a:xfrm>
        </p:grpSpPr>
        <p:sp>
          <p:nvSpPr>
            <p:cNvPr id="58" name="Oval 57"/>
            <p:cNvSpPr/>
            <p:nvPr/>
          </p:nvSpPr>
          <p:spPr>
            <a:xfrm rot="5400000">
              <a:off x="2438400" y="2743200"/>
              <a:ext cx="2286000" cy="1828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0020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 rot="5400000">
              <a:off x="304800" y="2667000"/>
              <a:ext cx="2133600" cy="1981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0020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332819" y="3429000"/>
              <a:ext cx="429181" cy="369332"/>
              <a:chOff x="1219200" y="4442936"/>
              <a:chExt cx="429181" cy="369332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1495981" y="4572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1219200" y="4442936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5" name="TextBox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19200" y="4442936"/>
                    <a:ext cx="352981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456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" name="Group 17"/>
            <p:cNvGrpSpPr/>
            <p:nvPr/>
          </p:nvGrpSpPr>
          <p:grpSpPr>
            <a:xfrm>
              <a:off x="4114800" y="3516868"/>
              <a:ext cx="409945" cy="369332"/>
              <a:chOff x="6934200" y="4431268"/>
              <a:chExt cx="409945" cy="369332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6934200" y="4572000"/>
                <a:ext cx="152400" cy="152400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7010400" y="4431268"/>
                    <a:ext cx="333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𝒕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10400" y="4431268"/>
                    <a:ext cx="333745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197" r="-2545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2197744" y="4876800"/>
                  <a:ext cx="39305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7744" y="4876800"/>
                  <a:ext cx="393056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20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6" name="Group 55"/>
            <p:cNvGrpSpPr/>
            <p:nvPr/>
          </p:nvGrpSpPr>
          <p:grpSpPr>
            <a:xfrm>
              <a:off x="914400" y="2743200"/>
              <a:ext cx="2895600" cy="1828800"/>
              <a:chOff x="914400" y="1676400"/>
              <a:chExt cx="2895600" cy="1828800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1676400" y="3352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1066800" y="1981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914400" y="3200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1371600" y="2438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1676400" y="1676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1981200" y="2057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1828800" y="2743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2895600" y="1828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3048000" y="2362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3581400" y="1752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3657600" y="2438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2971800" y="3352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3352800" y="2895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28194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1511944" y="4572000"/>
                  <a:ext cx="389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1944" y="4572000"/>
                  <a:ext cx="389850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2819400" y="4572000"/>
                  <a:ext cx="389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𝑨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9400" y="4572000"/>
                  <a:ext cx="389850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2187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Arrow Connector 28"/>
            <p:cNvCxnSpPr>
              <a:stCxn id="13" idx="6"/>
              <a:endCxn id="50" idx="2"/>
            </p:cNvCxnSpPr>
            <p:nvPr/>
          </p:nvCxnSpPr>
          <p:spPr>
            <a:xfrm>
              <a:off x="1828800" y="4495800"/>
              <a:ext cx="1143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endCxn id="46" idx="2"/>
            </p:cNvCxnSpPr>
            <p:nvPr/>
          </p:nvCxnSpPr>
          <p:spPr>
            <a:xfrm>
              <a:off x="1828800" y="2819400"/>
              <a:ext cx="1066800" cy="152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47" idx="2"/>
            </p:cNvCxnSpPr>
            <p:nvPr/>
          </p:nvCxnSpPr>
          <p:spPr>
            <a:xfrm flipH="1">
              <a:off x="1901794" y="3505200"/>
              <a:ext cx="1146206" cy="29313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endCxn id="47" idx="0"/>
            </p:cNvCxnSpPr>
            <p:nvPr/>
          </p:nvCxnSpPr>
          <p:spPr>
            <a:xfrm>
              <a:off x="2133600" y="3200400"/>
              <a:ext cx="990600" cy="2286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stCxn id="53" idx="3"/>
              <a:endCxn id="13" idx="7"/>
            </p:cNvCxnSpPr>
            <p:nvPr/>
          </p:nvCxnSpPr>
          <p:spPr>
            <a:xfrm flipH="1">
              <a:off x="1806482" y="4016282"/>
              <a:ext cx="1035236" cy="4256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9" name="Group 78"/>
            <p:cNvGrpSpPr/>
            <p:nvPr/>
          </p:nvGrpSpPr>
          <p:grpSpPr>
            <a:xfrm>
              <a:off x="1219200" y="2590800"/>
              <a:ext cx="2743200" cy="1752600"/>
              <a:chOff x="1219200" y="2590800"/>
              <a:chExt cx="2743200" cy="1752600"/>
            </a:xfrm>
          </p:grpSpPr>
          <p:sp>
            <p:nvSpPr>
              <p:cNvPr id="74" name="Arc 73"/>
              <p:cNvSpPr/>
              <p:nvPr/>
            </p:nvSpPr>
            <p:spPr>
              <a:xfrm>
                <a:off x="1219200" y="2590800"/>
                <a:ext cx="2743200" cy="1752600"/>
              </a:xfrm>
              <a:prstGeom prst="arc">
                <a:avLst>
                  <a:gd name="adj1" fmla="val 13242652"/>
                  <a:gd name="adj2" fmla="val 19762418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5" name="Straight Arrow Connector 74"/>
              <p:cNvCxnSpPr/>
              <p:nvPr/>
            </p:nvCxnSpPr>
            <p:spPr>
              <a:xfrm>
                <a:off x="3483429" y="2797082"/>
                <a:ext cx="152400" cy="9851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4" name="Straight Arrow Connector 53"/>
            <p:cNvCxnSpPr>
              <a:stCxn id="45" idx="6"/>
              <a:endCxn id="53" idx="2"/>
            </p:cNvCxnSpPr>
            <p:nvPr/>
          </p:nvCxnSpPr>
          <p:spPr>
            <a:xfrm>
              <a:off x="1981200" y="3886200"/>
              <a:ext cx="838200" cy="76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3" name="Group 62"/>
            <p:cNvGrpSpPr/>
            <p:nvPr/>
          </p:nvGrpSpPr>
          <p:grpSpPr>
            <a:xfrm>
              <a:off x="762000" y="3276600"/>
              <a:ext cx="2743200" cy="1447800"/>
              <a:chOff x="762000" y="3276600"/>
              <a:chExt cx="2743200" cy="1447800"/>
            </a:xfrm>
          </p:grpSpPr>
          <p:sp>
            <p:nvSpPr>
              <p:cNvPr id="65" name="Arc 64"/>
              <p:cNvSpPr/>
              <p:nvPr/>
            </p:nvSpPr>
            <p:spPr>
              <a:xfrm flipV="1">
                <a:off x="762000" y="3276600"/>
                <a:ext cx="2743200" cy="1447800"/>
              </a:xfrm>
              <a:prstGeom prst="arc">
                <a:avLst>
                  <a:gd name="adj1" fmla="val 11951817"/>
                  <a:gd name="adj2" fmla="val 19762418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7" name="Straight Arrow Connector 66"/>
              <p:cNvCxnSpPr>
                <a:endCxn id="65" idx="0"/>
              </p:cNvCxnSpPr>
              <p:nvPr/>
            </p:nvCxnSpPr>
            <p:spPr>
              <a:xfrm flipH="1" flipV="1">
                <a:off x="988694" y="4399130"/>
                <a:ext cx="154306" cy="9667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5" name="Oval 54"/>
          <p:cNvSpPr/>
          <p:nvPr/>
        </p:nvSpPr>
        <p:spPr>
          <a:xfrm rot="5400000">
            <a:off x="6829981" y="2743200"/>
            <a:ext cx="2286000" cy="18288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20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 rot="5400000">
            <a:off x="4696381" y="2667000"/>
            <a:ext cx="2133600" cy="19812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20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/>
          <p:cNvGrpSpPr/>
          <p:nvPr/>
        </p:nvGrpSpPr>
        <p:grpSpPr>
          <a:xfrm>
            <a:off x="4724400" y="3429000"/>
            <a:ext cx="429181" cy="369332"/>
            <a:chOff x="1219200" y="4442936"/>
            <a:chExt cx="429181" cy="369332"/>
          </a:xfrm>
        </p:grpSpPr>
        <p:sp>
          <p:nvSpPr>
            <p:cNvPr id="68" name="Oval 67"/>
            <p:cNvSpPr/>
            <p:nvPr/>
          </p:nvSpPr>
          <p:spPr>
            <a:xfrm>
              <a:off x="1495981" y="4572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456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2" name="Group 71"/>
          <p:cNvGrpSpPr/>
          <p:nvPr/>
        </p:nvGrpSpPr>
        <p:grpSpPr>
          <a:xfrm>
            <a:off x="8506381" y="3516868"/>
            <a:ext cx="409945" cy="369332"/>
            <a:chOff x="6934200" y="4431268"/>
            <a:chExt cx="409945" cy="369332"/>
          </a:xfrm>
        </p:grpSpPr>
        <p:sp>
          <p:nvSpPr>
            <p:cNvPr id="73" name="Oval 72"/>
            <p:cNvSpPr/>
            <p:nvPr/>
          </p:nvSpPr>
          <p:spPr>
            <a:xfrm>
              <a:off x="6934200" y="45720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7010400" y="44312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0400" y="4431268"/>
                  <a:ext cx="333745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236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6629400" y="5029200"/>
                <a:ext cx="497187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5029200"/>
                <a:ext cx="497187" cy="395558"/>
              </a:xfrm>
              <a:prstGeom prst="rect">
                <a:avLst/>
              </a:prstGeom>
              <a:blipFill rotWithShape="1">
                <a:blip r:embed="rId13"/>
                <a:stretch>
                  <a:fillRect t="-6154" r="-16049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8" name="Group 77"/>
          <p:cNvGrpSpPr/>
          <p:nvPr/>
        </p:nvGrpSpPr>
        <p:grpSpPr>
          <a:xfrm>
            <a:off x="5334000" y="2743200"/>
            <a:ext cx="2895600" cy="1828800"/>
            <a:chOff x="914400" y="1676400"/>
            <a:chExt cx="2895600" cy="1828800"/>
          </a:xfrm>
        </p:grpSpPr>
        <p:sp>
          <p:nvSpPr>
            <p:cNvPr id="80" name="Oval 79"/>
            <p:cNvSpPr/>
            <p:nvPr/>
          </p:nvSpPr>
          <p:spPr>
            <a:xfrm>
              <a:off x="16764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1066800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914400" y="3200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13716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1676400" y="1676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1981200" y="2057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1828800" y="2743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2895600" y="1828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3048000" y="2362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3581400" y="1752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36576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29718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3352800" y="2895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28194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105400" y="2819400"/>
            <a:ext cx="1317718" cy="1676400"/>
            <a:chOff x="5105400" y="2819400"/>
            <a:chExt cx="1317718" cy="1676400"/>
          </a:xfrm>
        </p:grpSpPr>
        <p:cxnSp>
          <p:nvCxnSpPr>
            <p:cNvPr id="3" name="Straight Arrow Connector 2"/>
            <p:cNvCxnSpPr>
              <a:endCxn id="81" idx="4"/>
            </p:cNvCxnSpPr>
            <p:nvPr/>
          </p:nvCxnSpPr>
          <p:spPr>
            <a:xfrm flipV="1">
              <a:off x="5105400" y="3200400"/>
              <a:ext cx="457200" cy="38100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stCxn id="81" idx="5"/>
              <a:endCxn id="83" idx="0"/>
            </p:cNvCxnSpPr>
            <p:nvPr/>
          </p:nvCxnSpPr>
          <p:spPr>
            <a:xfrm>
              <a:off x="5616482" y="3178082"/>
              <a:ext cx="250918" cy="327118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>
              <a:stCxn id="81" idx="6"/>
            </p:cNvCxnSpPr>
            <p:nvPr/>
          </p:nvCxnSpPr>
          <p:spPr>
            <a:xfrm flipV="1">
              <a:off x="5638800" y="2819400"/>
              <a:ext cx="457200" cy="30480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>
              <a:stCxn id="84" idx="4"/>
              <a:endCxn id="85" idx="1"/>
            </p:cNvCxnSpPr>
            <p:nvPr/>
          </p:nvCxnSpPr>
          <p:spPr>
            <a:xfrm>
              <a:off x="6172200" y="2895600"/>
              <a:ext cx="250918" cy="250918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>
              <a:endCxn id="80" idx="2"/>
            </p:cNvCxnSpPr>
            <p:nvPr/>
          </p:nvCxnSpPr>
          <p:spPr>
            <a:xfrm>
              <a:off x="5486400" y="4397282"/>
              <a:ext cx="609600" cy="98518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>
              <a:endCxn id="82" idx="0"/>
            </p:cNvCxnSpPr>
            <p:nvPr/>
          </p:nvCxnSpPr>
          <p:spPr>
            <a:xfrm>
              <a:off x="5105400" y="3733800"/>
              <a:ext cx="304800" cy="53340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>
              <a:stCxn id="83" idx="5"/>
              <a:endCxn id="86" idx="3"/>
            </p:cNvCxnSpPr>
            <p:nvPr/>
          </p:nvCxnSpPr>
          <p:spPr>
            <a:xfrm>
              <a:off x="5921282" y="3635282"/>
              <a:ext cx="349436" cy="30480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5998894" y="464820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8894" y="4648200"/>
                <a:ext cx="389850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333" r="-2187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7306350" y="464820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6350" y="4648200"/>
                <a:ext cx="389850" cy="369332"/>
              </a:xfrm>
              <a:prstGeom prst="rect">
                <a:avLst/>
              </a:prstGeom>
              <a:blipFill rotWithShape="1">
                <a:blip r:embed="rId15"/>
                <a:stretch>
                  <a:fillRect t="-8333" r="-2031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Left Arrow 26"/>
          <p:cNvSpPr/>
          <p:nvPr/>
        </p:nvSpPr>
        <p:spPr>
          <a:xfrm>
            <a:off x="4343400" y="3249168"/>
            <a:ext cx="352981" cy="941832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Arrow Connector 105"/>
          <p:cNvCxnSpPr/>
          <p:nvPr/>
        </p:nvCxnSpPr>
        <p:spPr>
          <a:xfrm>
            <a:off x="3254829" y="2797082"/>
            <a:ext cx="152400" cy="98518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990600" y="2590800"/>
            <a:ext cx="2743200" cy="1905000"/>
            <a:chOff x="990600" y="2590800"/>
            <a:chExt cx="2743200" cy="1905000"/>
          </a:xfrm>
        </p:grpSpPr>
        <p:cxnSp>
          <p:nvCxnSpPr>
            <p:cNvPr id="100" name="Straight Arrow Connector 99"/>
            <p:cNvCxnSpPr/>
            <p:nvPr/>
          </p:nvCxnSpPr>
          <p:spPr>
            <a:xfrm>
              <a:off x="1600200" y="2819400"/>
              <a:ext cx="1066800" cy="1524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/>
            <p:nvPr/>
          </p:nvCxnSpPr>
          <p:spPr>
            <a:xfrm>
              <a:off x="1905000" y="3200400"/>
              <a:ext cx="990600" cy="2286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Arc 104"/>
            <p:cNvSpPr/>
            <p:nvPr/>
          </p:nvSpPr>
          <p:spPr>
            <a:xfrm>
              <a:off x="990600" y="2590800"/>
              <a:ext cx="2743200" cy="1752600"/>
            </a:xfrm>
            <a:prstGeom prst="arc">
              <a:avLst>
                <a:gd name="adj1" fmla="val 13242652"/>
                <a:gd name="adj2" fmla="val 19762418"/>
              </a:avLst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7" name="Straight Arrow Connector 106"/>
            <p:cNvCxnSpPr/>
            <p:nvPr/>
          </p:nvCxnSpPr>
          <p:spPr>
            <a:xfrm>
              <a:off x="1752600" y="3886200"/>
              <a:ext cx="838200" cy="762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/>
            <p:nvPr/>
          </p:nvCxnSpPr>
          <p:spPr>
            <a:xfrm>
              <a:off x="1600200" y="4495800"/>
              <a:ext cx="1143000" cy="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own Ribbon 4"/>
          <p:cNvSpPr/>
          <p:nvPr/>
        </p:nvSpPr>
        <p:spPr>
          <a:xfrm>
            <a:off x="6534629" y="6049018"/>
            <a:ext cx="1847371" cy="732782"/>
          </a:xfrm>
          <a:prstGeom prst="ribbon">
            <a:avLst>
              <a:gd name="adj1" fmla="val 16667"/>
              <a:gd name="adj2" fmla="val 75000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How will you show this  ?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447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uiExpand="1" build="p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3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Proof</a:t>
            </a:r>
            <a:r>
              <a:rPr lang="en-US" sz="3200" b="1" dirty="0" smtClean="0">
                <a:solidFill>
                  <a:srgbClr val="0070C0"/>
                </a:solidFill>
              </a:rPr>
              <a:t> </a:t>
            </a:r>
            <a:r>
              <a:rPr lang="en-US" sz="3200" b="1" dirty="0" smtClean="0"/>
              <a:t>of </a:t>
            </a:r>
            <a:r>
              <a:rPr lang="en-US" sz="3200" b="1" dirty="0" smtClean="0">
                <a:solidFill>
                  <a:srgbClr val="0070C0"/>
                </a:solidFill>
              </a:rPr>
              <a:t>max-flow min-cut </a:t>
            </a:r>
            <a:r>
              <a:rPr lang="en-US" sz="3200" b="1" dirty="0" smtClean="0"/>
              <a:t>Theorem</a:t>
            </a:r>
            <a:endParaRPr 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Content Placeholder 37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Consider the flow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 smtClean="0"/>
                  <a:t>computed by </a:t>
                </a:r>
                <a:r>
                  <a:rPr lang="en-US" sz="2000" b="1" dirty="0" smtClean="0"/>
                  <a:t>Ford-Fulkerson</a:t>
                </a:r>
                <a:r>
                  <a:rPr lang="en-US" sz="2000" dirty="0" smtClean="0"/>
                  <a:t> algorithm.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If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&lt;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2000" dirty="0" smtClean="0"/>
              </a:p>
              <a:p>
                <a:pPr>
                  <a:buFont typeface="Wingdings"/>
                  <a:buChar char="è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</m:d>
                  </m:oMath>
                </a14:m>
                <a:r>
                  <a:rPr lang="en-US" sz="2000" dirty="0" smtClean="0"/>
                  <a:t> must </a:t>
                </a:r>
                <a:r>
                  <a:rPr lang="en-US" sz="2000" dirty="0" smtClean="0"/>
                  <a:t>appear as </a:t>
                </a:r>
                <a:r>
                  <a:rPr lang="en-US" sz="2000" b="1" dirty="0" smtClean="0"/>
                  <a:t>forward</a:t>
                </a:r>
                <a:r>
                  <a:rPr lang="en-US" sz="2000" dirty="0" smtClean="0"/>
                  <a:t> edge </a:t>
                </a:r>
                <a:r>
                  <a:rPr lang="en-US" sz="2000" dirty="0" err="1" smtClean="0"/>
                  <a:t>in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 smtClean="0"/>
                  <a:t>.</a:t>
                </a:r>
                <a:endParaRPr lang="en-US" sz="2000" dirty="0" smtClean="0"/>
              </a:p>
              <a:p>
                <a:pPr>
                  <a:buFont typeface="Wingdings"/>
                  <a:buChar char="è"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 is reachable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A contradiction.</a:t>
                </a:r>
                <a:endParaRPr lang="en-US" sz="2000" dirty="0"/>
              </a:p>
            </p:txBody>
          </p:sp>
        </mc:Choice>
        <mc:Fallback>
          <p:sp>
            <p:nvSpPr>
              <p:cNvPr id="38" name="Content Placeholder 3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  <a:blipFill rotWithShape="1">
                <a:blip r:embed="rId2"/>
                <a:stretch>
                  <a:fillRect l="-741" t="-625" b="-8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76200" y="2514600"/>
            <a:ext cx="4191926" cy="2731532"/>
            <a:chOff x="332819" y="2514600"/>
            <a:chExt cx="4191926" cy="2731532"/>
          </a:xfrm>
        </p:grpSpPr>
        <p:sp>
          <p:nvSpPr>
            <p:cNvPr id="58" name="Oval 57"/>
            <p:cNvSpPr/>
            <p:nvPr/>
          </p:nvSpPr>
          <p:spPr>
            <a:xfrm rot="5400000">
              <a:off x="2438400" y="2743200"/>
              <a:ext cx="2286000" cy="1828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0020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 rot="5400000">
              <a:off x="304800" y="2667000"/>
              <a:ext cx="2133600" cy="1981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0020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332819" y="3429000"/>
              <a:ext cx="429181" cy="369332"/>
              <a:chOff x="1219200" y="4442936"/>
              <a:chExt cx="429181" cy="369332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1495981" y="4572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1219200" y="4442936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5" name="TextBox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19200" y="4442936"/>
                    <a:ext cx="352981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456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" name="Group 17"/>
            <p:cNvGrpSpPr/>
            <p:nvPr/>
          </p:nvGrpSpPr>
          <p:grpSpPr>
            <a:xfrm>
              <a:off x="4114800" y="3516868"/>
              <a:ext cx="409945" cy="369332"/>
              <a:chOff x="6934200" y="4431268"/>
              <a:chExt cx="409945" cy="369332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6934200" y="4572000"/>
                <a:ext cx="152400" cy="152400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7010400" y="4431268"/>
                    <a:ext cx="333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𝒕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10400" y="4431268"/>
                    <a:ext cx="333745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197" r="-2545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2197744" y="4876800"/>
                  <a:ext cx="39305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7744" y="4876800"/>
                  <a:ext cx="393056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20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6" name="Group 55"/>
            <p:cNvGrpSpPr/>
            <p:nvPr/>
          </p:nvGrpSpPr>
          <p:grpSpPr>
            <a:xfrm>
              <a:off x="914400" y="2743200"/>
              <a:ext cx="2895600" cy="1828800"/>
              <a:chOff x="914400" y="1676400"/>
              <a:chExt cx="2895600" cy="1828800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1676400" y="3352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1066800" y="1981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914400" y="3200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1371600" y="2438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1676400" y="1676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1981200" y="2057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1828800" y="2743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2895600" y="1828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3048000" y="2362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3581400" y="1752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3657600" y="2438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2971800" y="3352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3352800" y="2895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28194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1511944" y="4572000"/>
                  <a:ext cx="389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1944" y="4572000"/>
                  <a:ext cx="389850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2819400" y="4572000"/>
                  <a:ext cx="389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𝑨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9400" y="4572000"/>
                  <a:ext cx="389850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2187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Arrow Connector 28"/>
            <p:cNvCxnSpPr>
              <a:stCxn id="13" idx="6"/>
              <a:endCxn id="50" idx="2"/>
            </p:cNvCxnSpPr>
            <p:nvPr/>
          </p:nvCxnSpPr>
          <p:spPr>
            <a:xfrm>
              <a:off x="1828800" y="4495800"/>
              <a:ext cx="1143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endCxn id="46" idx="2"/>
            </p:cNvCxnSpPr>
            <p:nvPr/>
          </p:nvCxnSpPr>
          <p:spPr>
            <a:xfrm>
              <a:off x="1828800" y="2819400"/>
              <a:ext cx="1066800" cy="152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47" idx="2"/>
            </p:cNvCxnSpPr>
            <p:nvPr/>
          </p:nvCxnSpPr>
          <p:spPr>
            <a:xfrm flipH="1">
              <a:off x="1901794" y="3505200"/>
              <a:ext cx="1146206" cy="29313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endCxn id="47" idx="0"/>
            </p:cNvCxnSpPr>
            <p:nvPr/>
          </p:nvCxnSpPr>
          <p:spPr>
            <a:xfrm>
              <a:off x="2133600" y="3200400"/>
              <a:ext cx="990600" cy="2286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stCxn id="53" idx="3"/>
              <a:endCxn id="13" idx="7"/>
            </p:cNvCxnSpPr>
            <p:nvPr/>
          </p:nvCxnSpPr>
          <p:spPr>
            <a:xfrm flipH="1">
              <a:off x="1806482" y="4016282"/>
              <a:ext cx="1035236" cy="4256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9" name="Group 78"/>
            <p:cNvGrpSpPr/>
            <p:nvPr/>
          </p:nvGrpSpPr>
          <p:grpSpPr>
            <a:xfrm>
              <a:off x="1219200" y="2590800"/>
              <a:ext cx="2743200" cy="1752600"/>
              <a:chOff x="1219200" y="2590800"/>
              <a:chExt cx="2743200" cy="1752600"/>
            </a:xfrm>
          </p:grpSpPr>
          <p:sp>
            <p:nvSpPr>
              <p:cNvPr id="74" name="Arc 73"/>
              <p:cNvSpPr/>
              <p:nvPr/>
            </p:nvSpPr>
            <p:spPr>
              <a:xfrm>
                <a:off x="1219200" y="2590800"/>
                <a:ext cx="2743200" cy="1752600"/>
              </a:xfrm>
              <a:prstGeom prst="arc">
                <a:avLst>
                  <a:gd name="adj1" fmla="val 13242652"/>
                  <a:gd name="adj2" fmla="val 19762418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5" name="Straight Arrow Connector 74"/>
              <p:cNvCxnSpPr/>
              <p:nvPr/>
            </p:nvCxnSpPr>
            <p:spPr>
              <a:xfrm>
                <a:off x="3483429" y="2797082"/>
                <a:ext cx="152400" cy="9851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4" name="Straight Arrow Connector 53"/>
            <p:cNvCxnSpPr>
              <a:stCxn id="45" idx="6"/>
              <a:endCxn id="53" idx="2"/>
            </p:cNvCxnSpPr>
            <p:nvPr/>
          </p:nvCxnSpPr>
          <p:spPr>
            <a:xfrm>
              <a:off x="1981200" y="3886200"/>
              <a:ext cx="838200" cy="76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3" name="Group 62"/>
            <p:cNvGrpSpPr/>
            <p:nvPr/>
          </p:nvGrpSpPr>
          <p:grpSpPr>
            <a:xfrm>
              <a:off x="762000" y="3276600"/>
              <a:ext cx="2743200" cy="1447800"/>
              <a:chOff x="762000" y="3276600"/>
              <a:chExt cx="2743200" cy="1447800"/>
            </a:xfrm>
          </p:grpSpPr>
          <p:sp>
            <p:nvSpPr>
              <p:cNvPr id="65" name="Arc 64"/>
              <p:cNvSpPr/>
              <p:nvPr/>
            </p:nvSpPr>
            <p:spPr>
              <a:xfrm flipV="1">
                <a:off x="762000" y="3276600"/>
                <a:ext cx="2743200" cy="1447800"/>
              </a:xfrm>
              <a:prstGeom prst="arc">
                <a:avLst>
                  <a:gd name="adj1" fmla="val 11951817"/>
                  <a:gd name="adj2" fmla="val 19762418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7" name="Straight Arrow Connector 66"/>
              <p:cNvCxnSpPr>
                <a:endCxn id="65" idx="0"/>
              </p:cNvCxnSpPr>
              <p:nvPr/>
            </p:nvCxnSpPr>
            <p:spPr>
              <a:xfrm flipH="1" flipV="1">
                <a:off x="988694" y="4399130"/>
                <a:ext cx="154306" cy="9667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5" name="Oval 54"/>
          <p:cNvSpPr/>
          <p:nvPr/>
        </p:nvSpPr>
        <p:spPr>
          <a:xfrm rot="5400000">
            <a:off x="6829981" y="2743200"/>
            <a:ext cx="2286000" cy="18288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20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 rot="5400000">
            <a:off x="4696381" y="2667000"/>
            <a:ext cx="2133600" cy="19812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20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/>
          <p:cNvGrpSpPr/>
          <p:nvPr/>
        </p:nvGrpSpPr>
        <p:grpSpPr>
          <a:xfrm>
            <a:off x="4724400" y="3429000"/>
            <a:ext cx="429181" cy="369332"/>
            <a:chOff x="1219200" y="4442936"/>
            <a:chExt cx="429181" cy="369332"/>
          </a:xfrm>
        </p:grpSpPr>
        <p:sp>
          <p:nvSpPr>
            <p:cNvPr id="68" name="Oval 67"/>
            <p:cNvSpPr/>
            <p:nvPr/>
          </p:nvSpPr>
          <p:spPr>
            <a:xfrm>
              <a:off x="1495981" y="4572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456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2" name="Group 71"/>
          <p:cNvGrpSpPr/>
          <p:nvPr/>
        </p:nvGrpSpPr>
        <p:grpSpPr>
          <a:xfrm>
            <a:off x="8506381" y="3516868"/>
            <a:ext cx="409945" cy="369332"/>
            <a:chOff x="6934200" y="4431268"/>
            <a:chExt cx="409945" cy="369332"/>
          </a:xfrm>
        </p:grpSpPr>
        <p:sp>
          <p:nvSpPr>
            <p:cNvPr id="73" name="Oval 72"/>
            <p:cNvSpPr/>
            <p:nvPr/>
          </p:nvSpPr>
          <p:spPr>
            <a:xfrm>
              <a:off x="6934200" y="45720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7010400" y="44312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0400" y="4431268"/>
                  <a:ext cx="333745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236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6629400" y="5029200"/>
                <a:ext cx="497187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5029200"/>
                <a:ext cx="497187" cy="395558"/>
              </a:xfrm>
              <a:prstGeom prst="rect">
                <a:avLst/>
              </a:prstGeom>
              <a:blipFill rotWithShape="1">
                <a:blip r:embed="rId13"/>
                <a:stretch>
                  <a:fillRect t="-6154" r="-16049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8" name="Group 77"/>
          <p:cNvGrpSpPr/>
          <p:nvPr/>
        </p:nvGrpSpPr>
        <p:grpSpPr>
          <a:xfrm>
            <a:off x="5334000" y="2743200"/>
            <a:ext cx="2895600" cy="1828800"/>
            <a:chOff x="914400" y="1676400"/>
            <a:chExt cx="2895600" cy="1828800"/>
          </a:xfrm>
        </p:grpSpPr>
        <p:sp>
          <p:nvSpPr>
            <p:cNvPr id="80" name="Oval 79"/>
            <p:cNvSpPr/>
            <p:nvPr/>
          </p:nvSpPr>
          <p:spPr>
            <a:xfrm>
              <a:off x="16764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1066800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914400" y="3200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13716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1676400" y="1676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1981200" y="2057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1828800" y="2743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2895600" y="1828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3048000" y="2362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3581400" y="1752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36576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29718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3352800" y="2895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28194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105400" y="2819400"/>
            <a:ext cx="1317718" cy="1676400"/>
            <a:chOff x="5105400" y="2819400"/>
            <a:chExt cx="1317718" cy="1676400"/>
          </a:xfrm>
        </p:grpSpPr>
        <p:cxnSp>
          <p:nvCxnSpPr>
            <p:cNvPr id="3" name="Straight Arrow Connector 2"/>
            <p:cNvCxnSpPr>
              <a:endCxn id="81" idx="4"/>
            </p:cNvCxnSpPr>
            <p:nvPr/>
          </p:nvCxnSpPr>
          <p:spPr>
            <a:xfrm flipV="1">
              <a:off x="5105400" y="3200400"/>
              <a:ext cx="457200" cy="38100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stCxn id="81" idx="5"/>
              <a:endCxn id="83" idx="0"/>
            </p:cNvCxnSpPr>
            <p:nvPr/>
          </p:nvCxnSpPr>
          <p:spPr>
            <a:xfrm>
              <a:off x="5616482" y="3178082"/>
              <a:ext cx="250918" cy="327118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>
              <a:stCxn id="81" idx="6"/>
            </p:cNvCxnSpPr>
            <p:nvPr/>
          </p:nvCxnSpPr>
          <p:spPr>
            <a:xfrm flipV="1">
              <a:off x="5638800" y="2819400"/>
              <a:ext cx="457200" cy="30480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>
              <a:stCxn id="84" idx="4"/>
              <a:endCxn id="85" idx="1"/>
            </p:cNvCxnSpPr>
            <p:nvPr/>
          </p:nvCxnSpPr>
          <p:spPr>
            <a:xfrm>
              <a:off x="6172200" y="2895600"/>
              <a:ext cx="250918" cy="250918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>
              <a:endCxn id="80" idx="2"/>
            </p:cNvCxnSpPr>
            <p:nvPr/>
          </p:nvCxnSpPr>
          <p:spPr>
            <a:xfrm>
              <a:off x="5486400" y="4397282"/>
              <a:ext cx="609600" cy="98518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>
              <a:endCxn id="82" idx="0"/>
            </p:cNvCxnSpPr>
            <p:nvPr/>
          </p:nvCxnSpPr>
          <p:spPr>
            <a:xfrm>
              <a:off x="5105400" y="3733800"/>
              <a:ext cx="304800" cy="53340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>
              <a:stCxn id="83" idx="5"/>
              <a:endCxn id="86" idx="3"/>
            </p:cNvCxnSpPr>
            <p:nvPr/>
          </p:nvCxnSpPr>
          <p:spPr>
            <a:xfrm>
              <a:off x="5921282" y="3635282"/>
              <a:ext cx="349436" cy="30480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5998894" y="464820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8894" y="4648200"/>
                <a:ext cx="389850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333" r="-2187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7306350" y="464820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6350" y="4648200"/>
                <a:ext cx="389850" cy="369332"/>
              </a:xfrm>
              <a:prstGeom prst="rect">
                <a:avLst/>
              </a:prstGeom>
              <a:blipFill rotWithShape="1">
                <a:blip r:embed="rId15"/>
                <a:stretch>
                  <a:fillRect t="-8333" r="-2031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Left Arrow 26"/>
          <p:cNvSpPr/>
          <p:nvPr/>
        </p:nvSpPr>
        <p:spPr>
          <a:xfrm>
            <a:off x="4343400" y="3249168"/>
            <a:ext cx="352981" cy="941832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610586" y="3200400"/>
            <a:ext cx="1518423" cy="597932"/>
            <a:chOff x="1610586" y="3200400"/>
            <a:chExt cx="1518423" cy="5979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/>
                <p:cNvSpPr txBox="1"/>
                <p:nvPr/>
              </p:nvSpPr>
              <p:spPr>
                <a:xfrm>
                  <a:off x="1610586" y="3200400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3" name="TextBox 10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0586" y="3200400"/>
                  <a:ext cx="370614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t="-8197" r="-2295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TextBox 108"/>
                <p:cNvSpPr txBox="1"/>
                <p:nvPr/>
              </p:nvSpPr>
              <p:spPr>
                <a:xfrm>
                  <a:off x="2753586" y="3429000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9" name="TextBox 1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3586" y="3429000"/>
                  <a:ext cx="375423" cy="369332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t="-8333" r="-2131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10" name="Straight Arrow Connector 109"/>
          <p:cNvCxnSpPr/>
          <p:nvPr/>
        </p:nvCxnSpPr>
        <p:spPr>
          <a:xfrm>
            <a:off x="1905000" y="3200400"/>
            <a:ext cx="990600" cy="2286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Group 110"/>
          <p:cNvGrpSpPr/>
          <p:nvPr/>
        </p:nvGrpSpPr>
        <p:grpSpPr>
          <a:xfrm>
            <a:off x="6253977" y="3200400"/>
            <a:ext cx="1518423" cy="597932"/>
            <a:chOff x="1610586" y="3200400"/>
            <a:chExt cx="1518423" cy="5979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Box 111"/>
                <p:cNvSpPr txBox="1"/>
                <p:nvPr/>
              </p:nvSpPr>
              <p:spPr>
                <a:xfrm>
                  <a:off x="1610586" y="3200400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2" name="TextBox 1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0586" y="3200400"/>
                  <a:ext cx="370614" cy="369332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TextBox 112"/>
                <p:cNvSpPr txBox="1"/>
                <p:nvPr/>
              </p:nvSpPr>
              <p:spPr>
                <a:xfrm>
                  <a:off x="2753586" y="3429000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3" name="TextBox 1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3586" y="3429000"/>
                  <a:ext cx="375423" cy="369332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t="-8333" r="-20968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14" name="Straight Arrow Connector 113"/>
          <p:cNvCxnSpPr/>
          <p:nvPr/>
        </p:nvCxnSpPr>
        <p:spPr>
          <a:xfrm>
            <a:off x="6553200" y="3200400"/>
            <a:ext cx="914400" cy="31646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4076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25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3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Proof</a:t>
            </a:r>
            <a:r>
              <a:rPr lang="en-US" sz="3200" b="1" dirty="0" smtClean="0">
                <a:solidFill>
                  <a:srgbClr val="0070C0"/>
                </a:solidFill>
              </a:rPr>
              <a:t> </a:t>
            </a:r>
            <a:r>
              <a:rPr lang="en-US" sz="3200" b="1" dirty="0" smtClean="0"/>
              <a:t>of </a:t>
            </a:r>
            <a:r>
              <a:rPr lang="en-US" sz="3200" b="1" dirty="0" smtClean="0">
                <a:solidFill>
                  <a:srgbClr val="0070C0"/>
                </a:solidFill>
              </a:rPr>
              <a:t>max-flow min-cut </a:t>
            </a:r>
            <a:r>
              <a:rPr lang="en-US" sz="3200" b="1" dirty="0" smtClean="0"/>
              <a:t>Theorem</a:t>
            </a:r>
            <a:endParaRPr 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Content Placeholder 37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Consider the flow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 smtClean="0"/>
                  <a:t>computed by </a:t>
                </a:r>
                <a:r>
                  <a:rPr lang="en-US" sz="2000" b="1" dirty="0" smtClean="0"/>
                  <a:t>Ford-Fulkerson</a:t>
                </a:r>
                <a:r>
                  <a:rPr lang="en-US" sz="2000" dirty="0" smtClean="0"/>
                  <a:t> algorithm.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If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&gt;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endParaRPr lang="en-US" sz="2000" dirty="0" smtClean="0"/>
              </a:p>
              <a:p>
                <a:pPr>
                  <a:buFont typeface="Wingdings"/>
                  <a:buChar char="è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appears as a </a:t>
                </a:r>
                <a:r>
                  <a:rPr lang="en-US" sz="2000" b="1" dirty="0" smtClean="0"/>
                  <a:t>backward</a:t>
                </a:r>
                <a:r>
                  <a:rPr lang="en-US" sz="2000" dirty="0" smtClean="0"/>
                  <a:t> edge in</a:t>
                </a:r>
                <a:r>
                  <a:rPr lang="en-US" sz="2000" b="1" i="1" dirty="0">
                    <a:solidFill>
                      <a:srgbClr val="0070C0"/>
                    </a:solidFill>
                    <a:latin typeface="Cambria Math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 smtClean="0"/>
                  <a:t>.</a:t>
                </a:r>
                <a:endParaRPr lang="en-US" sz="2000" dirty="0" smtClean="0"/>
              </a:p>
              <a:p>
                <a:pPr>
                  <a:buFont typeface="Wingdings"/>
                  <a:buChar char="è"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 smtClean="0"/>
                  <a:t> is reachable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A contradiction.</a:t>
                </a:r>
                <a:endParaRPr lang="en-US" sz="2000" dirty="0"/>
              </a:p>
              <a:p>
                <a:pPr>
                  <a:buFont typeface="Wingdings"/>
                  <a:buChar char="è"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38" name="Content Placeholder 3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  <a:blipFill rotWithShape="1">
                <a:blip r:embed="rId2"/>
                <a:stretch>
                  <a:fillRect l="-741" t="-625" b="-38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76200" y="2514600"/>
            <a:ext cx="4191926" cy="2731532"/>
            <a:chOff x="332819" y="2514600"/>
            <a:chExt cx="4191926" cy="2731532"/>
          </a:xfrm>
        </p:grpSpPr>
        <p:sp>
          <p:nvSpPr>
            <p:cNvPr id="58" name="Oval 57"/>
            <p:cNvSpPr/>
            <p:nvPr/>
          </p:nvSpPr>
          <p:spPr>
            <a:xfrm rot="5400000">
              <a:off x="2438400" y="2743200"/>
              <a:ext cx="2286000" cy="1828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0020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 rot="5400000">
              <a:off x="304800" y="2667000"/>
              <a:ext cx="2133600" cy="1981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0020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332819" y="3429000"/>
              <a:ext cx="429181" cy="369332"/>
              <a:chOff x="1219200" y="4442936"/>
              <a:chExt cx="429181" cy="369332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1495981" y="4572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1219200" y="4442936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5" name="TextBox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19200" y="4442936"/>
                    <a:ext cx="352981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456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" name="Group 17"/>
            <p:cNvGrpSpPr/>
            <p:nvPr/>
          </p:nvGrpSpPr>
          <p:grpSpPr>
            <a:xfrm>
              <a:off x="4114800" y="3516868"/>
              <a:ext cx="409945" cy="369332"/>
              <a:chOff x="6934200" y="4431268"/>
              <a:chExt cx="409945" cy="369332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6934200" y="4572000"/>
                <a:ext cx="152400" cy="152400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7010400" y="4431268"/>
                    <a:ext cx="333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𝒕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10400" y="4431268"/>
                    <a:ext cx="333745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197" r="-2545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2197744" y="4876800"/>
                  <a:ext cx="39305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7744" y="4876800"/>
                  <a:ext cx="393056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20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6" name="Group 55"/>
            <p:cNvGrpSpPr/>
            <p:nvPr/>
          </p:nvGrpSpPr>
          <p:grpSpPr>
            <a:xfrm>
              <a:off x="914400" y="2743200"/>
              <a:ext cx="2895600" cy="1828800"/>
              <a:chOff x="914400" y="1676400"/>
              <a:chExt cx="2895600" cy="1828800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1676400" y="3352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1066800" y="1981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914400" y="3200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1371600" y="2438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1676400" y="1676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1981200" y="2057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1828800" y="2743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2895600" y="1828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3048000" y="2362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3581400" y="1752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3657600" y="2438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2971800" y="3352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3352800" y="2895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28194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1511944" y="4572000"/>
                  <a:ext cx="389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1944" y="4572000"/>
                  <a:ext cx="389850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2819400" y="4572000"/>
                  <a:ext cx="389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𝑨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9400" y="4572000"/>
                  <a:ext cx="389850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2187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Arrow Connector 28"/>
            <p:cNvCxnSpPr>
              <a:stCxn id="13" idx="6"/>
              <a:endCxn id="50" idx="2"/>
            </p:cNvCxnSpPr>
            <p:nvPr/>
          </p:nvCxnSpPr>
          <p:spPr>
            <a:xfrm>
              <a:off x="1828800" y="4495800"/>
              <a:ext cx="1143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endCxn id="46" idx="2"/>
            </p:cNvCxnSpPr>
            <p:nvPr/>
          </p:nvCxnSpPr>
          <p:spPr>
            <a:xfrm>
              <a:off x="1828800" y="2819400"/>
              <a:ext cx="1066800" cy="152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47" idx="2"/>
            </p:cNvCxnSpPr>
            <p:nvPr/>
          </p:nvCxnSpPr>
          <p:spPr>
            <a:xfrm flipH="1">
              <a:off x="1901794" y="3505200"/>
              <a:ext cx="1146206" cy="29313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endCxn id="47" idx="0"/>
            </p:cNvCxnSpPr>
            <p:nvPr/>
          </p:nvCxnSpPr>
          <p:spPr>
            <a:xfrm>
              <a:off x="2133600" y="3200400"/>
              <a:ext cx="990600" cy="2286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stCxn id="53" idx="3"/>
              <a:endCxn id="13" idx="7"/>
            </p:cNvCxnSpPr>
            <p:nvPr/>
          </p:nvCxnSpPr>
          <p:spPr>
            <a:xfrm flipH="1">
              <a:off x="1806482" y="4016282"/>
              <a:ext cx="1035236" cy="4256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9" name="Group 78"/>
            <p:cNvGrpSpPr/>
            <p:nvPr/>
          </p:nvGrpSpPr>
          <p:grpSpPr>
            <a:xfrm>
              <a:off x="1219200" y="2590800"/>
              <a:ext cx="2743200" cy="1752600"/>
              <a:chOff x="1219200" y="2590800"/>
              <a:chExt cx="2743200" cy="1752600"/>
            </a:xfrm>
          </p:grpSpPr>
          <p:sp>
            <p:nvSpPr>
              <p:cNvPr id="74" name="Arc 73"/>
              <p:cNvSpPr/>
              <p:nvPr/>
            </p:nvSpPr>
            <p:spPr>
              <a:xfrm>
                <a:off x="1219200" y="2590800"/>
                <a:ext cx="2743200" cy="1752600"/>
              </a:xfrm>
              <a:prstGeom prst="arc">
                <a:avLst>
                  <a:gd name="adj1" fmla="val 13242652"/>
                  <a:gd name="adj2" fmla="val 19762418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5" name="Straight Arrow Connector 74"/>
              <p:cNvCxnSpPr/>
              <p:nvPr/>
            </p:nvCxnSpPr>
            <p:spPr>
              <a:xfrm>
                <a:off x="3483429" y="2797082"/>
                <a:ext cx="152400" cy="9851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4" name="Straight Arrow Connector 53"/>
            <p:cNvCxnSpPr>
              <a:stCxn id="45" idx="6"/>
              <a:endCxn id="53" idx="2"/>
            </p:cNvCxnSpPr>
            <p:nvPr/>
          </p:nvCxnSpPr>
          <p:spPr>
            <a:xfrm>
              <a:off x="1981200" y="3886200"/>
              <a:ext cx="838200" cy="76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3" name="Group 62"/>
            <p:cNvGrpSpPr/>
            <p:nvPr/>
          </p:nvGrpSpPr>
          <p:grpSpPr>
            <a:xfrm>
              <a:off x="762000" y="3276600"/>
              <a:ext cx="2743200" cy="1447800"/>
              <a:chOff x="762000" y="3276600"/>
              <a:chExt cx="2743200" cy="1447800"/>
            </a:xfrm>
          </p:grpSpPr>
          <p:sp>
            <p:nvSpPr>
              <p:cNvPr id="65" name="Arc 64"/>
              <p:cNvSpPr/>
              <p:nvPr/>
            </p:nvSpPr>
            <p:spPr>
              <a:xfrm flipV="1">
                <a:off x="762000" y="3276600"/>
                <a:ext cx="2743200" cy="1447800"/>
              </a:xfrm>
              <a:prstGeom prst="arc">
                <a:avLst>
                  <a:gd name="adj1" fmla="val 11951817"/>
                  <a:gd name="adj2" fmla="val 19762418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7" name="Straight Arrow Connector 66"/>
              <p:cNvCxnSpPr>
                <a:endCxn id="65" idx="0"/>
              </p:cNvCxnSpPr>
              <p:nvPr/>
            </p:nvCxnSpPr>
            <p:spPr>
              <a:xfrm flipH="1" flipV="1">
                <a:off x="988694" y="4399130"/>
                <a:ext cx="154306" cy="9667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5" name="Oval 54"/>
          <p:cNvSpPr/>
          <p:nvPr/>
        </p:nvSpPr>
        <p:spPr>
          <a:xfrm rot="5400000">
            <a:off x="6829981" y="2743200"/>
            <a:ext cx="2286000" cy="18288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20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 rot="5400000">
            <a:off x="4696381" y="2667000"/>
            <a:ext cx="2133600" cy="19812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20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/>
          <p:cNvGrpSpPr/>
          <p:nvPr/>
        </p:nvGrpSpPr>
        <p:grpSpPr>
          <a:xfrm>
            <a:off x="4724400" y="3429000"/>
            <a:ext cx="429181" cy="369332"/>
            <a:chOff x="1219200" y="4442936"/>
            <a:chExt cx="429181" cy="369332"/>
          </a:xfrm>
        </p:grpSpPr>
        <p:sp>
          <p:nvSpPr>
            <p:cNvPr id="68" name="Oval 67"/>
            <p:cNvSpPr/>
            <p:nvPr/>
          </p:nvSpPr>
          <p:spPr>
            <a:xfrm>
              <a:off x="1495981" y="4572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456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2" name="Group 71"/>
          <p:cNvGrpSpPr/>
          <p:nvPr/>
        </p:nvGrpSpPr>
        <p:grpSpPr>
          <a:xfrm>
            <a:off x="8506381" y="3516868"/>
            <a:ext cx="409945" cy="369332"/>
            <a:chOff x="6934200" y="4431268"/>
            <a:chExt cx="409945" cy="369332"/>
          </a:xfrm>
        </p:grpSpPr>
        <p:sp>
          <p:nvSpPr>
            <p:cNvPr id="73" name="Oval 72"/>
            <p:cNvSpPr/>
            <p:nvPr/>
          </p:nvSpPr>
          <p:spPr>
            <a:xfrm>
              <a:off x="6934200" y="45720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7010400" y="44312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0400" y="4431268"/>
                  <a:ext cx="333745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236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6629400" y="5029200"/>
                <a:ext cx="497187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5029200"/>
                <a:ext cx="497187" cy="395558"/>
              </a:xfrm>
              <a:prstGeom prst="rect">
                <a:avLst/>
              </a:prstGeom>
              <a:blipFill rotWithShape="1">
                <a:blip r:embed="rId13"/>
                <a:stretch>
                  <a:fillRect t="-6154" r="-16049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8" name="Group 77"/>
          <p:cNvGrpSpPr/>
          <p:nvPr/>
        </p:nvGrpSpPr>
        <p:grpSpPr>
          <a:xfrm>
            <a:off x="5334000" y="2743200"/>
            <a:ext cx="2895600" cy="1828800"/>
            <a:chOff x="914400" y="1676400"/>
            <a:chExt cx="2895600" cy="1828800"/>
          </a:xfrm>
        </p:grpSpPr>
        <p:sp>
          <p:nvSpPr>
            <p:cNvPr id="80" name="Oval 79"/>
            <p:cNvSpPr/>
            <p:nvPr/>
          </p:nvSpPr>
          <p:spPr>
            <a:xfrm>
              <a:off x="16764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1066800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914400" y="3200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13716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1676400" y="1676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1981200" y="2057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1828800" y="2743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2895600" y="1828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3048000" y="2362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3581400" y="1752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36576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29718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3352800" y="2895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28194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105400" y="2819400"/>
            <a:ext cx="1317718" cy="1676400"/>
            <a:chOff x="5105400" y="2819400"/>
            <a:chExt cx="1317718" cy="1676400"/>
          </a:xfrm>
        </p:grpSpPr>
        <p:cxnSp>
          <p:nvCxnSpPr>
            <p:cNvPr id="3" name="Straight Arrow Connector 2"/>
            <p:cNvCxnSpPr>
              <a:endCxn id="81" idx="4"/>
            </p:cNvCxnSpPr>
            <p:nvPr/>
          </p:nvCxnSpPr>
          <p:spPr>
            <a:xfrm flipV="1">
              <a:off x="5105400" y="3200400"/>
              <a:ext cx="457200" cy="38100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stCxn id="81" idx="5"/>
              <a:endCxn id="83" idx="0"/>
            </p:cNvCxnSpPr>
            <p:nvPr/>
          </p:nvCxnSpPr>
          <p:spPr>
            <a:xfrm>
              <a:off x="5616482" y="3178082"/>
              <a:ext cx="250918" cy="327118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>
              <a:stCxn id="81" idx="6"/>
            </p:cNvCxnSpPr>
            <p:nvPr/>
          </p:nvCxnSpPr>
          <p:spPr>
            <a:xfrm flipV="1">
              <a:off x="5638800" y="2819400"/>
              <a:ext cx="457200" cy="30480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>
              <a:stCxn id="84" idx="4"/>
              <a:endCxn id="85" idx="1"/>
            </p:cNvCxnSpPr>
            <p:nvPr/>
          </p:nvCxnSpPr>
          <p:spPr>
            <a:xfrm>
              <a:off x="6172200" y="2895600"/>
              <a:ext cx="250918" cy="250918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>
              <a:endCxn id="80" idx="2"/>
            </p:cNvCxnSpPr>
            <p:nvPr/>
          </p:nvCxnSpPr>
          <p:spPr>
            <a:xfrm>
              <a:off x="5486400" y="4397282"/>
              <a:ext cx="609600" cy="98518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>
              <a:endCxn id="82" idx="0"/>
            </p:cNvCxnSpPr>
            <p:nvPr/>
          </p:nvCxnSpPr>
          <p:spPr>
            <a:xfrm>
              <a:off x="5105400" y="3733800"/>
              <a:ext cx="304800" cy="53340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>
              <a:stCxn id="83" idx="5"/>
              <a:endCxn id="86" idx="3"/>
            </p:cNvCxnSpPr>
            <p:nvPr/>
          </p:nvCxnSpPr>
          <p:spPr>
            <a:xfrm>
              <a:off x="5921282" y="3635282"/>
              <a:ext cx="349436" cy="30480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5998894" y="464820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8894" y="4648200"/>
                <a:ext cx="389850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333" r="-2187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7306350" y="464820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6350" y="4648200"/>
                <a:ext cx="389850" cy="369332"/>
              </a:xfrm>
              <a:prstGeom prst="rect">
                <a:avLst/>
              </a:prstGeom>
              <a:blipFill rotWithShape="1">
                <a:blip r:embed="rId15"/>
                <a:stretch>
                  <a:fillRect t="-8333" r="-2031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Left Arrow 26"/>
          <p:cNvSpPr/>
          <p:nvPr/>
        </p:nvSpPr>
        <p:spPr>
          <a:xfrm>
            <a:off x="4343400" y="3249168"/>
            <a:ext cx="352981" cy="941832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295400" y="3352800"/>
            <a:ext cx="1900191" cy="685800"/>
            <a:chOff x="1610586" y="2883932"/>
            <a:chExt cx="1900191" cy="6858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/>
                <p:cNvSpPr txBox="1"/>
                <p:nvPr/>
              </p:nvSpPr>
              <p:spPr>
                <a:xfrm>
                  <a:off x="1610586" y="3200400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3" name="TextBox 10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0586" y="3200400"/>
                  <a:ext cx="375423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TextBox 108"/>
                <p:cNvSpPr txBox="1"/>
                <p:nvPr/>
              </p:nvSpPr>
              <p:spPr>
                <a:xfrm>
                  <a:off x="3140163" y="2883932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9" name="TextBox 1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0163" y="2883932"/>
                  <a:ext cx="370614" cy="369332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t="-8197" r="-2295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10" name="Straight Arrow Connector 109"/>
          <p:cNvCxnSpPr>
            <a:stCxn id="47" idx="2"/>
          </p:cNvCxnSpPr>
          <p:nvPr/>
        </p:nvCxnSpPr>
        <p:spPr>
          <a:xfrm flipH="1">
            <a:off x="1666014" y="3505200"/>
            <a:ext cx="1125367" cy="293132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 flipV="1">
            <a:off x="6423118" y="3467100"/>
            <a:ext cx="1078157" cy="4191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oup 99"/>
          <p:cNvGrpSpPr/>
          <p:nvPr/>
        </p:nvGrpSpPr>
        <p:grpSpPr>
          <a:xfrm>
            <a:off x="5943600" y="3429000"/>
            <a:ext cx="1900191" cy="685800"/>
            <a:chOff x="1610586" y="2883932"/>
            <a:chExt cx="1900191" cy="6858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Box 103"/>
                <p:cNvSpPr txBox="1"/>
                <p:nvPr/>
              </p:nvSpPr>
              <p:spPr>
                <a:xfrm>
                  <a:off x="1610586" y="3200400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4" name="TextBox 10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0586" y="3200400"/>
                  <a:ext cx="375423" cy="369332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/>
                <p:cNvSpPr txBox="1"/>
                <p:nvPr/>
              </p:nvSpPr>
              <p:spPr>
                <a:xfrm>
                  <a:off x="3140163" y="2883932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5" name="TextBox 1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0163" y="2883932"/>
                  <a:ext cx="370614" cy="369332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t="-8333" r="-2131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19832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125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smtClean="0"/>
              <a:t>This lecture is indeed the core of the entire course. You may afford to forget anything from this course. But you must not forget what we covered in this lecture. 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This lecture not only depicts the elegance involved in the design of an algorithm, but also shows that algorithmic ideas can be used to prove some deep graph theoretic results.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Even after nearly 15 years, I still find it amazing to see that there is a short and novel proof of Ford-Fulkerson’s algorithm.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In the next 3 lectures, we shall discuss equally amazing aspects of Max-Flow problem : A polynomial time algorithm and many applications.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584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Formal </a:t>
            </a:r>
            <a:r>
              <a:rPr lang="en-US" sz="3200" b="1" dirty="0" smtClean="0">
                <a:solidFill>
                  <a:srgbClr val="7030A0"/>
                </a:solidFill>
              </a:rPr>
              <a:t>Description </a:t>
            </a:r>
            <a:r>
              <a:rPr lang="en-US" sz="3200" b="1" dirty="0"/>
              <a:t>of Flow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600200"/>
            <a:ext cx="4343400" cy="5105400"/>
          </a:xfrm>
        </p:spPr>
        <p:txBody>
          <a:bodyPr/>
          <a:lstStyle/>
          <a:p>
            <a:pPr marL="0" indent="0">
              <a:buNone/>
            </a:pPr>
            <a:endParaRPr lang="en-US" sz="20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b="1" dirty="0" smtClean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grpSp>
        <p:nvGrpSpPr>
          <p:cNvPr id="179" name="Group 178"/>
          <p:cNvGrpSpPr/>
          <p:nvPr/>
        </p:nvGrpSpPr>
        <p:grpSpPr>
          <a:xfrm>
            <a:off x="787863" y="1981199"/>
            <a:ext cx="2793537" cy="936719"/>
            <a:chOff x="2873282" y="1981200"/>
            <a:chExt cx="2793537" cy="936719"/>
          </a:xfrm>
        </p:grpSpPr>
        <p:sp>
          <p:nvSpPr>
            <p:cNvPr id="196" name="Oval 195"/>
            <p:cNvSpPr/>
            <p:nvPr/>
          </p:nvSpPr>
          <p:spPr>
            <a:xfrm>
              <a:off x="3761819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/>
            <p:cNvSpPr/>
            <p:nvPr/>
          </p:nvSpPr>
          <p:spPr>
            <a:xfrm>
              <a:off x="5514419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4" name="Straight Arrow Connector 183"/>
            <p:cNvCxnSpPr>
              <a:stCxn id="7" idx="7"/>
              <a:endCxn id="196" idx="3"/>
            </p:cNvCxnSpPr>
            <p:nvPr/>
          </p:nvCxnSpPr>
          <p:spPr>
            <a:xfrm flipV="1">
              <a:off x="2873282" y="2111282"/>
              <a:ext cx="910855" cy="8066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>
              <a:stCxn id="196" idx="6"/>
              <a:endCxn id="192" idx="2"/>
            </p:cNvCxnSpPr>
            <p:nvPr/>
          </p:nvCxnSpPr>
          <p:spPr>
            <a:xfrm>
              <a:off x="3914219" y="2057400"/>
              <a:ext cx="16002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381000" y="1676400"/>
            <a:ext cx="3581400" cy="2743200"/>
            <a:chOff x="2466419" y="1676400"/>
            <a:chExt cx="3581400" cy="2743200"/>
          </a:xfrm>
        </p:grpSpPr>
        <p:grpSp>
          <p:nvGrpSpPr>
            <p:cNvPr id="6" name="Group 5"/>
            <p:cNvGrpSpPr/>
            <p:nvPr/>
          </p:nvGrpSpPr>
          <p:grpSpPr>
            <a:xfrm>
              <a:off x="2466419" y="2895600"/>
              <a:ext cx="429181" cy="369332"/>
              <a:chOff x="4676219" y="3048000"/>
              <a:chExt cx="429181" cy="369332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49530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413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3457019" y="1688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7019" y="1688068"/>
                  <a:ext cx="37542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" name="Group 11"/>
            <p:cNvGrpSpPr/>
            <p:nvPr/>
          </p:nvGrpSpPr>
          <p:grpSpPr>
            <a:xfrm>
              <a:off x="3575756" y="3886200"/>
              <a:ext cx="386644" cy="533400"/>
              <a:chOff x="4566356" y="3810000"/>
              <a:chExt cx="386644" cy="5334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4566356" y="3974068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3974068"/>
                    <a:ext cx="386644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197" r="-2031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" name="Oval 13"/>
              <p:cNvSpPr/>
              <p:nvPr/>
            </p:nvSpPr>
            <p:spPr>
              <a:xfrm>
                <a:off x="4676219" y="3810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492044" y="1676400"/>
              <a:ext cx="555775" cy="2362200"/>
              <a:chOff x="4648200" y="1600200"/>
              <a:chExt cx="555775" cy="2362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4833361" y="1600200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33361" y="1600200"/>
                    <a:ext cx="370614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2295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" name="Oval 16"/>
              <p:cNvSpPr/>
              <p:nvPr/>
            </p:nvSpPr>
            <p:spPr>
              <a:xfrm>
                <a:off x="4648200" y="3810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5590619" y="3974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0619" y="3974068"/>
                  <a:ext cx="375424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/>
            <p:cNvCxnSpPr>
              <a:stCxn id="7" idx="5"/>
              <a:endCxn id="14" idx="1"/>
            </p:cNvCxnSpPr>
            <p:nvPr/>
          </p:nvCxnSpPr>
          <p:spPr>
            <a:xfrm>
              <a:off x="2873282" y="3025682"/>
              <a:ext cx="834655" cy="8828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17" idx="2"/>
            </p:cNvCxnSpPr>
            <p:nvPr/>
          </p:nvCxnSpPr>
          <p:spPr>
            <a:xfrm>
              <a:off x="3838019" y="3962400"/>
              <a:ext cx="16540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H="1">
              <a:off x="5568244" y="2133599"/>
              <a:ext cx="22375" cy="17526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TextBox 85"/>
          <p:cNvSpPr txBox="1"/>
          <p:nvPr/>
        </p:nvSpPr>
        <p:spPr>
          <a:xfrm>
            <a:off x="2467162" y="15210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2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3886200" y="33528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17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2451992" y="2054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5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38" name="Arc 37"/>
          <p:cNvSpPr/>
          <p:nvPr/>
        </p:nvSpPr>
        <p:spPr>
          <a:xfrm>
            <a:off x="1490337" y="1806482"/>
            <a:ext cx="2252311" cy="1165318"/>
          </a:xfrm>
          <a:prstGeom prst="arc">
            <a:avLst>
              <a:gd name="adj1" fmla="val 12452853"/>
              <a:gd name="adj2" fmla="val 2021555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6" name="Straight Arrow Connector 235"/>
          <p:cNvCxnSpPr>
            <a:endCxn id="196" idx="7"/>
          </p:cNvCxnSpPr>
          <p:nvPr/>
        </p:nvCxnSpPr>
        <p:spPr>
          <a:xfrm flipH="1">
            <a:off x="1806482" y="1938125"/>
            <a:ext cx="131529" cy="653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TextBox 249"/>
          <p:cNvSpPr txBox="1"/>
          <p:nvPr/>
        </p:nvSpPr>
        <p:spPr>
          <a:xfrm>
            <a:off x="3457762" y="2816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6</a:t>
            </a:r>
            <a:endParaRPr lang="en-US" sz="1400" b="1" dirty="0">
              <a:solidFill>
                <a:srgbClr val="7030A0"/>
              </a:solidFill>
            </a:endParaRPr>
          </a:p>
        </p:txBody>
      </p:sp>
      <p:cxnSp>
        <p:nvCxnSpPr>
          <p:cNvPr id="251" name="Straight Arrow Connector 250"/>
          <p:cNvCxnSpPr/>
          <p:nvPr/>
        </p:nvCxnSpPr>
        <p:spPr>
          <a:xfrm flipH="1">
            <a:off x="1730225" y="2133600"/>
            <a:ext cx="22375" cy="17526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/>
          <p:cNvCxnSpPr>
            <a:stCxn id="196" idx="5"/>
            <a:endCxn id="17" idx="1"/>
          </p:cNvCxnSpPr>
          <p:nvPr/>
        </p:nvCxnSpPr>
        <p:spPr>
          <a:xfrm>
            <a:off x="1806482" y="2111281"/>
            <a:ext cx="1622461" cy="1797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/>
          <p:cNvCxnSpPr>
            <a:stCxn id="14" idx="7"/>
            <a:endCxn id="192" idx="3"/>
          </p:cNvCxnSpPr>
          <p:nvPr/>
        </p:nvCxnSpPr>
        <p:spPr>
          <a:xfrm flipV="1">
            <a:off x="1730282" y="2111281"/>
            <a:ext cx="1721036" cy="1797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TextBox 257"/>
          <p:cNvSpPr txBox="1"/>
          <p:nvPr/>
        </p:nvSpPr>
        <p:spPr>
          <a:xfrm>
            <a:off x="1705162" y="27402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8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259" name="TextBox 258"/>
          <p:cNvSpPr txBox="1"/>
          <p:nvPr/>
        </p:nvSpPr>
        <p:spPr>
          <a:xfrm>
            <a:off x="1019362" y="34260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7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262" name="TextBox 261"/>
          <p:cNvSpPr txBox="1"/>
          <p:nvPr/>
        </p:nvSpPr>
        <p:spPr>
          <a:xfrm>
            <a:off x="2412660" y="3959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4</a:t>
            </a:r>
            <a:endParaRPr lang="en-US" sz="1400" b="1" dirty="0">
              <a:solidFill>
                <a:srgbClr val="7030A0"/>
              </a:solidFill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4314455" y="2667000"/>
            <a:ext cx="409945" cy="369332"/>
            <a:chOff x="4191000" y="3593068"/>
            <a:chExt cx="409945" cy="369332"/>
          </a:xfrm>
        </p:grpSpPr>
        <p:sp>
          <p:nvSpPr>
            <p:cNvPr id="61" name="Oval 60"/>
            <p:cNvSpPr/>
            <p:nvPr/>
          </p:nvSpPr>
          <p:spPr>
            <a:xfrm>
              <a:off x="4191000" y="37338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333" r="-2545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3" name="Straight Arrow Connector 62"/>
          <p:cNvCxnSpPr>
            <a:stCxn id="192" idx="5"/>
            <a:endCxn id="61" idx="1"/>
          </p:cNvCxnSpPr>
          <p:nvPr/>
        </p:nvCxnSpPr>
        <p:spPr>
          <a:xfrm>
            <a:off x="3559082" y="2111281"/>
            <a:ext cx="777691" cy="71876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7" idx="7"/>
            <a:endCxn id="61" idx="3"/>
          </p:cNvCxnSpPr>
          <p:nvPr/>
        </p:nvCxnSpPr>
        <p:spPr>
          <a:xfrm flipV="1">
            <a:off x="3536707" y="2937814"/>
            <a:ext cx="800066" cy="97070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21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600200"/>
                <a:ext cx="4419600" cy="49530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 smtClean="0"/>
                  <a:t>=(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1800" dirty="0" smtClean="0"/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 smtClean="0"/>
                  <a:t>) : a directed graph with</a:t>
                </a:r>
                <a:endParaRPr lang="en-US" sz="1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 smtClean="0"/>
                  <a:t>: source,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1800" dirty="0" smtClean="0"/>
                  <a:t>: sink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1800" dirty="0" smtClean="0"/>
                  <a:t>: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 smtClean="0"/>
                  <a:t> </a:t>
                </a:r>
                <a:r>
                  <a:rPr lang="en-US" sz="1800" dirty="0" smtClean="0">
                    <a:sym typeface="Wingdings" pitchFamily="2" charset="2"/>
                  </a:rPr>
                  <a:t>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b="1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𝐑</m:t>
                        </m:r>
                      </m:e>
                      <m:sup>
                        <m:r>
                          <a:rPr lang="en-US" sz="1800" b="1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1800" dirty="0" smtClean="0">
                    <a:solidFill>
                      <a:srgbClr val="C00000"/>
                    </a:solidFill>
                  </a:rPr>
                  <a:t>   </a:t>
                </a:r>
                <a:endParaRPr lang="en-US" sz="18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800" dirty="0" smtClean="0"/>
                  <a:t>) = </a:t>
                </a:r>
                <a:r>
                  <a:rPr lang="en-US" sz="1800" u="sng" dirty="0" smtClean="0"/>
                  <a:t>capacity</a:t>
                </a:r>
                <a:r>
                  <a:rPr lang="en-US" sz="1800" dirty="0" smtClean="0"/>
                  <a:t> of edge 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800" dirty="0" smtClean="0"/>
                  <a:t>)</a:t>
                </a: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 smtClean="0"/>
                  <a:t>Flow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1800" dirty="0" smtClean="0"/>
                  <a:t>: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 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b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𝐑</m:t>
                        </m:r>
                      </m:e>
                      <m:sup>
                        <m:r>
                          <a:rPr lang="en-US" sz="1800" b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1800" dirty="0">
                    <a:solidFill>
                      <a:srgbClr val="C00000"/>
                    </a:solidFill>
                  </a:rPr>
                  <a:t> </a:t>
                </a:r>
                <a:r>
                  <a:rPr lang="en-US" sz="1800" dirty="0" smtClean="0"/>
                  <a:t>such that </a:t>
                </a:r>
              </a:p>
              <a:p>
                <a:r>
                  <a:rPr lang="en-US" sz="1800" dirty="0" smtClean="0"/>
                  <a:t>For each edge 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800" dirty="0" smtClean="0"/>
                  <a:t>)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endParaRPr lang="en-US" sz="1800" dirty="0"/>
              </a:p>
              <a:p>
                <a:pPr marL="0" indent="0" algn="ctr">
                  <a:buNone/>
                </a:pP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1800" dirty="0" smtClean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800" dirty="0" smtClean="0"/>
                  <a:t>) 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r>
                      <a:rPr lang="en-US" sz="18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800" dirty="0" smtClean="0"/>
                  <a:t>)</a:t>
                </a:r>
              </a:p>
              <a:p>
                <a:pPr marL="0" indent="0" algn="ctr">
                  <a:buNone/>
                </a:pPr>
                <a:endParaRPr lang="en-US" sz="1800" dirty="0" smtClean="0"/>
              </a:p>
              <a:p>
                <a:r>
                  <a:rPr lang="en-US" sz="1800" dirty="0" smtClean="0"/>
                  <a:t>For each vertex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1800" b="1" i="1" dirty="0">
                        <a:latin typeface="Cambria Math"/>
                      </a:rPr>
                      <m:t>\</m:t>
                    </m:r>
                    <m:r>
                      <m:rPr>
                        <m:lit/>
                      </m:rPr>
                      <a:rPr lang="en-US" sz="1800" b="1" i="1" dirty="0">
                        <a:latin typeface="Cambria Math"/>
                      </a:rPr>
                      <m:t>{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1800" b="1" i="1" dirty="0">
                        <a:latin typeface="Cambria Math"/>
                      </a:rPr>
                      <m:t>}</m:t>
                    </m:r>
                  </m:oMath>
                </a14:m>
                <a:endParaRPr lang="en-US" sz="1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1800" i="1" smtClean="0">
                              <a:latin typeface="Cambria Math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sz="1800" b="1" i="1" dirty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𝒖</m:t>
                              </m:r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𝒗</m:t>
                              </m:r>
                            </m:e>
                          </m:d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∈ 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𝑬</m:t>
                          </m:r>
                        </m:sub>
                        <m:sup/>
                        <m:e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m:rPr>
                              <m:nor/>
                            </m:rPr>
                            <a:rPr lang="en-US" sz="1800" dirty="0"/>
                            <m:t>(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  <m:r>
                            <m:rPr>
                              <m:nor/>
                            </m:rPr>
                            <a:rPr lang="en-US" sz="1800" dirty="0"/>
                            <m:t>,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  <m:r>
                            <m:rPr>
                              <m:nor/>
                            </m:rPr>
                            <a:rPr lang="en-US" sz="1800" dirty="0"/>
                            <m:t>)</m:t>
                          </m:r>
                        </m:e>
                      </m:nary>
                      <m:r>
                        <a:rPr lang="en-US" sz="18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nor/>
                            </m:rPr>
                            <a:rPr lang="en-US" sz="1800" dirty="0"/>
                            <m:t> </m:t>
                          </m:r>
                          <m:d>
                            <m:dPr>
                              <m:ctrlPr>
                                <a:rPr lang="en-US" sz="1800" b="1" i="1" dirty="0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𝒗</m:t>
                              </m:r>
                              <m: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𝒛</m:t>
                              </m:r>
                            </m:e>
                          </m:d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∈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𝑬</m:t>
                          </m:r>
                          <m:r>
                            <m:rPr>
                              <m:nor/>
                            </m:rPr>
                            <a:rPr lang="en-US" sz="1800" dirty="0"/>
                            <m:t> </m:t>
                          </m:r>
                        </m:sub>
                        <m:sup/>
                        <m:e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m:rPr>
                              <m:nor/>
                            </m:rPr>
                            <a:rPr lang="en-US" sz="1800" dirty="0"/>
                            <m:t>(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</m:nary>
                      <m:r>
                        <a:rPr lang="en-US" sz="1800" b="0" i="1" smtClean="0">
                          <a:latin typeface="Cambria Math"/>
                        </a:rPr>
                        <m:t>,</m:t>
                      </m:r>
                      <m:r>
                        <a:rPr lang="en-US" sz="18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𝒛</m:t>
                      </m:r>
                      <m:r>
                        <a:rPr lang="en-US" sz="18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2" name="Content Placeholder 2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600200"/>
                <a:ext cx="4419600" cy="4953000"/>
              </a:xfrm>
              <a:blipFill rotWithShape="1">
                <a:blip r:embed="rId13"/>
                <a:stretch>
                  <a:fillRect l="-1241" t="-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/>
          <p:cNvSpPr txBox="1"/>
          <p:nvPr/>
        </p:nvSpPr>
        <p:spPr>
          <a:xfrm>
            <a:off x="3733800" y="24354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15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171762" y="2435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6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743200" y="33498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7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133600" y="33498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</a:t>
            </a:r>
            <a:r>
              <a:rPr lang="en-US" sz="1400" b="1" dirty="0" smtClean="0">
                <a:solidFill>
                  <a:srgbClr val="7030A0"/>
                </a:solidFill>
              </a:rPr>
              <a:t>4</a:t>
            </a:r>
            <a:endParaRPr lang="en-US" sz="1400" b="1" dirty="0">
              <a:solidFill>
                <a:srgbClr val="7030A0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408793" y="4328755"/>
            <a:ext cx="2208544" cy="929045"/>
            <a:chOff x="2408793" y="4328755"/>
            <a:chExt cx="2208544" cy="929045"/>
          </a:xfrm>
        </p:grpSpPr>
        <p:sp>
          <p:nvSpPr>
            <p:cNvPr id="5" name="TextBox 4"/>
            <p:cNvSpPr txBox="1"/>
            <p:nvPr/>
          </p:nvSpPr>
          <p:spPr>
            <a:xfrm>
              <a:off x="2408793" y="4648200"/>
              <a:ext cx="2010807" cy="369332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>
              <a:spAutoFit/>
            </a:bodyPr>
            <a:lstStyle/>
            <a:p>
              <a:pPr marL="0" indent="0">
                <a:buNone/>
              </a:pPr>
              <a:r>
                <a:rPr lang="en-US" b="1" dirty="0">
                  <a:solidFill>
                    <a:srgbClr val="C00000"/>
                  </a:solidFill>
                </a:rPr>
                <a:t>Capacity </a:t>
              </a:r>
              <a:r>
                <a:rPr lang="en-US" b="1" dirty="0"/>
                <a:t>constraint</a:t>
              </a:r>
            </a:p>
          </p:txBody>
        </p:sp>
        <p:sp>
          <p:nvSpPr>
            <p:cNvPr id="10" name="Left Brace 9"/>
            <p:cNvSpPr/>
            <p:nvPr/>
          </p:nvSpPr>
          <p:spPr>
            <a:xfrm>
              <a:off x="4419600" y="4328755"/>
              <a:ext cx="197737" cy="929045"/>
            </a:xfrm>
            <a:prstGeom prst="lef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963415" y="5319355"/>
            <a:ext cx="2653922" cy="929045"/>
            <a:chOff x="1963415" y="5319355"/>
            <a:chExt cx="2653922" cy="929045"/>
          </a:xfrm>
        </p:grpSpPr>
        <p:sp>
          <p:nvSpPr>
            <p:cNvPr id="51" name="TextBox 50"/>
            <p:cNvSpPr txBox="1"/>
            <p:nvPr/>
          </p:nvSpPr>
          <p:spPr>
            <a:xfrm>
              <a:off x="1963415" y="5638800"/>
              <a:ext cx="2456185" cy="369332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>
              <a:spAutoFit/>
            </a:bodyPr>
            <a:lstStyle/>
            <a:p>
              <a:pPr marL="0" indent="0">
                <a:buNone/>
              </a:pPr>
              <a:r>
                <a:rPr lang="en-US" b="1" dirty="0">
                  <a:solidFill>
                    <a:srgbClr val="C00000"/>
                  </a:solidFill>
                </a:rPr>
                <a:t>Conservation </a:t>
              </a:r>
              <a:r>
                <a:rPr lang="en-US" b="1" dirty="0"/>
                <a:t>constraint</a:t>
              </a:r>
            </a:p>
          </p:txBody>
        </p:sp>
        <p:sp>
          <p:nvSpPr>
            <p:cNvPr id="52" name="Left Brace 51"/>
            <p:cNvSpPr/>
            <p:nvPr/>
          </p:nvSpPr>
          <p:spPr>
            <a:xfrm>
              <a:off x="4419600" y="5319355"/>
              <a:ext cx="197737" cy="929045"/>
            </a:xfrm>
            <a:prstGeom prst="lef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43545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Formal </a:t>
            </a:r>
            <a:r>
              <a:rPr lang="en-US" sz="3200" b="1" dirty="0" smtClean="0">
                <a:solidFill>
                  <a:srgbClr val="7030A0"/>
                </a:solidFill>
              </a:rPr>
              <a:t>Description </a:t>
            </a:r>
            <a:r>
              <a:rPr lang="en-US" sz="3200" b="1" dirty="0"/>
              <a:t>of Flow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52400" y="1600200"/>
                <a:ext cx="4343400" cy="51054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 b="1" dirty="0"/>
                      <m:t>value</m:t>
                    </m:r>
                    <m:r>
                      <m:rPr>
                        <m:nor/>
                      </m:rPr>
                      <a:rPr lang="en-US" sz="1800" dirty="0"/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m:rPr>
                        <m:nor/>
                      </m:rPr>
                      <a:rPr lang="en-US" sz="1800" dirty="0"/>
                      <m:t>)=</m:t>
                    </m:r>
                  </m:oMath>
                </a14:m>
                <a:r>
                  <a:rPr lang="en-US" sz="1800" dirty="0" smtClean="0"/>
                  <a:t> flow </a:t>
                </a:r>
                <a:r>
                  <a:rPr lang="en-US" sz="1800" b="1" dirty="0" smtClean="0"/>
                  <a:t>leaving</a:t>
                </a: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 smtClean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i="1">
                              <a:latin typeface="Cambria Math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sz="1800" b="1" i="1" dirty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𝒔</m:t>
                              </m:r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𝒗</m:t>
                              </m:r>
                            </m:e>
                          </m:d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∈ 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𝑬</m:t>
                          </m:r>
                        </m:sub>
                        <m:sup/>
                        <m:e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m:rPr>
                              <m:nor/>
                            </m:rPr>
                            <a:rPr lang="en-US" sz="1800" dirty="0"/>
                            <m:t>(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  <m:r>
                            <m:rPr>
                              <m:nor/>
                            </m:rPr>
                            <a:rPr lang="en-US" sz="1800" dirty="0"/>
                            <m:t>,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  <m:r>
                            <m:rPr>
                              <m:nor/>
                            </m:rPr>
                            <a:rPr lang="en-US" sz="1800" dirty="0"/>
                            <m:t>)</m:t>
                          </m:r>
                        </m:e>
                      </m:nary>
                    </m:oMath>
                  </m:oMathPara>
                </a14:m>
                <a:endParaRPr lang="en-US" sz="1800" b="1" dirty="0" smtClean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2400" y="1600200"/>
                <a:ext cx="4343400" cy="5105400"/>
              </a:xfrm>
              <a:blipFill rotWithShape="1">
                <a:blip r:embed="rId2"/>
                <a:stretch>
                  <a:fillRect l="-1403" t="-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grpSp>
        <p:nvGrpSpPr>
          <p:cNvPr id="179" name="Group 178"/>
          <p:cNvGrpSpPr/>
          <p:nvPr/>
        </p:nvGrpSpPr>
        <p:grpSpPr>
          <a:xfrm>
            <a:off x="787863" y="1981199"/>
            <a:ext cx="2793537" cy="936719"/>
            <a:chOff x="2873282" y="1981200"/>
            <a:chExt cx="2793537" cy="936719"/>
          </a:xfrm>
        </p:grpSpPr>
        <p:sp>
          <p:nvSpPr>
            <p:cNvPr id="196" name="Oval 195"/>
            <p:cNvSpPr/>
            <p:nvPr/>
          </p:nvSpPr>
          <p:spPr>
            <a:xfrm>
              <a:off x="3761819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/>
            <p:cNvSpPr/>
            <p:nvPr/>
          </p:nvSpPr>
          <p:spPr>
            <a:xfrm>
              <a:off x="5514419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4" name="Straight Arrow Connector 183"/>
            <p:cNvCxnSpPr>
              <a:stCxn id="7" idx="7"/>
              <a:endCxn id="196" idx="3"/>
            </p:cNvCxnSpPr>
            <p:nvPr/>
          </p:nvCxnSpPr>
          <p:spPr>
            <a:xfrm flipV="1">
              <a:off x="2873282" y="2111282"/>
              <a:ext cx="910855" cy="8066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>
              <a:stCxn id="196" idx="6"/>
              <a:endCxn id="192" idx="2"/>
            </p:cNvCxnSpPr>
            <p:nvPr/>
          </p:nvCxnSpPr>
          <p:spPr>
            <a:xfrm>
              <a:off x="3914219" y="2057400"/>
              <a:ext cx="16002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381000" y="1676400"/>
            <a:ext cx="3581400" cy="2743200"/>
            <a:chOff x="2466419" y="1676400"/>
            <a:chExt cx="3581400" cy="2743200"/>
          </a:xfrm>
        </p:grpSpPr>
        <p:grpSp>
          <p:nvGrpSpPr>
            <p:cNvPr id="6" name="Group 5"/>
            <p:cNvGrpSpPr/>
            <p:nvPr/>
          </p:nvGrpSpPr>
          <p:grpSpPr>
            <a:xfrm>
              <a:off x="2466419" y="2895600"/>
              <a:ext cx="429181" cy="369332"/>
              <a:chOff x="4676219" y="3048000"/>
              <a:chExt cx="429181" cy="369332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49530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413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3457019" y="1688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7019" y="1688068"/>
                  <a:ext cx="37542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" name="Group 11"/>
            <p:cNvGrpSpPr/>
            <p:nvPr/>
          </p:nvGrpSpPr>
          <p:grpSpPr>
            <a:xfrm>
              <a:off x="3575756" y="3886200"/>
              <a:ext cx="386644" cy="533400"/>
              <a:chOff x="4566356" y="3810000"/>
              <a:chExt cx="386644" cy="5334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4566356" y="3974068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3974068"/>
                    <a:ext cx="386644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197" r="-2031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" name="Oval 13"/>
              <p:cNvSpPr/>
              <p:nvPr/>
            </p:nvSpPr>
            <p:spPr>
              <a:xfrm>
                <a:off x="4676219" y="3810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492044" y="1676400"/>
              <a:ext cx="555775" cy="2362200"/>
              <a:chOff x="4648200" y="1600200"/>
              <a:chExt cx="555775" cy="2362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4833361" y="1600200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33361" y="1600200"/>
                    <a:ext cx="370614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2295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" name="Oval 16"/>
              <p:cNvSpPr/>
              <p:nvPr/>
            </p:nvSpPr>
            <p:spPr>
              <a:xfrm>
                <a:off x="4648200" y="3810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5590619" y="3974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0619" y="3974068"/>
                  <a:ext cx="375424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/>
            <p:cNvCxnSpPr>
              <a:stCxn id="7" idx="5"/>
              <a:endCxn id="14" idx="1"/>
            </p:cNvCxnSpPr>
            <p:nvPr/>
          </p:nvCxnSpPr>
          <p:spPr>
            <a:xfrm>
              <a:off x="2873282" y="3025682"/>
              <a:ext cx="834655" cy="8828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17" idx="2"/>
            </p:cNvCxnSpPr>
            <p:nvPr/>
          </p:nvCxnSpPr>
          <p:spPr>
            <a:xfrm>
              <a:off x="3838019" y="3962400"/>
              <a:ext cx="16540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H="1">
              <a:off x="5568244" y="2133599"/>
              <a:ext cx="22375" cy="17526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TextBox 85"/>
          <p:cNvSpPr txBox="1"/>
          <p:nvPr/>
        </p:nvSpPr>
        <p:spPr>
          <a:xfrm>
            <a:off x="2467162" y="15210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2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3886200" y="33528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17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2451992" y="2054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5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38" name="Arc 37"/>
          <p:cNvSpPr/>
          <p:nvPr/>
        </p:nvSpPr>
        <p:spPr>
          <a:xfrm>
            <a:off x="1490337" y="1806482"/>
            <a:ext cx="2252311" cy="1165318"/>
          </a:xfrm>
          <a:prstGeom prst="arc">
            <a:avLst>
              <a:gd name="adj1" fmla="val 12452853"/>
              <a:gd name="adj2" fmla="val 2021555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6" name="Straight Arrow Connector 235"/>
          <p:cNvCxnSpPr>
            <a:endCxn id="196" idx="7"/>
          </p:cNvCxnSpPr>
          <p:nvPr/>
        </p:nvCxnSpPr>
        <p:spPr>
          <a:xfrm flipH="1">
            <a:off x="1806482" y="1938125"/>
            <a:ext cx="131529" cy="653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/>
          <p:cNvCxnSpPr/>
          <p:nvPr/>
        </p:nvCxnSpPr>
        <p:spPr>
          <a:xfrm flipH="1">
            <a:off x="1730225" y="2133600"/>
            <a:ext cx="22375" cy="17526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/>
          <p:cNvCxnSpPr>
            <a:stCxn id="196" idx="5"/>
            <a:endCxn id="17" idx="1"/>
          </p:cNvCxnSpPr>
          <p:nvPr/>
        </p:nvCxnSpPr>
        <p:spPr>
          <a:xfrm>
            <a:off x="1806482" y="2111281"/>
            <a:ext cx="1622461" cy="1797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/>
          <p:cNvCxnSpPr>
            <a:stCxn id="14" idx="7"/>
            <a:endCxn id="192" idx="3"/>
          </p:cNvCxnSpPr>
          <p:nvPr/>
        </p:nvCxnSpPr>
        <p:spPr>
          <a:xfrm flipV="1">
            <a:off x="1730282" y="2111281"/>
            <a:ext cx="1721036" cy="1797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TextBox 258"/>
          <p:cNvSpPr txBox="1"/>
          <p:nvPr/>
        </p:nvSpPr>
        <p:spPr>
          <a:xfrm>
            <a:off x="1019362" y="34260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7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262" name="TextBox 261"/>
          <p:cNvSpPr txBox="1"/>
          <p:nvPr/>
        </p:nvSpPr>
        <p:spPr>
          <a:xfrm>
            <a:off x="2412660" y="3959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4</a:t>
            </a:r>
            <a:endParaRPr lang="en-US" sz="1400" b="1" dirty="0">
              <a:solidFill>
                <a:srgbClr val="7030A0"/>
              </a:solidFill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4314455" y="2667000"/>
            <a:ext cx="409945" cy="369332"/>
            <a:chOff x="4191000" y="3593068"/>
            <a:chExt cx="409945" cy="369332"/>
          </a:xfrm>
        </p:grpSpPr>
        <p:sp>
          <p:nvSpPr>
            <p:cNvPr id="61" name="Oval 60"/>
            <p:cNvSpPr/>
            <p:nvPr/>
          </p:nvSpPr>
          <p:spPr>
            <a:xfrm>
              <a:off x="4191000" y="37338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333" r="-2545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3" name="Straight Arrow Connector 62"/>
          <p:cNvCxnSpPr>
            <a:stCxn id="192" idx="5"/>
            <a:endCxn id="61" idx="1"/>
          </p:cNvCxnSpPr>
          <p:nvPr/>
        </p:nvCxnSpPr>
        <p:spPr>
          <a:xfrm>
            <a:off x="3559082" y="2111281"/>
            <a:ext cx="777691" cy="71876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7" idx="7"/>
            <a:endCxn id="61" idx="3"/>
          </p:cNvCxnSpPr>
          <p:nvPr/>
        </p:nvCxnSpPr>
        <p:spPr>
          <a:xfrm flipV="1">
            <a:off x="3536707" y="2937814"/>
            <a:ext cx="800066" cy="97070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21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600200"/>
                <a:ext cx="4419600" cy="49530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 smtClean="0"/>
                  <a:t>=(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1800" dirty="0" smtClean="0"/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 smtClean="0"/>
                  <a:t>) : a directed graph with</a:t>
                </a:r>
                <a:endParaRPr lang="en-US" sz="1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 smtClean="0"/>
                  <a:t>: source,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1800" dirty="0" smtClean="0"/>
                  <a:t>: sink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1800" dirty="0" smtClean="0"/>
                  <a:t>: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 smtClean="0"/>
                  <a:t> </a:t>
                </a:r>
                <a:r>
                  <a:rPr lang="en-US" sz="1800" dirty="0" smtClean="0">
                    <a:sym typeface="Wingdings" pitchFamily="2" charset="2"/>
                  </a:rPr>
                  <a:t>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b="1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𝐑</m:t>
                        </m:r>
                      </m:e>
                      <m:sup>
                        <m:r>
                          <a:rPr lang="en-US" sz="1800" b="1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1800" dirty="0" smtClean="0">
                    <a:solidFill>
                      <a:srgbClr val="C00000"/>
                    </a:solidFill>
                  </a:rPr>
                  <a:t>   </a:t>
                </a:r>
                <a:endParaRPr lang="en-US" sz="18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800" dirty="0" smtClean="0"/>
                  <a:t>) = </a:t>
                </a:r>
                <a:r>
                  <a:rPr lang="en-US" sz="1800" u="sng" dirty="0" smtClean="0"/>
                  <a:t>capacity</a:t>
                </a:r>
                <a:r>
                  <a:rPr lang="en-US" sz="1800" dirty="0" smtClean="0"/>
                  <a:t> of edge 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800" dirty="0" smtClean="0"/>
                  <a:t>)</a:t>
                </a: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Max-Flow</a:t>
                </a:r>
                <a:r>
                  <a:rPr lang="en-US" sz="1800" b="1" dirty="0" smtClean="0"/>
                  <a:t> </a:t>
                </a:r>
                <a:r>
                  <a:rPr lang="en-US" sz="1800" b="1" dirty="0" smtClean="0">
                    <a:solidFill>
                      <a:srgbClr val="C00000"/>
                    </a:solidFill>
                  </a:rPr>
                  <a:t>Problem</a:t>
                </a:r>
                <a:r>
                  <a:rPr lang="en-US" sz="1800" dirty="0" smtClean="0"/>
                  <a:t>: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 smtClean="0"/>
                  <a:t>Given a network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=(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 smtClean="0"/>
                  <a:t>), and two vertices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 smtClean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1800" dirty="0" smtClean="0"/>
                  <a:t>, compute a flow from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 smtClean="0"/>
                  <a:t> to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1800" dirty="0" smtClean="0"/>
                  <a:t> of </a:t>
                </a:r>
                <a:r>
                  <a:rPr lang="en-US" sz="1800" b="1" dirty="0" smtClean="0"/>
                  <a:t>maximum</a:t>
                </a:r>
                <a:r>
                  <a:rPr lang="en-US" sz="1800" dirty="0" smtClean="0"/>
                  <a:t> value.</a:t>
                </a:r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22" name="Content Placeholder 2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600200"/>
                <a:ext cx="4419600" cy="4953000"/>
              </a:xfrm>
              <a:blipFill rotWithShape="1">
                <a:blip r:embed="rId13"/>
                <a:stretch>
                  <a:fillRect l="-1241" t="-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/>
          <p:cNvSpPr txBox="1"/>
          <p:nvPr/>
        </p:nvSpPr>
        <p:spPr>
          <a:xfrm>
            <a:off x="3733800" y="24354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15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171762" y="2435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6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743200" y="33498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7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133600" y="33498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</a:t>
            </a:r>
            <a:r>
              <a:rPr lang="en-US" sz="1400" b="1" dirty="0" smtClean="0">
                <a:solidFill>
                  <a:srgbClr val="7030A0"/>
                </a:solidFill>
              </a:rPr>
              <a:t>4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457762" y="2816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6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705162" y="27402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8</a:t>
            </a:r>
            <a:endParaRPr lang="en-US" sz="14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2737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Residual network</a:t>
            </a: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458200" cy="4724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=(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/>
                  <a:t>be a network with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source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, sink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 smtClean="0"/>
                  <a:t>, and capacities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</m:oMath>
                </a14:m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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𝐑</m:t>
                        </m:r>
                      </m:e>
                      <m:sup>
                        <m:r>
                          <a:rPr lang="en-US" sz="2000" b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 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 smtClean="0"/>
                  <a:t> be any valid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 smtClean="0"/>
                  <a:t> flow.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The residual network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 smtClean="0"/>
                  <a:t> is constructed as follows: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Vertices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 smtClean="0"/>
                  <a:t> =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    Edges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𝑬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 smtClean="0"/>
                  <a:t> defined as follows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  For each edge 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/>
                  <a:t> </a:t>
                </a:r>
                <a:endParaRPr lang="en-US" sz="2000" dirty="0" smtClean="0"/>
              </a:p>
              <a:p>
                <a:pPr lvl="1"/>
                <a:r>
                  <a:rPr lang="en-US" sz="2000" dirty="0" smtClean="0"/>
                  <a:t>If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) &lt;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), </a:t>
                </a:r>
              </a:p>
              <a:p>
                <a:pPr marL="457200" lvl="1" indent="0">
                  <a:buNone/>
                </a:pPr>
                <a:r>
                  <a:rPr lang="en-US" sz="2000" dirty="0"/>
                  <a:t>	</a:t>
                </a:r>
                <a:r>
                  <a:rPr lang="en-US" sz="2000" dirty="0" smtClean="0"/>
                  <a:t>  	              </a:t>
                </a:r>
                <a:r>
                  <a:rPr lang="en-US" sz="2000" dirty="0" smtClean="0">
                    <a:sym typeface="Wingdings" pitchFamily="2" charset="2"/>
                  </a:rPr>
                  <a:t> </a:t>
                </a:r>
                <a:r>
                  <a:rPr lang="en-US" sz="2000" dirty="0" smtClean="0"/>
                  <a:t>edge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𝑬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with </a:t>
                </a:r>
                <a:r>
                  <a:rPr lang="en-US" sz="2000" b="1" dirty="0" smtClean="0"/>
                  <a:t>capacity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=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) -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pPr lvl="1"/>
                <a:r>
                  <a:rPr lang="en-US" sz="2000" dirty="0" smtClean="0"/>
                  <a:t>If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) &gt;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endParaRPr lang="en-US" sz="2000" dirty="0" smtClean="0"/>
              </a:p>
              <a:p>
                <a:pPr marL="457200" lvl="1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                     </a:t>
                </a:r>
                <a:r>
                  <a:rPr lang="en-US" sz="2000" dirty="0" smtClean="0">
                    <a:sym typeface="Wingdings" pitchFamily="2" charset="2"/>
                  </a:rPr>
                  <a:t> </a:t>
                </a:r>
                <a:r>
                  <a:rPr lang="en-US" sz="2000" dirty="0" smtClean="0"/>
                  <a:t>edge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𝑬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with </a:t>
                </a:r>
                <a:r>
                  <a:rPr lang="en-US" sz="2000" b="1" dirty="0"/>
                  <a:t>capacity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=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dirty="0" smtClean="0"/>
                  <a:t> </a:t>
                </a:r>
                <a:endParaRPr lang="en-US" sz="2000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458200" cy="4724400"/>
              </a:xfrm>
              <a:blipFill rotWithShape="1">
                <a:blip r:embed="rId2"/>
                <a:stretch>
                  <a:fillRect l="-720" t="-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631163" y="5040868"/>
            <a:ext cx="149303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Forward edge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447800" y="5802868"/>
            <a:ext cx="1633973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Backward edge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5288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loud 39"/>
          <p:cNvSpPr/>
          <p:nvPr/>
        </p:nvSpPr>
        <p:spPr>
          <a:xfrm>
            <a:off x="609600" y="3962400"/>
            <a:ext cx="7848600" cy="1447800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A generic step of increasing flow</a:t>
            </a: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</p:spPr>
            <p:txBody>
              <a:bodyPr/>
              <a:lstStyle/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Find a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 smtClean="0"/>
                  <a:t> path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 smtClean="0"/>
                  <a:t>;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If edge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 smtClean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) on the path is a </a:t>
                </a:r>
                <a:r>
                  <a:rPr lang="en-US" sz="2000" b="1" dirty="0" smtClean="0"/>
                  <a:t>forward</a:t>
                </a:r>
                <a:r>
                  <a:rPr lang="en-US" sz="2000" dirty="0" smtClean="0"/>
                  <a:t> edge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                                               </a:t>
                </a:r>
                <a:r>
                  <a:rPr lang="en-US" sz="2000" dirty="0" smtClean="0">
                    <a:solidFill>
                      <a:srgbClr val="0070C0"/>
                    </a:solidFill>
                    <a:sym typeface="Wingdings" pitchFamily="2" charset="2"/>
                  </a:rPr>
                  <a:t>Increase</a:t>
                </a:r>
                <a:r>
                  <a:rPr lang="en-US" sz="2000" dirty="0" smtClean="0">
                    <a:sym typeface="Wingdings" pitchFamily="2" charset="2"/>
                  </a:rPr>
                  <a:t> flow along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/>
                  <a:t>by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 smtClean="0"/>
                  <a:t>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/>
                  <a:t>.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  <a:blipFill rotWithShape="1">
                <a:blip r:embed="rId2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6934200" y="4431268"/>
            <a:ext cx="533401" cy="369332"/>
            <a:chOff x="6934200" y="4431268"/>
            <a:chExt cx="533401" cy="369332"/>
          </a:xfrm>
        </p:grpSpPr>
        <p:sp>
          <p:nvSpPr>
            <p:cNvPr id="10" name="Oval 9"/>
            <p:cNvSpPr/>
            <p:nvPr/>
          </p:nvSpPr>
          <p:spPr>
            <a:xfrm>
              <a:off x="6934200" y="45720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7133855" y="4431268"/>
                  <a:ext cx="3337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3855" y="4431268"/>
                  <a:ext cx="333746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Group 31"/>
          <p:cNvGrpSpPr/>
          <p:nvPr/>
        </p:nvGrpSpPr>
        <p:grpSpPr>
          <a:xfrm>
            <a:off x="1219200" y="4442936"/>
            <a:ext cx="429181" cy="369332"/>
            <a:chOff x="1219200" y="4442936"/>
            <a:chExt cx="429181" cy="369332"/>
          </a:xfrm>
        </p:grpSpPr>
        <p:sp>
          <p:nvSpPr>
            <p:cNvPr id="13" name="Oval 12"/>
            <p:cNvSpPr/>
            <p:nvPr/>
          </p:nvSpPr>
          <p:spPr>
            <a:xfrm>
              <a:off x="1495981" y="4572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22414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1" name="Group 40"/>
          <p:cNvGrpSpPr/>
          <p:nvPr/>
        </p:nvGrpSpPr>
        <p:grpSpPr>
          <a:xfrm>
            <a:off x="1648381" y="4572000"/>
            <a:ext cx="5308137" cy="152400"/>
            <a:chOff x="1648381" y="4572000"/>
            <a:chExt cx="5308137" cy="152400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1648381" y="4648200"/>
              <a:ext cx="76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6324600" y="4648200"/>
              <a:ext cx="63191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/>
            <p:cNvSpPr/>
            <p:nvPr/>
          </p:nvSpPr>
          <p:spPr>
            <a:xfrm>
              <a:off x="2438400" y="4572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6172200" y="4572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 flipV="1">
              <a:off x="2590800" y="4636532"/>
              <a:ext cx="3581400" cy="11668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3363186" y="4575520"/>
            <a:ext cx="1366023" cy="453680"/>
            <a:chOff x="3363186" y="4575520"/>
            <a:chExt cx="1366023" cy="4536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3363186" y="4659868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3186" y="4659868"/>
                  <a:ext cx="37061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6" name="Group 25"/>
            <p:cNvGrpSpPr/>
            <p:nvPr/>
          </p:nvGrpSpPr>
          <p:grpSpPr>
            <a:xfrm>
              <a:off x="3461907" y="4575520"/>
              <a:ext cx="1143000" cy="152400"/>
              <a:chOff x="3429000" y="4343400"/>
              <a:chExt cx="1143000" cy="152400"/>
            </a:xfrm>
          </p:grpSpPr>
          <p:cxnSp>
            <p:nvCxnSpPr>
              <p:cNvPr id="12" name="Straight Arrow Connector 11"/>
              <p:cNvCxnSpPr/>
              <p:nvPr/>
            </p:nvCxnSpPr>
            <p:spPr>
              <a:xfrm>
                <a:off x="3581400" y="4419600"/>
                <a:ext cx="806896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Oval 17"/>
              <p:cNvSpPr/>
              <p:nvPr/>
            </p:nvSpPr>
            <p:spPr>
              <a:xfrm>
                <a:off x="3429000" y="4343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4419600" y="4343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4353786" y="4659868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3786" y="4659868"/>
                  <a:ext cx="375423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1" name="Cloud 30"/>
          <p:cNvSpPr/>
          <p:nvPr/>
        </p:nvSpPr>
        <p:spPr>
          <a:xfrm>
            <a:off x="457200" y="1752600"/>
            <a:ext cx="7848600" cy="1447800"/>
          </a:xfrm>
          <a:prstGeom prst="cloud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1295400" y="2221468"/>
            <a:ext cx="429181" cy="369332"/>
            <a:chOff x="1219200" y="4442936"/>
            <a:chExt cx="429181" cy="369332"/>
          </a:xfrm>
        </p:grpSpPr>
        <p:sp>
          <p:nvSpPr>
            <p:cNvPr id="34" name="Oval 33"/>
            <p:cNvSpPr/>
            <p:nvPr/>
          </p:nvSpPr>
          <p:spPr>
            <a:xfrm>
              <a:off x="1495981" y="4572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456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" name="Group 36"/>
          <p:cNvGrpSpPr/>
          <p:nvPr/>
        </p:nvGrpSpPr>
        <p:grpSpPr>
          <a:xfrm>
            <a:off x="6934200" y="2133600"/>
            <a:ext cx="533400" cy="369332"/>
            <a:chOff x="6934200" y="4431268"/>
            <a:chExt cx="533400" cy="369332"/>
          </a:xfrm>
        </p:grpSpPr>
        <p:sp>
          <p:nvSpPr>
            <p:cNvPr id="38" name="Oval 37"/>
            <p:cNvSpPr/>
            <p:nvPr/>
          </p:nvSpPr>
          <p:spPr>
            <a:xfrm>
              <a:off x="6934200" y="45720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7133855" y="44312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3855" y="4431268"/>
                  <a:ext cx="333745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54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4419600" y="3135868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3135868"/>
                <a:ext cx="393056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2031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4483744" y="5345668"/>
                <a:ext cx="497187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3744" y="5345668"/>
                <a:ext cx="497187" cy="395558"/>
              </a:xfrm>
              <a:prstGeom prst="rect">
                <a:avLst/>
              </a:prstGeom>
              <a:blipFill rotWithShape="1">
                <a:blip r:embed="rId10"/>
                <a:stretch>
                  <a:fillRect t="-6154" r="-16049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1711060" y="4343400"/>
            <a:ext cx="5223140" cy="381000"/>
            <a:chOff x="1711060" y="4343400"/>
            <a:chExt cx="5223140" cy="381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3733800" y="4343400"/>
                  <a:ext cx="6511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≥</m:t>
                        </m:r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𝒄</m:t>
                        </m:r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3800" y="4343400"/>
                  <a:ext cx="651140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333" r="-12264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1711060" y="4355068"/>
                  <a:ext cx="6511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≥</m:t>
                        </m:r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𝒄</m:t>
                        </m:r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1060" y="4355068"/>
                  <a:ext cx="651140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1121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6283060" y="4355068"/>
                  <a:ext cx="6511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≥</m:t>
                        </m:r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𝒄</m:t>
                        </m:r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3060" y="4355068"/>
                  <a:ext cx="651140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1121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Group 45"/>
          <p:cNvGrpSpPr/>
          <p:nvPr/>
        </p:nvGrpSpPr>
        <p:grpSpPr>
          <a:xfrm>
            <a:off x="3352800" y="2365720"/>
            <a:ext cx="1366023" cy="453680"/>
            <a:chOff x="3363186" y="4575520"/>
            <a:chExt cx="1366023" cy="4536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3363186" y="4659868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3186" y="4659868"/>
                  <a:ext cx="37061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8" name="Group 47"/>
            <p:cNvGrpSpPr/>
            <p:nvPr/>
          </p:nvGrpSpPr>
          <p:grpSpPr>
            <a:xfrm>
              <a:off x="3461907" y="4575520"/>
              <a:ext cx="1143000" cy="152400"/>
              <a:chOff x="3429000" y="4343400"/>
              <a:chExt cx="1143000" cy="152400"/>
            </a:xfrm>
          </p:grpSpPr>
          <p:cxnSp>
            <p:nvCxnSpPr>
              <p:cNvPr id="50" name="Straight Arrow Connector 49"/>
              <p:cNvCxnSpPr/>
              <p:nvPr/>
            </p:nvCxnSpPr>
            <p:spPr>
              <a:xfrm>
                <a:off x="3581400" y="4419600"/>
                <a:ext cx="806896" cy="0"/>
              </a:xfrm>
              <a:prstGeom prst="straightConnector1">
                <a:avLst/>
              </a:prstGeom>
              <a:ln w="28575">
                <a:solidFill>
                  <a:srgbClr val="006C3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Oval 50"/>
              <p:cNvSpPr/>
              <p:nvPr/>
            </p:nvSpPr>
            <p:spPr>
              <a:xfrm>
                <a:off x="3429000" y="4343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4419600" y="4343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4353786" y="4659868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3786" y="4659868"/>
                  <a:ext cx="375423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029200" y="4724400"/>
                <a:ext cx="3962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𝑷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4724400"/>
                <a:ext cx="396262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3072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2" grpId="0"/>
      <p:bldP spid="3" grpId="0" build="p"/>
      <p:bldP spid="31" grpId="0" animBg="1"/>
      <p:bldP spid="42" grpId="0"/>
      <p:bldP spid="43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loud 39"/>
          <p:cNvSpPr/>
          <p:nvPr/>
        </p:nvSpPr>
        <p:spPr>
          <a:xfrm>
            <a:off x="609600" y="3962400"/>
            <a:ext cx="7848600" cy="1447800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A generic step of increasing flow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Find </a:t>
                </a:r>
                <a:r>
                  <a:rPr lang="en-US" sz="2000" dirty="0"/>
                  <a:t>a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/>
                  <a:t>;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If edge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 smtClean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) on the path is a </a:t>
                </a:r>
                <a:r>
                  <a:rPr lang="en-US" sz="2000" b="1" dirty="0" smtClean="0"/>
                  <a:t>backward</a:t>
                </a:r>
                <a:r>
                  <a:rPr lang="en-US" sz="2000" dirty="0" smtClean="0"/>
                  <a:t> edge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                                                       </a:t>
                </a:r>
                <a:r>
                  <a:rPr lang="en-US" sz="2000" dirty="0" smtClean="0">
                    <a:solidFill>
                      <a:srgbClr val="C00000"/>
                    </a:solidFill>
                    <a:sym typeface="Wingdings" pitchFamily="2" charset="2"/>
                  </a:rPr>
                  <a:t>Decrease</a:t>
                </a:r>
                <a:r>
                  <a:rPr lang="en-US" sz="2000" dirty="0" smtClean="0">
                    <a:sym typeface="Wingdings" pitchFamily="2" charset="2"/>
                  </a:rPr>
                  <a:t> flow along 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/>
                  <a:t>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by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b="-8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6934200" y="4431268"/>
            <a:ext cx="533400" cy="369332"/>
            <a:chOff x="6934200" y="4431268"/>
            <a:chExt cx="533400" cy="369332"/>
          </a:xfrm>
        </p:grpSpPr>
        <p:sp>
          <p:nvSpPr>
            <p:cNvPr id="10" name="Oval 9"/>
            <p:cNvSpPr/>
            <p:nvPr/>
          </p:nvSpPr>
          <p:spPr>
            <a:xfrm>
              <a:off x="6934200" y="45720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7133855" y="44312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3855" y="4431268"/>
                  <a:ext cx="333745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54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Group 31"/>
          <p:cNvGrpSpPr/>
          <p:nvPr/>
        </p:nvGrpSpPr>
        <p:grpSpPr>
          <a:xfrm>
            <a:off x="1219200" y="4442936"/>
            <a:ext cx="429181" cy="369332"/>
            <a:chOff x="1219200" y="4442936"/>
            <a:chExt cx="429181" cy="369332"/>
          </a:xfrm>
        </p:grpSpPr>
        <p:sp>
          <p:nvSpPr>
            <p:cNvPr id="13" name="Oval 12"/>
            <p:cNvSpPr/>
            <p:nvPr/>
          </p:nvSpPr>
          <p:spPr>
            <a:xfrm>
              <a:off x="1495981" y="4572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22414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1" name="Group 40"/>
          <p:cNvGrpSpPr/>
          <p:nvPr/>
        </p:nvGrpSpPr>
        <p:grpSpPr>
          <a:xfrm>
            <a:off x="1648381" y="4572000"/>
            <a:ext cx="5308137" cy="152400"/>
            <a:chOff x="1648381" y="4572000"/>
            <a:chExt cx="5308137" cy="152400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1648381" y="4648200"/>
              <a:ext cx="76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6324600" y="4648200"/>
              <a:ext cx="63191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/>
            <p:cNvSpPr/>
            <p:nvPr/>
          </p:nvSpPr>
          <p:spPr>
            <a:xfrm>
              <a:off x="2438400" y="4572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6172200" y="4572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 flipV="1">
              <a:off x="2590800" y="4636532"/>
              <a:ext cx="3581400" cy="11668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3363186" y="4575520"/>
            <a:ext cx="1366023" cy="453680"/>
            <a:chOff x="3363186" y="4575520"/>
            <a:chExt cx="1366023" cy="4536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3363186" y="4659868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3186" y="4659868"/>
                  <a:ext cx="37061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6" name="Group 25"/>
            <p:cNvGrpSpPr/>
            <p:nvPr/>
          </p:nvGrpSpPr>
          <p:grpSpPr>
            <a:xfrm>
              <a:off x="3461907" y="4575520"/>
              <a:ext cx="1143000" cy="152400"/>
              <a:chOff x="3429000" y="4343400"/>
              <a:chExt cx="1143000" cy="152400"/>
            </a:xfrm>
          </p:grpSpPr>
          <p:cxnSp>
            <p:nvCxnSpPr>
              <p:cNvPr id="12" name="Straight Arrow Connector 11"/>
              <p:cNvCxnSpPr/>
              <p:nvPr/>
            </p:nvCxnSpPr>
            <p:spPr>
              <a:xfrm>
                <a:off x="3581400" y="4419600"/>
                <a:ext cx="806896" cy="0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Oval 17"/>
              <p:cNvSpPr/>
              <p:nvPr/>
            </p:nvSpPr>
            <p:spPr>
              <a:xfrm>
                <a:off x="3429000" y="4343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4419600" y="4343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4353786" y="4659868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3786" y="4659868"/>
                  <a:ext cx="375423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1" name="Cloud 30"/>
          <p:cNvSpPr/>
          <p:nvPr/>
        </p:nvSpPr>
        <p:spPr>
          <a:xfrm>
            <a:off x="457200" y="1752600"/>
            <a:ext cx="7848600" cy="1447800"/>
          </a:xfrm>
          <a:prstGeom prst="cloud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1295400" y="2221468"/>
            <a:ext cx="429181" cy="369332"/>
            <a:chOff x="1219200" y="4442936"/>
            <a:chExt cx="429181" cy="369332"/>
          </a:xfrm>
        </p:grpSpPr>
        <p:sp>
          <p:nvSpPr>
            <p:cNvPr id="34" name="Oval 33"/>
            <p:cNvSpPr/>
            <p:nvPr/>
          </p:nvSpPr>
          <p:spPr>
            <a:xfrm>
              <a:off x="1495981" y="4572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456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" name="Group 36"/>
          <p:cNvGrpSpPr/>
          <p:nvPr/>
        </p:nvGrpSpPr>
        <p:grpSpPr>
          <a:xfrm>
            <a:off x="6934200" y="2133600"/>
            <a:ext cx="533400" cy="369332"/>
            <a:chOff x="6934200" y="4431268"/>
            <a:chExt cx="533400" cy="369332"/>
          </a:xfrm>
        </p:grpSpPr>
        <p:sp>
          <p:nvSpPr>
            <p:cNvPr id="38" name="Oval 37"/>
            <p:cNvSpPr/>
            <p:nvPr/>
          </p:nvSpPr>
          <p:spPr>
            <a:xfrm>
              <a:off x="6934200" y="45720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7133855" y="44312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3855" y="4431268"/>
                  <a:ext cx="333745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54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4419600" y="3135868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3135868"/>
                <a:ext cx="393056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2031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4483744" y="5345668"/>
                <a:ext cx="497187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3744" y="5345668"/>
                <a:ext cx="497187" cy="395558"/>
              </a:xfrm>
              <a:prstGeom prst="rect">
                <a:avLst/>
              </a:prstGeom>
              <a:blipFill rotWithShape="1">
                <a:blip r:embed="rId10"/>
                <a:stretch>
                  <a:fillRect t="-6154" r="-16049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1711060" y="4343400"/>
            <a:ext cx="5223140" cy="381000"/>
            <a:chOff x="1711060" y="4343400"/>
            <a:chExt cx="5223140" cy="381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3733800" y="4343400"/>
                  <a:ext cx="6511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≥</m:t>
                        </m:r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𝒄</m:t>
                        </m:r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3800" y="4343400"/>
                  <a:ext cx="651140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333" r="-12264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1711060" y="4355068"/>
                  <a:ext cx="6511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≥</m:t>
                        </m:r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𝒄</m:t>
                        </m:r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1060" y="4355068"/>
                  <a:ext cx="651140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1121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6283060" y="4355068"/>
                  <a:ext cx="6511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≥</m:t>
                        </m:r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𝒄</m:t>
                        </m:r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3060" y="4355068"/>
                  <a:ext cx="651140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1121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Group 45"/>
          <p:cNvGrpSpPr/>
          <p:nvPr/>
        </p:nvGrpSpPr>
        <p:grpSpPr>
          <a:xfrm>
            <a:off x="3515586" y="2365720"/>
            <a:ext cx="1366023" cy="453680"/>
            <a:chOff x="3363186" y="4575520"/>
            <a:chExt cx="1366023" cy="4536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3363186" y="4659868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3186" y="4659868"/>
                  <a:ext cx="37061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8" name="Group 47"/>
            <p:cNvGrpSpPr/>
            <p:nvPr/>
          </p:nvGrpSpPr>
          <p:grpSpPr>
            <a:xfrm>
              <a:off x="3461907" y="4575520"/>
              <a:ext cx="1143000" cy="152400"/>
              <a:chOff x="3429000" y="4343400"/>
              <a:chExt cx="1143000" cy="152400"/>
            </a:xfrm>
          </p:grpSpPr>
          <p:cxnSp>
            <p:nvCxnSpPr>
              <p:cNvPr id="50" name="Straight Arrow Connector 49"/>
              <p:cNvCxnSpPr>
                <a:endCxn id="51" idx="6"/>
              </p:cNvCxnSpPr>
              <p:nvPr/>
            </p:nvCxnSpPr>
            <p:spPr>
              <a:xfrm flipH="1">
                <a:off x="3581400" y="4404412"/>
                <a:ext cx="838200" cy="15188"/>
              </a:xfrm>
              <a:prstGeom prst="straightConnector1">
                <a:avLst/>
              </a:prstGeom>
              <a:ln w="28575">
                <a:solidFill>
                  <a:srgbClr val="006C3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Oval 50"/>
              <p:cNvSpPr/>
              <p:nvPr/>
            </p:nvSpPr>
            <p:spPr>
              <a:xfrm>
                <a:off x="3429000" y="4343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4419600" y="4343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4353786" y="4659868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3786" y="4659868"/>
                  <a:ext cx="375423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3" name="Straight Arrow Connector 52"/>
          <p:cNvCxnSpPr/>
          <p:nvPr/>
        </p:nvCxnSpPr>
        <p:spPr>
          <a:xfrm>
            <a:off x="4724400" y="2514600"/>
            <a:ext cx="381000" cy="457200"/>
          </a:xfrm>
          <a:prstGeom prst="straightConnector1">
            <a:avLst/>
          </a:prstGeom>
          <a:ln w="28575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51" idx="3"/>
          </p:cNvCxnSpPr>
          <p:nvPr/>
        </p:nvCxnSpPr>
        <p:spPr>
          <a:xfrm flipV="1">
            <a:off x="3200400" y="2495802"/>
            <a:ext cx="436225" cy="475998"/>
          </a:xfrm>
          <a:prstGeom prst="straightConnector1">
            <a:avLst/>
          </a:prstGeom>
          <a:ln w="28575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5029200" y="4724400"/>
                <a:ext cx="3962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𝑷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4724400"/>
                <a:ext cx="396262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04800" y="3429000"/>
                <a:ext cx="8686800" cy="584775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This reduction of flow along </a:t>
                </a:r>
                <a:r>
                  <a:rPr lang="en-US" sz="1600" dirty="0"/>
                  <a:t>(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600" dirty="0"/>
                  <a:t>,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600" dirty="0"/>
                  <a:t>)</a:t>
                </a:r>
                <a:r>
                  <a:rPr lang="en-US" sz="1600" dirty="0" smtClean="0"/>
                  <a:t> is a part of redistribution: we divert a part of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1600" dirty="0"/>
                  <a:t>(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600" dirty="0"/>
                  <a:t>,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600" dirty="0"/>
                  <a:t>) </a:t>
                </a:r>
                <a:r>
                  <a:rPr lang="en-US" sz="1600" dirty="0" smtClean="0"/>
                  <a:t>along some other outgoing edge of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600" dirty="0" smtClean="0"/>
                  <a:t>, and increase flow along some edge entering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600" dirty="0" smtClean="0"/>
                  <a:t>. Recall our example.</a:t>
                </a:r>
                <a:endParaRPr lang="en-US" sz="16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3429000"/>
                <a:ext cx="8686800" cy="584775"/>
              </a:xfrm>
              <a:prstGeom prst="rect">
                <a:avLst/>
              </a:prstGeom>
              <a:blipFill rotWithShape="1">
                <a:blip r:embed="rId14"/>
                <a:stretch>
                  <a:fillRect l="-351" t="-3158" b="-1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826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Ford Fulkerson </a:t>
            </a:r>
            <a:r>
              <a:rPr lang="en-US" sz="3200" b="1" dirty="0" smtClean="0"/>
              <a:t>algorithm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Ford-Fulkerson-</a:t>
                </a:r>
                <a:r>
                  <a:rPr lang="en-US" sz="2000" b="1" dirty="0" err="1" smtClean="0">
                    <a:solidFill>
                      <a:srgbClr val="7030A0"/>
                    </a:solidFill>
                  </a:rPr>
                  <a:t>algo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{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While (there is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 smtClean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 smtClean="0"/>
                  <a:t>) do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{   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 smtClean="0"/>
                  <a:t> be an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       Let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 smtClean="0"/>
                  <a:t> be bottleneck capacity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 smtClean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For each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 smtClean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{    If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 smtClean="0"/>
                  <a:t>is a </a:t>
                </a:r>
                <a:r>
                  <a:rPr lang="en-US" sz="2000" b="1" dirty="0" smtClean="0"/>
                  <a:t>forward</a:t>
                </a:r>
                <a:r>
                  <a:rPr lang="en-US" sz="2000" dirty="0" smtClean="0"/>
                  <a:t> edge then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) </a:t>
                </a:r>
                <a:r>
                  <a:rPr lang="en-US" sz="2000" dirty="0" smtClean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) +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 smtClean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    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/>
                  <a:t>-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       }</a:t>
                </a:r>
                <a:r>
                  <a:rPr lang="en-US" sz="2000" dirty="0"/>
                  <a:t>	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 smtClean="0"/>
                  <a:t>	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}  return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 smtClean="0"/>
                  <a:t>;  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  <a:blipFill rotWithShape="1">
                <a:blip r:embed="rId2"/>
                <a:stretch>
                  <a:fillRect l="-1403" t="-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Though there is no guarantee on the time complexity of this algorithm (more on it in the next class), </a:t>
                </a:r>
                <a:r>
                  <a:rPr lang="en-US" sz="2000" dirty="0"/>
                  <a:t>w</a:t>
                </a:r>
                <a:r>
                  <a:rPr lang="en-US" sz="2000" dirty="0" smtClean="0"/>
                  <a:t>e shall now prove the correctness of this algorithm: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“At the end of the algorithm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 smtClean="0"/>
                  <a:t> is indeed a maximum flow.”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This proof will require an elementary knowledge of cuts and flows which we shall cover now.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1">
                <a:blip r:embed="rId3"/>
                <a:stretch>
                  <a:fillRect l="-1662" t="-674" r="-1964" b="-229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956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A useful exercise</a:t>
            </a:r>
            <a:endParaRPr lang="en-US" sz="3200" b="1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Execute Ford-Fulkerson algorithm on </a:t>
                </a:r>
                <a:r>
                  <a:rPr lang="en-US" sz="2000" dirty="0" smtClean="0"/>
                  <a:t>this </a:t>
                </a:r>
                <a:r>
                  <a:rPr lang="en-US" sz="2000" dirty="0"/>
                  <a:t>network when the first path selected is &lt;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&gt;.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This </a:t>
                </a:r>
                <a:r>
                  <a:rPr lang="en-US" sz="2000" dirty="0"/>
                  <a:t>will give you a better understanding of the residual network (in particular, the backward edge</a:t>
                </a:r>
                <a:r>
                  <a:rPr lang="en-US" sz="2000" dirty="0" smtClean="0"/>
                  <a:t>) and hence a better insight into the way the algorithm works.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1">
                <a:blip r:embed="rId2"/>
                <a:stretch>
                  <a:fillRect l="-1662" t="-674" r="-1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152400" y="3593068"/>
            <a:ext cx="533400" cy="369332"/>
            <a:chOff x="152400" y="3593068"/>
            <a:chExt cx="533400" cy="369332"/>
          </a:xfrm>
        </p:grpSpPr>
        <p:sp>
          <p:nvSpPr>
            <p:cNvPr id="28" name="Oval 27"/>
            <p:cNvSpPr/>
            <p:nvPr/>
          </p:nvSpPr>
          <p:spPr>
            <a:xfrm>
              <a:off x="533400" y="37338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152400" y="3593068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" y="3593068"/>
                  <a:ext cx="352981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58"/>
          <p:cNvGrpSpPr/>
          <p:nvPr/>
        </p:nvGrpSpPr>
        <p:grpSpPr>
          <a:xfrm>
            <a:off x="663482" y="1840468"/>
            <a:ext cx="3549836" cy="3939064"/>
            <a:chOff x="663482" y="1840468"/>
            <a:chExt cx="3549836" cy="3939064"/>
          </a:xfrm>
        </p:grpSpPr>
        <p:cxnSp>
          <p:nvCxnSpPr>
            <p:cNvPr id="13" name="Straight Arrow Connector 12"/>
            <p:cNvCxnSpPr>
              <a:stCxn id="28" idx="7"/>
              <a:endCxn id="11" idx="3"/>
            </p:cNvCxnSpPr>
            <p:nvPr/>
          </p:nvCxnSpPr>
          <p:spPr>
            <a:xfrm flipV="1">
              <a:off x="663482" y="2263682"/>
              <a:ext cx="16448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28" idx="5"/>
              <a:endCxn id="27" idx="1"/>
            </p:cNvCxnSpPr>
            <p:nvPr/>
          </p:nvCxnSpPr>
          <p:spPr>
            <a:xfrm>
              <a:off x="663482" y="3863882"/>
              <a:ext cx="17210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Group 57"/>
            <p:cNvGrpSpPr/>
            <p:nvPr/>
          </p:nvGrpSpPr>
          <p:grpSpPr>
            <a:xfrm>
              <a:off x="2209800" y="1840468"/>
              <a:ext cx="2003518" cy="3939064"/>
              <a:chOff x="2209800" y="1840468"/>
              <a:chExt cx="2003518" cy="3939064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2286000" y="2133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>
                <a:stCxn id="11" idx="5"/>
                <a:endCxn id="12" idx="1"/>
              </p:cNvCxnSpPr>
              <p:nvPr/>
            </p:nvCxnSpPr>
            <p:spPr>
              <a:xfrm>
                <a:off x="2416082" y="2263682"/>
                <a:ext cx="17972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Oval 26"/>
              <p:cNvSpPr/>
              <p:nvPr/>
            </p:nvSpPr>
            <p:spPr>
              <a:xfrm>
                <a:off x="2362200" y="5334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2209800" y="18404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9800" y="18404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2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2209800" y="5410200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9800" y="5410200"/>
                    <a:ext cx="375424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333" r="-21311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1" name="Straight Arrow Connector 40"/>
              <p:cNvCxnSpPr>
                <a:stCxn id="27" idx="7"/>
                <a:endCxn id="12" idx="3"/>
              </p:cNvCxnSpPr>
              <p:nvPr/>
            </p:nvCxnSpPr>
            <p:spPr>
              <a:xfrm flipV="1">
                <a:off x="2492282" y="3863882"/>
                <a:ext cx="17210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7" name="Group 56"/>
          <p:cNvGrpSpPr/>
          <p:nvPr/>
        </p:nvGrpSpPr>
        <p:grpSpPr>
          <a:xfrm>
            <a:off x="4191000" y="3593068"/>
            <a:ext cx="409945" cy="369332"/>
            <a:chOff x="4191000" y="3593068"/>
            <a:chExt cx="409945" cy="369332"/>
          </a:xfrm>
        </p:grpSpPr>
        <p:sp>
          <p:nvSpPr>
            <p:cNvPr id="12" name="Oval 11"/>
            <p:cNvSpPr/>
            <p:nvPr/>
          </p:nvSpPr>
          <p:spPr>
            <a:xfrm>
              <a:off x="4191000" y="37338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36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1" name="Straight Arrow Connector 60"/>
          <p:cNvCxnSpPr>
            <a:stCxn id="32" idx="0"/>
            <a:endCxn id="11" idx="4"/>
          </p:cNvCxnSpPr>
          <p:nvPr/>
        </p:nvCxnSpPr>
        <p:spPr>
          <a:xfrm flipV="1">
            <a:off x="1752600" y="2286000"/>
            <a:ext cx="609600" cy="1447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1143000" y="2892623"/>
            <a:ext cx="2514600" cy="1984177"/>
            <a:chOff x="1143000" y="2892623"/>
            <a:chExt cx="2514600" cy="1984177"/>
          </a:xfrm>
        </p:grpSpPr>
        <p:sp>
          <p:nvSpPr>
            <p:cNvPr id="38" name="TextBox 37"/>
            <p:cNvSpPr txBox="1"/>
            <p:nvPr/>
          </p:nvSpPr>
          <p:spPr>
            <a:xfrm>
              <a:off x="3381562" y="44928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6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143000" y="45690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5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057400" y="28926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3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447800" y="28956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10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305362" y="31242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5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32" name="Oval 31"/>
          <p:cNvSpPr/>
          <p:nvPr/>
        </p:nvSpPr>
        <p:spPr>
          <a:xfrm>
            <a:off x="1676400" y="37338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2895600" y="37338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stCxn id="11" idx="5"/>
            <a:endCxn id="33" idx="0"/>
          </p:cNvCxnSpPr>
          <p:nvPr/>
        </p:nvCxnSpPr>
        <p:spPr>
          <a:xfrm>
            <a:off x="2416082" y="2263682"/>
            <a:ext cx="555718" cy="147011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8" idx="5"/>
            <a:endCxn id="32" idx="3"/>
          </p:cNvCxnSpPr>
          <p:nvPr/>
        </p:nvCxnSpPr>
        <p:spPr>
          <a:xfrm>
            <a:off x="663482" y="3863882"/>
            <a:ext cx="103523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2" idx="5"/>
            <a:endCxn id="27" idx="0"/>
          </p:cNvCxnSpPr>
          <p:nvPr/>
        </p:nvCxnSpPr>
        <p:spPr>
          <a:xfrm>
            <a:off x="1806482" y="3863882"/>
            <a:ext cx="631918" cy="147011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33" idx="4"/>
          </p:cNvCxnSpPr>
          <p:nvPr/>
        </p:nvCxnSpPr>
        <p:spPr>
          <a:xfrm flipV="1">
            <a:off x="2438400" y="3886200"/>
            <a:ext cx="533400" cy="1447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2" idx="5"/>
          </p:cNvCxnSpPr>
          <p:nvPr/>
        </p:nvCxnSpPr>
        <p:spPr>
          <a:xfrm flipV="1">
            <a:off x="1806482" y="3836941"/>
            <a:ext cx="1089118" cy="2694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12" idx="2"/>
          </p:cNvCxnSpPr>
          <p:nvPr/>
        </p:nvCxnSpPr>
        <p:spPr>
          <a:xfrm flipV="1">
            <a:off x="3048000" y="3810000"/>
            <a:ext cx="1143000" cy="2694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2438400" y="28956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9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857562" y="44196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3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47962" y="38100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8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286000" y="38832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10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366392" y="38070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10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695762" y="44196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3</a:t>
            </a:r>
            <a:endParaRPr lang="en-US" sz="14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1605776" y="3886200"/>
                <a:ext cx="386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5776" y="3886200"/>
                <a:ext cx="386644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2895600" y="38100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3810000"/>
                <a:ext cx="375424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/>
          <p:cNvCxnSpPr/>
          <p:nvPr/>
        </p:nvCxnSpPr>
        <p:spPr>
          <a:xfrm flipV="1">
            <a:off x="685800" y="2241364"/>
            <a:ext cx="1644836" cy="1492436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2438400" y="2286000"/>
            <a:ext cx="533400" cy="14478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70" idx="0"/>
          </p:cNvCxnSpPr>
          <p:nvPr/>
        </p:nvCxnSpPr>
        <p:spPr>
          <a:xfrm flipV="1">
            <a:off x="3083312" y="3807023"/>
            <a:ext cx="1107688" cy="2977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own Ribbon 4"/>
          <p:cNvSpPr/>
          <p:nvPr/>
        </p:nvSpPr>
        <p:spPr>
          <a:xfrm>
            <a:off x="0" y="5786663"/>
            <a:ext cx="8900927" cy="918937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This exercise was given in the slides of the previous lecture as well. Please do this exercise now if you did not solve  it earlier 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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609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 build="p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12674</TotalTime>
  <Words>2161</Words>
  <Application>Microsoft Office PowerPoint</Application>
  <PresentationFormat>On-screen Show (4:3)</PresentationFormat>
  <Paragraphs>444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Design and Analysis of Algorithms (CS345/CS345A)  Jan-April 2014</vt:lpstr>
      <vt:lpstr>Ford Fulkerson algorithm </vt:lpstr>
      <vt:lpstr>Formal Description of Flow</vt:lpstr>
      <vt:lpstr>Formal Description of Flow</vt:lpstr>
      <vt:lpstr>Residual network</vt:lpstr>
      <vt:lpstr>A generic step of increasing flow</vt:lpstr>
      <vt:lpstr>A generic step of increasing flow</vt:lpstr>
      <vt:lpstr>Ford Fulkerson algorithm</vt:lpstr>
      <vt:lpstr>A useful exercise</vt:lpstr>
      <vt:lpstr>s-t Cuts</vt:lpstr>
      <vt:lpstr>s-t cut</vt:lpstr>
      <vt:lpstr>s-t cut</vt:lpstr>
      <vt:lpstr>Cuts and Flows</vt:lpstr>
      <vt:lpstr>Useful Generalizations</vt:lpstr>
      <vt:lpstr>Useful Generalizations</vt:lpstr>
      <vt:lpstr>Proof  for   f_out (A)-f_in (A) = value(f)</vt:lpstr>
      <vt:lpstr>A simple Relation between  Flows and capacity of cuts</vt:lpstr>
      <vt:lpstr>Flows and capacity of cuts</vt:lpstr>
      <vt:lpstr>A deep Relation between  Flows and capacity of cuts</vt:lpstr>
      <vt:lpstr>Max-Flow Min-Cut Theorem</vt:lpstr>
      <vt:lpstr>Proof of max-flow min-cut Theorem</vt:lpstr>
      <vt:lpstr>Proof of max-flow min-cut Theorem</vt:lpstr>
      <vt:lpstr>Proof of max-flow min-cut Theorem</vt:lpstr>
      <vt:lpstr>Proof of max-flow min-cut Theorem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1257</cp:revision>
  <dcterms:created xsi:type="dcterms:W3CDTF">2011-12-03T04:13:03Z</dcterms:created>
  <dcterms:modified xsi:type="dcterms:W3CDTF">2014-03-01T17:07:23Z</dcterms:modified>
</cp:coreProperties>
</file>