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74" r:id="rId2"/>
    <p:sldId id="517" r:id="rId3"/>
    <p:sldId id="514" r:id="rId4"/>
    <p:sldId id="515" r:id="rId5"/>
    <p:sldId id="516" r:id="rId6"/>
    <p:sldId id="532" r:id="rId7"/>
    <p:sldId id="529" r:id="rId8"/>
    <p:sldId id="530" r:id="rId9"/>
    <p:sldId id="518" r:id="rId10"/>
    <p:sldId id="524" r:id="rId11"/>
    <p:sldId id="525" r:id="rId12"/>
    <p:sldId id="526" r:id="rId13"/>
    <p:sldId id="519" r:id="rId14"/>
    <p:sldId id="521" r:id="rId15"/>
    <p:sldId id="522" r:id="rId16"/>
    <p:sldId id="520" r:id="rId17"/>
    <p:sldId id="527" r:id="rId18"/>
    <p:sldId id="523" r:id="rId19"/>
    <p:sldId id="533" r:id="rId20"/>
    <p:sldId id="534" r:id="rId21"/>
    <p:sldId id="545" r:id="rId22"/>
    <p:sldId id="54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78" d="100"/>
          <a:sy n="78" d="100"/>
        </p:scale>
        <p:origin x="-128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16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3" Type="http://schemas.openxmlformats.org/officeDocument/2006/relationships/image" Target="../media/image17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102.png"/><Relationship Id="rId16" Type="http://schemas.openxmlformats.org/officeDocument/2006/relationships/image" Target="../media/image6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3" Type="http://schemas.openxmlformats.org/officeDocument/2006/relationships/image" Target="../media/image19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102.png"/><Relationship Id="rId16" Type="http://schemas.openxmlformats.org/officeDocument/2006/relationships/image" Target="../media/image7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2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25.png"/><Relationship Id="rId2" Type="http://schemas.openxmlformats.org/officeDocument/2006/relationships/image" Target="../media/image10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90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00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24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Polynomial time algorithms for Maximum Flow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(By Carefully choosing the </a:t>
            </a:r>
            <a:r>
              <a:rPr lang="en-US" sz="2000" b="1" dirty="0" smtClean="0">
                <a:solidFill>
                  <a:srgbClr val="002060"/>
                </a:solidFill>
              </a:rPr>
              <a:t>augmenting paths</a:t>
            </a:r>
            <a:r>
              <a:rPr lang="en-US" sz="2000" dirty="0" smtClean="0">
                <a:solidFill>
                  <a:srgbClr val="002060"/>
                </a:solidFill>
              </a:rPr>
              <a:t> in FF-algorithm)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1905000" y="5334000"/>
            <a:ext cx="1981200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algorithms for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rgbClr val="002060"/>
                </a:solidFill>
              </a:rPr>
              <a:t>For Networks with </a:t>
            </a:r>
            <a:r>
              <a:rPr lang="en-US" sz="2800" b="1" dirty="0" smtClean="0">
                <a:solidFill>
                  <a:srgbClr val="C00000"/>
                </a:solidFill>
              </a:rPr>
              <a:t>integer</a:t>
            </a:r>
            <a:r>
              <a:rPr lang="en-US" sz="2800" b="1" dirty="0" smtClean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order to show that this algorithm takes polynomial time, we shall </a:t>
            </a:r>
            <a:r>
              <a:rPr lang="en-US" sz="2000" b="1" u="sng" dirty="0" smtClean="0">
                <a:solidFill>
                  <a:srgbClr val="7030A0"/>
                </a:solidFill>
              </a:rPr>
              <a:t>reformulate</a:t>
            </a:r>
            <a:r>
              <a:rPr lang="en-US" sz="2000" dirty="0" smtClean="0"/>
              <a:t> this algorithm. </a:t>
            </a:r>
          </a:p>
          <a:p>
            <a:pPr marL="0" indent="0">
              <a:buNone/>
            </a:pPr>
            <a:r>
              <a:rPr lang="en-US" sz="2000" dirty="0" smtClean="0"/>
              <a:t>This will help in the analysis as well.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55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){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While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</a:t>
                </a:r>
                <a:r>
                  <a:rPr lang="en-US" sz="2000" b="1" dirty="0" smtClean="0"/>
                  <a:t>While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∃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Pick </a:t>
                </a:r>
                <a:r>
                  <a:rPr lang="en-US" sz="2000" u="sng" dirty="0" smtClean="0"/>
                  <a:t>any such</a:t>
                </a:r>
                <a:r>
                  <a:rPr lang="en-US" sz="2000" dirty="0" smtClean="0"/>
                  <a:t>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6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47800" y="1535668"/>
                <a:ext cx="222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max-capacity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35668"/>
                <a:ext cx="222182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9836" r="-43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914400" y="2286000"/>
            <a:ext cx="5410200" cy="3352800"/>
            <a:chOff x="838200" y="2209800"/>
            <a:chExt cx="5410200" cy="3352800"/>
          </a:xfrm>
        </p:grpSpPr>
        <p:grpSp>
          <p:nvGrpSpPr>
            <p:cNvPr id="17" name="Group 16"/>
            <p:cNvGrpSpPr/>
            <p:nvPr/>
          </p:nvGrpSpPr>
          <p:grpSpPr>
            <a:xfrm>
              <a:off x="838200" y="2209800"/>
              <a:ext cx="5410200" cy="3352800"/>
              <a:chOff x="914400" y="2667000"/>
              <a:chExt cx="5410200" cy="3352800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5943600" y="2667000"/>
                <a:ext cx="381000" cy="33528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400" y="60198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26670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838200" y="2209800"/>
              <a:ext cx="0" cy="3352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Arrow 24"/>
          <p:cNvSpPr/>
          <p:nvPr/>
        </p:nvSpPr>
        <p:spPr>
          <a:xfrm>
            <a:off x="3060192" y="1828800"/>
            <a:ext cx="2654808" cy="484632"/>
          </a:xfrm>
          <a:prstGeom prst="leftArrow">
            <a:avLst>
              <a:gd name="adj1" fmla="val 67970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4348" y="1905000"/>
                <a:ext cx="2053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dirty="0" smtClean="0"/>
                  <a:t> iterations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48" y="1905000"/>
                <a:ext cx="205331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90" t="-8333" r="-47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6324600" y="3429000"/>
                <a:ext cx="27432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iterations of this </a:t>
                </a:r>
                <a:r>
                  <a:rPr lang="en-US" dirty="0">
                    <a:solidFill>
                      <a:schemeClr val="tx1"/>
                    </a:solidFill>
                  </a:rPr>
                  <a:t>loop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7432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6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6" grpId="0"/>
      <p:bldP spid="25" grpId="0" animBg="1"/>
      <p:bldP spid="26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Bounding the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number of flow-augmentation</a:t>
                </a:r>
                <a:br>
                  <a:rPr lang="en-US" sz="2800" b="1" dirty="0" smtClean="0">
                    <a:solidFill>
                      <a:srgbClr val="7030A0"/>
                    </a:solidFill>
                  </a:rPr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 of amount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800" b="1" dirty="0" smtClean="0"/>
                  <a:t> [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 smtClean="0"/>
                  <a:t>]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when 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with edges of 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How much flow is being carried on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at this stage?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539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267200" y="3200400"/>
            <a:ext cx="409019" cy="9799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uiExpand="1" animBg="1"/>
      <p:bldP spid="103" grpId="1" uiExpand="1" animBg="1"/>
      <p:bldP spid="38" grpId="0" uiExpand="1" build="p"/>
      <p:bldP spid="55" grpId="0" uiExpand="1" animBg="1"/>
      <p:bldP spid="61" grpId="0" uiExpand="1" animBg="1"/>
      <p:bldP spid="77" grpId="0" uiExpand="1"/>
      <p:bldP spid="101" grpId="0" uiExpand="1"/>
      <p:bldP spid="102" grpId="0" uiExpand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Bounding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number of flow-augmentation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 of amount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800" b="1" dirty="0"/>
                  <a:t> 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/>
                  <a:t>]</a:t>
                </a:r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</a:t>
                </a:r>
                <a:r>
                  <a:rPr lang="en-US" sz="2000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</a:t>
                </a:r>
                <a:r>
                  <a:rPr lang="en-US" sz="2000" dirty="0" smtClean="0"/>
                  <a:t>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 must appear as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using edges of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A contradiction.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500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151293" y="5345510"/>
                <a:ext cx="3145107" cy="75049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large could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93" y="5345510"/>
                <a:ext cx="3145107" cy="75049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0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Bounding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number of flow-augmentation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 of amount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800" b="1" dirty="0"/>
                  <a:t> 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/>
                  <a:t>]</a:t>
                </a:r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</a:t>
                </a:r>
                <a:r>
                  <a:rPr lang="en-US" sz="2000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residual </a:t>
                </a:r>
                <a:r>
                  <a:rPr lang="en-US" sz="2000" dirty="0" smtClean="0"/>
                  <a:t>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</a:t>
                </a:r>
                <a:r>
                  <a:rPr lang="en-US" sz="2000" dirty="0"/>
                  <a:t>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appears as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using edges of </a:t>
                </a:r>
                <a:r>
                  <a:rPr lang="en-US" sz="2000" dirty="0" smtClean="0"/>
                  <a:t>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A contradiction.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  <a:blipFill rotWithShape="1">
                <a:blip r:embed="rId3"/>
                <a:stretch>
                  <a:fillRect l="-708" t="-500" r="-637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Down Ribbon 105"/>
              <p:cNvSpPr/>
              <p:nvPr/>
            </p:nvSpPr>
            <p:spPr>
              <a:xfrm>
                <a:off x="5998893" y="5424758"/>
                <a:ext cx="3145107" cy="75049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large could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Down Ribbon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3" y="5424758"/>
                <a:ext cx="3145107" cy="75049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4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Bounding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number of flow-augmentation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 of amount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800" b="1" dirty="0"/>
                  <a:t> 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/>
                  <a:t>]</a:t>
                </a:r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</a:t>
                </a:r>
                <a:r>
                  <a:rPr lang="en-US" sz="2000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dirty="0" smtClean="0"/>
                  <a:t>edges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 carries flow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edge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carries flow less than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&gt;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500" b="-6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8600" y="6248400"/>
                <a:ext cx="156889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248400"/>
                <a:ext cx="1568891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46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33400" y="3276600"/>
            <a:ext cx="2743200" cy="1447800"/>
            <a:chOff x="733981" y="3429000"/>
            <a:chExt cx="2743200" cy="1447800"/>
          </a:xfrm>
        </p:grpSpPr>
        <p:grpSp>
          <p:nvGrpSpPr>
            <p:cNvPr id="8" name="Group 7"/>
            <p:cNvGrpSpPr/>
            <p:nvPr/>
          </p:nvGrpSpPr>
          <p:grpSpPr>
            <a:xfrm>
              <a:off x="733981" y="3429000"/>
              <a:ext cx="2743200" cy="1447800"/>
              <a:chOff x="733981" y="3429000"/>
              <a:chExt cx="2743200" cy="1447800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H="1">
                <a:off x="1797575" y="3657600"/>
                <a:ext cx="1146206" cy="29313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H="1">
                <a:off x="1702263" y="4168682"/>
                <a:ext cx="1035236" cy="4256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Arc 110"/>
              <p:cNvSpPr/>
              <p:nvPr/>
            </p:nvSpPr>
            <p:spPr>
              <a:xfrm flipV="1">
                <a:off x="733981" y="34290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 flipH="1" flipV="1">
              <a:off x="884475" y="4495800"/>
              <a:ext cx="154306" cy="9667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715000" y="6248400"/>
                <a:ext cx="15102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&gt;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248400"/>
                <a:ext cx="1510285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3644" t="-8197" r="-6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eft Arrow 113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7" grpId="0" animBg="1"/>
      <p:bldP spid="1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){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max-capacity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While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</a:t>
                </a:r>
                <a:r>
                  <a:rPr lang="en-US" sz="2000" b="1" dirty="0" smtClean="0"/>
                  <a:t>While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∃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Pick </a:t>
                </a:r>
                <a:r>
                  <a:rPr lang="en-US" sz="2000" u="sng" dirty="0" smtClean="0"/>
                  <a:t>any such</a:t>
                </a:r>
                <a:r>
                  <a:rPr lang="en-US" sz="2000" dirty="0" smtClean="0"/>
                  <a:t>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6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2286000"/>
            <a:ext cx="5410200" cy="3352800"/>
            <a:chOff x="838200" y="2209800"/>
            <a:chExt cx="5410200" cy="3352800"/>
          </a:xfrm>
        </p:grpSpPr>
        <p:grpSp>
          <p:nvGrpSpPr>
            <p:cNvPr id="17" name="Group 16"/>
            <p:cNvGrpSpPr/>
            <p:nvPr/>
          </p:nvGrpSpPr>
          <p:grpSpPr>
            <a:xfrm>
              <a:off x="838200" y="2209800"/>
              <a:ext cx="5410200" cy="3352800"/>
              <a:chOff x="914400" y="2667000"/>
              <a:chExt cx="5410200" cy="3352800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5943600" y="2667000"/>
                <a:ext cx="381000" cy="33528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400" y="60198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26670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838200" y="2209800"/>
              <a:ext cx="0" cy="3352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Arrow 24"/>
          <p:cNvSpPr/>
          <p:nvPr/>
        </p:nvSpPr>
        <p:spPr>
          <a:xfrm>
            <a:off x="3060192" y="1828800"/>
            <a:ext cx="2654808" cy="484632"/>
          </a:xfrm>
          <a:prstGeom prst="leftArrow">
            <a:avLst>
              <a:gd name="adj1" fmla="val 67970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4348" y="1905000"/>
                <a:ext cx="207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iterations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48" y="1905000"/>
                <a:ext cx="20773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82" t="-8333" r="-38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6324600" y="3429000"/>
                <a:ext cx="2819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No. of flow augmentations </a:t>
                </a:r>
                <a:r>
                  <a:rPr lang="en-US" dirty="0">
                    <a:solidFill>
                      <a:schemeClr val="tx1"/>
                    </a:solidFill>
                  </a:rPr>
                  <a:t>within a loop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819400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324600" y="3429000"/>
                <a:ext cx="2438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iterations of this while loop for a given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438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t="-1948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6324600" y="1371600"/>
                <a:ext cx="2667000" cy="612648"/>
              </a:xfrm>
              <a:prstGeom prst="borderCallout1">
                <a:avLst>
                  <a:gd name="adj1" fmla="val 50733"/>
                  <a:gd name="adj2" fmla="val 239"/>
                  <a:gd name="adj3" fmla="val 148037"/>
                  <a:gd name="adj4" fmla="val -1833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667000" cy="612648"/>
              </a:xfrm>
              <a:prstGeom prst="borderCallout1">
                <a:avLst>
                  <a:gd name="adj1" fmla="val 50733"/>
                  <a:gd name="adj2" fmla="val 239"/>
                  <a:gd name="adj3" fmla="val 148037"/>
                  <a:gd name="adj4" fmla="val -18333"/>
                </a:avLst>
              </a:prstGeom>
              <a:blipFill rotWithShape="1">
                <a:blip r:embed="rId6"/>
                <a:stretch>
                  <a:fillRect r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6134100" y="4953000"/>
                <a:ext cx="30099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Each iteration increases flow by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4953000"/>
                <a:ext cx="30099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5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 animBg="1"/>
      <p:bldP spid="15" grpId="0" animBg="1"/>
      <p:bldP spid="15" grpId="1" animBg="1"/>
      <p:bldP spid="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where edge capacities are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integers,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1 </a:t>
                </a:r>
                <a:r>
                  <a:rPr lang="en-US" sz="2000" dirty="0" smtClean="0"/>
                  <a:t>runs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 smtClean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 smtClean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algorithms for max-flow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</a:rPr>
                  <a:t>Algorithm 2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n-US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813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This algorithm does not say anything about the way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to be selected.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Therefore, it is up to us (or the adversary) to select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so as to force the execution of the algorithm take huge time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We shall first consider a simple network with integer edge capacities.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3"/>
                <a:stretch>
                  <a:fillRect l="-1250" t="-674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Overview of </a:t>
            </a:r>
            <a:r>
              <a:rPr lang="en-US" sz="3200" b="1" dirty="0" smtClean="0">
                <a:solidFill>
                  <a:srgbClr val="7030A0"/>
                </a:solidFill>
              </a:rPr>
              <a:t>analysis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In each iteration, at least one edge </a:t>
                </a:r>
                <a:r>
                  <a:rPr lang="en-US" sz="2000" u="sng" dirty="0"/>
                  <a:t>disappears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from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Unfortunately, an edge may re-appear after some later iteration.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</a:t>
                </a:r>
                <a:r>
                  <a:rPr lang="en-US" sz="2000" dirty="0"/>
                  <a:t>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disappears </a:t>
                </a:r>
                <a:r>
                  <a:rPr lang="en-US" sz="2000" dirty="0" smtClean="0"/>
                  <a:t>just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th </a:t>
                </a:r>
                <a:r>
                  <a:rPr lang="en-US" sz="2000" dirty="0"/>
                  <a:t>iteration </a:t>
                </a:r>
                <a:r>
                  <a:rPr lang="en-US" sz="2000" dirty="0" smtClean="0"/>
                  <a:t>and </a:t>
                </a:r>
                <a:r>
                  <a:rPr lang="en-US" sz="2000" dirty="0"/>
                  <a:t>then reappears again </a:t>
                </a:r>
                <a:r>
                  <a:rPr lang="en-US" sz="2000" dirty="0" smtClean="0"/>
                  <a:t>just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iteration,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Since distance is always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 an edge may re-appear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times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Total running time </a:t>
                </a:r>
                <a:r>
                  <a:rPr lang="en-US" sz="2000" b="1" dirty="0" smtClean="0">
                    <a:sym typeface="Wingdings" pitchFamily="2" charset="2"/>
                  </a:rPr>
                  <a:t>O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2"/>
                <a:stretch>
                  <a:fillRect l="-741" t="-444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2819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86977" y="342900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86200" y="42526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252642"/>
                <a:ext cx="497187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32766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" name="Straight Arrow Connector 2"/>
          <p:cNvCxnSpPr>
            <a:endCxn id="11" idx="2"/>
          </p:cNvCxnSpPr>
          <p:nvPr/>
        </p:nvCxnSpPr>
        <p:spPr>
          <a:xfrm>
            <a:off x="1572181" y="3882680"/>
            <a:ext cx="2200103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334000" y="342900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Arrow Connector 30"/>
          <p:cNvCxnSpPr/>
          <p:nvPr/>
        </p:nvCxnSpPr>
        <p:spPr>
          <a:xfrm>
            <a:off x="1676400" y="3962400"/>
            <a:ext cx="3756321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0" y="3581400"/>
                <a:ext cx="97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581400"/>
                <a:ext cx="97167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75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76524" y="3897868"/>
                <a:ext cx="97488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524" y="3897868"/>
                <a:ext cx="974882" cy="395621"/>
              </a:xfrm>
              <a:prstGeom prst="rect">
                <a:avLst/>
              </a:prstGeom>
              <a:blipFill rotWithShape="1">
                <a:blip r:embed="rId9"/>
                <a:stretch>
                  <a:fillRect t="-6154" r="-812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7" grpId="0"/>
      <p:bldP spid="4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The entire analysis </a:t>
            </a:r>
            <a:r>
              <a:rPr lang="en-US" sz="2800" b="1" smtClean="0"/>
              <a:t>relies on the </a:t>
            </a:r>
            <a:r>
              <a:rPr lang="en-US" sz="2800" b="1" dirty="0" smtClean="0"/>
              <a:t>answer to the following </a:t>
            </a:r>
            <a:r>
              <a:rPr lang="en-US" sz="2800" b="1" dirty="0" smtClean="0">
                <a:solidFill>
                  <a:srgbClr val="C00000"/>
                </a:solidFill>
              </a:rPr>
              <a:t>Question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disappears just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and then reappears again just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</a:t>
                </a:r>
                <a:r>
                  <a:rPr lang="en-US" sz="2000" dirty="0"/>
                  <a:t>.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must have happened during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 ?</a:t>
                </a:r>
                <a:endParaRPr lang="en-US" sz="2000" dirty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must have happened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Try to find the answer to this question. It requires nothing but the understanding of the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shall prove it in the next class: </a:t>
                </a:r>
                <a:r>
                  <a:rPr lang="en-US" sz="2000" b="1" dirty="0" smtClean="0"/>
                  <a:t>7:30 PM on 4</a:t>
                </a:r>
                <a:r>
                  <a:rPr lang="en-US" sz="2000" b="1" baseline="30000" dirty="0" smtClean="0"/>
                  <a:t>th</a:t>
                </a:r>
                <a:r>
                  <a:rPr lang="en-US" sz="2000" b="1" dirty="0" smtClean="0"/>
                  <a:t> March. Venue : CS101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0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1000</a:t>
                  </a:r>
                  <a:endParaRPr lang="en-US" sz="1400" b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1000</a:t>
                  </a:r>
                  <a:endParaRPr lang="en-US" sz="1400" b="1" dirty="0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1000</a:t>
              </a:r>
              <a:endParaRPr lang="en-US" sz="1400" b="1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1000</a:t>
              </a:r>
              <a:endParaRPr lang="en-US" sz="1400" b="1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1000</a:t>
                </a:r>
                <a:endParaRPr lang="en-US" sz="1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1000</a:t>
                </a:r>
                <a:endParaRPr lang="en-US" sz="1400" b="1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4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algorithm will run for </a:t>
            </a:r>
            <a:r>
              <a:rPr lang="en-US" b="1" dirty="0" smtClean="0">
                <a:solidFill>
                  <a:srgbClr val="0070C0"/>
                </a:solidFill>
              </a:rPr>
              <a:t>2000</a:t>
            </a:r>
            <a:r>
              <a:rPr lang="en-US" dirty="0" smtClean="0">
                <a:solidFill>
                  <a:schemeClr val="tx1"/>
                </a:solidFill>
              </a:rPr>
              <a:t> iterations to compute max-flow 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networks with integer edge capacities on which </a:t>
                </a:r>
                <a:r>
                  <a:rPr lang="en-US" sz="2000" b="1" dirty="0" smtClean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algo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algorithm is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 smtClean="0"/>
                  <a:t> a </a:t>
                </a:r>
                <a:r>
                  <a:rPr lang="en-US" sz="2000" u="sng" dirty="0" smtClean="0"/>
                  <a:t>polynomial time algorithm</a:t>
                </a:r>
                <a:r>
                  <a:rPr lang="en-US" sz="2000" dirty="0" smtClean="0"/>
                  <a:t> even for networks with integer edge capacities!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9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Worst case running time </a:t>
            </a:r>
            <a:r>
              <a:rPr lang="en-US" sz="2800" b="1" dirty="0" smtClean="0">
                <a:solidFill>
                  <a:srgbClr val="002060"/>
                </a:solidFill>
              </a:rPr>
              <a:t>on networks 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real </a:t>
            </a:r>
            <a:r>
              <a:rPr lang="en-US" sz="2800" b="1" dirty="0" smtClean="0">
                <a:solidFill>
                  <a:srgbClr val="002060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exists a network with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/>
                  <a:t> nodes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 </a:t>
                </a:r>
                <a:r>
                  <a:rPr lang="en-US" sz="2000" dirty="0"/>
                  <a:t>edges and  capacities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which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dirty="0" smtClean="0"/>
                  <a:t>may </a:t>
                </a:r>
                <a:r>
                  <a:rPr lang="en-US" sz="2000" u="sng" dirty="0" smtClean="0"/>
                  <a:t>never terminate </a:t>
                </a:r>
                <a:r>
                  <a:rPr lang="en-US" sz="2000" dirty="0" smtClean="0"/>
                  <a:t>!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We might discuss the proof of this theorem on some later day.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Polynomial time </a:t>
            </a:r>
            <a:r>
              <a:rPr lang="en-US" sz="3200" b="1" dirty="0" smtClean="0"/>
              <a:t>algorithms for Max-Flow</a:t>
            </a:r>
            <a:endParaRPr lang="en-US"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 natural question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Can we select the paths in Ford-Fulkerson algorithm cleverly to achieve polynomial running time ?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6C31"/>
                </a:solidFill>
              </a:rPr>
              <a:t>A natural idea</a:t>
            </a:r>
            <a:r>
              <a:rPr lang="en-US" sz="2000" dirty="0" smtClean="0"/>
              <a:t>: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Select the path of maximum capacity.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13315</TotalTime>
  <Words>2002</Words>
  <Application>Microsoft Office PowerPoint</Application>
  <PresentationFormat>On-screen Show (4:3)</PresentationFormat>
  <Paragraphs>392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Design and Analysis of Algorithms (CS345/CS345A)  Jan-April 2014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Ford Fulkerson algorithm </vt:lpstr>
      <vt:lpstr>PowerPoint Presentation</vt:lpstr>
      <vt:lpstr>Polynomial time algorithms for Max-Flow</vt:lpstr>
      <vt:lpstr>Polynomial Time algorithms for max-flow</vt:lpstr>
      <vt:lpstr>Algorithm 1  </vt:lpstr>
      <vt:lpstr>Algorithm 1  </vt:lpstr>
      <vt:lpstr>Bounding the number of flow-augmentation  of amount ∈ [k,2k]</vt:lpstr>
      <vt:lpstr>Bounding the number of flow-augmentation  of amount ∈ [k,2k]</vt:lpstr>
      <vt:lpstr>Bounding the number of flow-augmentation  of amount ∈ [k,2k]</vt:lpstr>
      <vt:lpstr>Bounding the number of flow-augmentation  of amount ∈ [k,2k]</vt:lpstr>
      <vt:lpstr>Algorithm 1  </vt:lpstr>
      <vt:lpstr>Algorithm 1  </vt:lpstr>
      <vt:lpstr>Polynomial Time algorithms for max-flow</vt:lpstr>
      <vt:lpstr>Algorithm 2  </vt:lpstr>
      <vt:lpstr>Overview of analysis </vt:lpstr>
      <vt:lpstr>The entire analysis relies on the answer to the following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Prakhar</cp:lastModifiedBy>
  <cp:revision>1299</cp:revision>
  <dcterms:created xsi:type="dcterms:W3CDTF">2011-12-03T04:13:03Z</dcterms:created>
  <dcterms:modified xsi:type="dcterms:W3CDTF">2014-03-18T15:11:37Z</dcterms:modified>
</cp:coreProperties>
</file>