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74" r:id="rId2"/>
    <p:sldId id="533" r:id="rId3"/>
    <p:sldId id="572" r:id="rId4"/>
    <p:sldId id="573" r:id="rId5"/>
    <p:sldId id="570" r:id="rId6"/>
    <p:sldId id="583" r:id="rId7"/>
    <p:sldId id="569" r:id="rId8"/>
    <p:sldId id="579" r:id="rId9"/>
    <p:sldId id="584" r:id="rId10"/>
    <p:sldId id="586" r:id="rId11"/>
    <p:sldId id="585" r:id="rId12"/>
    <p:sldId id="587" r:id="rId13"/>
    <p:sldId id="566" r:id="rId14"/>
    <p:sldId id="568" r:id="rId15"/>
    <p:sldId id="547" r:id="rId16"/>
    <p:sldId id="555" r:id="rId17"/>
    <p:sldId id="557" r:id="rId18"/>
    <p:sldId id="564" r:id="rId19"/>
    <p:sldId id="576" r:id="rId20"/>
    <p:sldId id="577" r:id="rId21"/>
    <p:sldId id="588" r:id="rId22"/>
    <p:sldId id="578" r:id="rId23"/>
    <p:sldId id="56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54" y="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.png"/><Relationship Id="rId3" Type="http://schemas.openxmlformats.org/officeDocument/2006/relationships/image" Target="../media/image51.png"/><Relationship Id="rId21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image" Target="../media/image25.png"/><Relationship Id="rId16" Type="http://schemas.openxmlformats.org/officeDocument/2006/relationships/image" Target="../media/image14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2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9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51.png"/><Relationship Id="rId21" Type="http://schemas.openxmlformats.org/officeDocument/2006/relationships/image" Target="../media/image19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.png"/><Relationship Id="rId3" Type="http://schemas.openxmlformats.org/officeDocument/2006/relationships/image" Target="../media/image51.png"/><Relationship Id="rId21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image" Target="../media/image22.png"/><Relationship Id="rId16" Type="http://schemas.openxmlformats.org/officeDocument/2006/relationships/image" Target="../media/image14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.png"/><Relationship Id="rId3" Type="http://schemas.openxmlformats.org/officeDocument/2006/relationships/image" Target="../media/image51.png"/><Relationship Id="rId21" Type="http://schemas.openxmlformats.org/officeDocument/2006/relationships/image" Target="../media/image18.png"/><Relationship Id="rId17" Type="http://schemas.openxmlformats.org/officeDocument/2006/relationships/image" Target="../media/image15.png"/><Relationship Id="rId25" Type="http://schemas.openxmlformats.org/officeDocument/2006/relationships/image" Target="../media/image11.png"/><Relationship Id="rId2" Type="http://schemas.openxmlformats.org/officeDocument/2006/relationships/image" Target="../media/image23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9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26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Applications </a:t>
            </a:r>
            <a:r>
              <a:rPr lang="en-US" sz="2400" b="1" dirty="0" smtClean="0">
                <a:solidFill>
                  <a:schemeClr val="tx1"/>
                </a:solidFill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</a:rPr>
              <a:t> Generalization </a:t>
            </a:r>
            <a:r>
              <a:rPr lang="en-US" sz="2400" b="1" dirty="0" smtClean="0">
                <a:solidFill>
                  <a:schemeClr val="tx1"/>
                </a:solidFill>
              </a:rPr>
              <a:t>of Maximum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be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now construct a </a:t>
                </a:r>
                <a:r>
                  <a:rPr lang="en-US" sz="2000" b="1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with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V</a:t>
                </a:r>
                <a:r>
                  <a:rPr lang="en-US" sz="2000" dirty="0" smtClean="0"/>
                  <a:t>erify (as an exercise) that </a:t>
                </a:r>
                <a:r>
                  <a:rPr lang="en-US" sz="2000" dirty="0" smtClean="0"/>
                  <a:t>conservation is satisfied at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(excluding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Notice that capacity constraints are anyway satisfied.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/>
                  <a:t>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∀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∀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  <m:sup/>
                      <m:e>
                        <m:r>
                          <a:rPr lang="en-US" sz="2000" b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Wingdings" pitchFamily="2" charset="2"/>
                          </a:rPr>
                          <m:t> </m:t>
                        </m:r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Also observe that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on each edge from the source is equal to its capacity.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is indeed a maximum flow.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completes the proof of part 1 of the theorem.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  <a:blipFill rotWithShape="1">
                <a:blip r:embed="rId2"/>
                <a:stretch>
                  <a:fillRect l="-684" t="-545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0" y="2057400"/>
            <a:ext cx="4953000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relation between the two instances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 smtClean="0"/>
                  <a:t>: If </a:t>
                </a:r>
                <a:r>
                  <a:rPr lang="en-US" sz="2000" dirty="0"/>
                  <a:t>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then </a:t>
                </a:r>
                <a:r>
                  <a:rPr lang="en-US" sz="2000" dirty="0"/>
                  <a:t>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8" name="Group 87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43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be a (maximum)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now construct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as follows.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   -----(1)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Consider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It follows from the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that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is a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hen each </a:t>
                </a:r>
                <a:r>
                  <a:rPr lang="en-US" sz="2000" dirty="0"/>
                  <a:t>edge leaving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or entering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saturated (flow = capacity).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Since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is conserved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follows from Equation (1)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a similar manner </a:t>
                </a:r>
                <a:r>
                  <a:rPr lang="en-US" sz="2000" dirty="0" smtClean="0"/>
                  <a:t>analyze </a:t>
                </a:r>
                <a:r>
                  <a:rPr lang="en-US" sz="2000" dirty="0" smtClean="0"/>
                  <a:t>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and conclude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b="-7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7400" y="1752600"/>
            <a:ext cx="502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Integrality </a:t>
            </a:r>
            <a:r>
              <a:rPr lang="en-US" sz="2800" dirty="0" smtClean="0"/>
              <a:t>of max-flow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 useful </a:t>
            </a:r>
            <a:r>
              <a:rPr lang="en-US" sz="2800" b="1" dirty="0" smtClean="0">
                <a:solidFill>
                  <a:srgbClr val="C00000"/>
                </a:solidFill>
              </a:rPr>
              <a:t>tool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u="sng" dirty="0" smtClean="0">
                <a:solidFill>
                  <a:schemeClr val="tx1"/>
                </a:solidFill>
              </a:rPr>
              <a:t>for many applications</a:t>
            </a:r>
            <a:r>
              <a:rPr lang="en-US" sz="2800" b="1" dirty="0" smtClean="0">
                <a:solidFill>
                  <a:schemeClr val="tx1"/>
                </a:solidFill>
              </a:rPr>
              <a:t> of Max-Flow</a:t>
            </a:r>
            <a:endParaRPr lang="en-US" sz="2800" b="1" dirty="0" smtClean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</a:t>
                </a:r>
                <a:r>
                  <a:rPr lang="en-US" sz="2000" dirty="0"/>
                  <a:t>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which is “</a:t>
                </a:r>
                <a:r>
                  <a:rPr lang="en-US" sz="2000" b="1" dirty="0" smtClean="0"/>
                  <a:t>integral</a:t>
                </a:r>
                <a:r>
                  <a:rPr lang="en-US" sz="2000" dirty="0" smtClean="0"/>
                  <a:t>”.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0200" y="3730823"/>
            <a:ext cx="1676400" cy="310754"/>
            <a:chOff x="1600200" y="3349823"/>
            <a:chExt cx="1676400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600200" y="33498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.67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.67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447800" cy="307777"/>
            <a:chOff x="1752600" y="4264223"/>
            <a:chExt cx="144780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.33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.33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600200" y="3727846"/>
            <a:ext cx="1617090" cy="310754"/>
            <a:chOff x="1600200" y="3349823"/>
            <a:chExt cx="1617090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  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60" y="4645223"/>
            <a:ext cx="1308340" cy="307777"/>
            <a:chOff x="1752600" y="4264223"/>
            <a:chExt cx="1308340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2209800" y="25115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5115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1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9" grpId="0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 </a:t>
            </a:r>
            <a:r>
              <a:rPr lang="en-US" sz="3200" b="1" dirty="0" smtClean="0"/>
              <a:t>for Integrality theorem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Claim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Ford Fulkerson algorithm computes a maximum flow which is </a:t>
                </a:r>
                <a:r>
                  <a:rPr lang="en-US" sz="1800" b="1" dirty="0" smtClean="0"/>
                  <a:t>integral.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(By induction on the no. of iteration)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Inductive Assertion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At the end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iteration,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b="1" dirty="0" smtClean="0"/>
                  <a:t>integral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[It is a simple exercise to complete this proof].</a:t>
                </a: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In fact, the statement can be shown to hold for any flow (not necessary max flow)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whose value is an integer.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Hint</a:t>
                </a:r>
                <a:r>
                  <a:rPr lang="en-US" sz="1800" dirty="0" smtClean="0"/>
                  <a:t>: In each iteration send only 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1</a:t>
                </a:r>
                <a:r>
                  <a:rPr lang="en-US" sz="1800" dirty="0" smtClean="0"/>
                  <a:t> unit of flow instead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 r="-131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Applications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Max-Flow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34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compute largest subset of edges such that each vertex has at most one edge incident on it.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r="-1333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applicants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2590800"/>
            <a:ext cx="1774918" cy="2743200"/>
            <a:chOff x="3429000" y="2590800"/>
            <a:chExt cx="1774918" cy="274320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3429000" y="2590800"/>
              <a:ext cx="1752600" cy="3048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429000" y="4321082"/>
              <a:ext cx="1774918" cy="101291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  <p:bldP spid="18" grpId="0" animBg="1"/>
      <p:bldP spid="18" grpId="1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How does the corresponding instance of max-flow look like ?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1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6" grpId="0" animBg="1"/>
      <p:bldP spid="1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What is the relation between the two instances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if and only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Down Ribbon 103"/>
          <p:cNvSpPr/>
          <p:nvPr/>
        </p:nvSpPr>
        <p:spPr>
          <a:xfrm>
            <a:off x="7245324" y="4724400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How to prove it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5" name="Down Ribbon 104"/>
          <p:cNvSpPr/>
          <p:nvPr/>
        </p:nvSpPr>
        <p:spPr>
          <a:xfrm>
            <a:off x="7239000" y="4949952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 it into 2 parts.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Down Ribbon 9"/>
              <p:cNvSpPr/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= max matching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0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4" grpId="0" animBg="1"/>
      <p:bldP spid="104" grpId="1" animBg="1"/>
      <p:bldP spid="105" grpId="0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What is the relation between the two instances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0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 smtClean="0"/>
                  <a:t> be a matching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construct a 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:r>
                  <a:rPr lang="en-US" sz="2000" dirty="0" smtClean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/>
                  <a:t>is an </a:t>
                </a:r>
                <a:r>
                  <a:rPr lang="en-US" sz="2000" b="1" dirty="0" smtClean="0"/>
                  <a:t>applicant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is a </a:t>
                </a:r>
                <a:r>
                  <a:rPr lang="en-US" sz="2000" b="1" dirty="0" smtClean="0"/>
                  <a:t>job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          assign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to the following 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>
                    <a:sym typeface="Wingdings" panose="05000000000000000000" pitchFamily="2" charset="2"/>
                  </a:rPr>
                  <a:t>: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),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),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          That is,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006C31"/>
                    </a:solidFill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   For all remaining </a:t>
                </a:r>
                <a:r>
                  <a:rPr lang="en-US" sz="2000" dirty="0" smtClean="0"/>
                  <a:t> edges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assign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</a:t>
                </a:r>
                <a:r>
                  <a:rPr lang="en-US" sz="2000" dirty="0" smtClean="0"/>
                  <a:t>is easy to verify (</a:t>
                </a:r>
                <a:r>
                  <a:rPr lang="en-US" sz="2000" u="sng" dirty="0" smtClean="0"/>
                  <a:t>do it as an exercise</a:t>
                </a:r>
                <a:r>
                  <a:rPr lang="en-US" sz="2000" dirty="0" smtClean="0"/>
                  <a:t>) that conservation constraint </a:t>
                </a:r>
                <a:r>
                  <a:rPr lang="en-US" sz="2000" dirty="0" smtClean="0"/>
                  <a:t>as well capacity constraints are </a:t>
                </a:r>
                <a:r>
                  <a:rPr lang="en-US" sz="2000" dirty="0" smtClean="0"/>
                  <a:t>satisfied by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Since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it follows from the above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that among all edges that leave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 there are exactly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 that carry flow of value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/>
                  <a:t>. Hence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completes the proof of part 1 of the theore</a:t>
                </a:r>
                <a:r>
                  <a:rPr lang="en-US" sz="2000" dirty="0"/>
                  <a:t>m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577" r="-8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2743200"/>
            <a:ext cx="7391400" cy="1447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What is the relation between the two instances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34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/>
                  <a:t>               there </a:t>
                </a:r>
                <a:r>
                  <a:rPr lang="en-US" sz="2000" dirty="0"/>
                  <a:t>is a </a:t>
                </a:r>
                <a:r>
                  <a:rPr lang="en-US" sz="2000" dirty="0"/>
                  <a:t> </a:t>
                </a:r>
                <a:r>
                  <a:rPr lang="en-US" sz="2000" dirty="0"/>
                  <a:t>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be a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We shall now construct a matching </a:t>
                </a:r>
                <a:r>
                  <a:rPr lang="en-US" sz="1800" dirty="0"/>
                  <a:t>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Firstly, by integrality theorem,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is integral.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= {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}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Applicants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Since there is no edge that enters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Moreover, since capacity of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carries either no flow or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Therefore, there </a:t>
                </a:r>
                <a:r>
                  <a:rPr lang="en-US" sz="1800" dirty="0"/>
                  <a:t>are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 between </a:t>
                </a:r>
                <a:r>
                  <a:rPr lang="en-US" sz="1800" b="1" dirty="0"/>
                  <a:t>Applicants </a:t>
                </a:r>
                <a:r>
                  <a:rPr lang="en-US" sz="1800" dirty="0"/>
                  <a:t>and </a:t>
                </a:r>
                <a:r>
                  <a:rPr lang="en-US" sz="1800" b="1" dirty="0" smtClean="0"/>
                  <a:t>jobs </a:t>
                </a:r>
                <a:r>
                  <a:rPr lang="en-US" sz="1800" dirty="0" smtClean="0"/>
                  <a:t>that </a:t>
                </a:r>
                <a:r>
                  <a:rPr lang="en-US" sz="1800" dirty="0"/>
                  <a:t>carry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flow of value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 smtClean="0"/>
                  <a:t> denote the set of these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edges.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Since each edge leaving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(and </a:t>
                </a:r>
                <a:r>
                  <a:rPr lang="en-US" sz="1800" dirty="0"/>
                  <a:t>each </a:t>
                </a:r>
                <a:r>
                  <a:rPr lang="en-US" sz="1800" dirty="0" smtClean="0"/>
                  <a:t>edge </a:t>
                </a:r>
                <a:r>
                  <a:rPr lang="en-US" sz="1800" dirty="0"/>
                  <a:t>entering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) has </a:t>
                </a:r>
                <a:r>
                  <a:rPr lang="en-US" sz="1800" dirty="0"/>
                  <a:t>capacity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there can be at most one edge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incident on any  applicant (or any job).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thus follows that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indeed a matching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completes the proof of  part 2 of the theorem.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r="-593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factories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villages connected through a </a:t>
                </a:r>
                <a:r>
                  <a:rPr lang="en-US" sz="2000" u="sng" dirty="0" smtClean="0"/>
                  <a:t>network of roads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Is it possible to transport the goods to villages at the same rate it is being produced at factories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 r="-593" b="-5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400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200</a:t>
              </a:r>
              <a:endParaRPr 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600</a:t>
              </a:r>
              <a:endParaRPr lang="en-US" sz="1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500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Down Ribbon 17"/>
          <p:cNvSpPr/>
          <p:nvPr/>
        </p:nvSpPr>
        <p:spPr>
          <a:xfrm>
            <a:off x="0" y="3962400"/>
            <a:ext cx="2361410" cy="102435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if roads have capacities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3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factories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villages connected through a </a:t>
                </a:r>
                <a:r>
                  <a:rPr lang="en-US" sz="2000" u="sng" dirty="0" smtClean="0"/>
                  <a:t>network of roads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Is it possible to transport the goods to villages at the same rate it is being produced at factories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 r="-593" b="-5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400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200</a:t>
              </a:r>
              <a:endParaRPr 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600</a:t>
              </a:r>
              <a:endParaRPr lang="en-US" sz="1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500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Down Ribbon 17"/>
          <p:cNvSpPr/>
          <p:nvPr/>
        </p:nvSpPr>
        <p:spPr>
          <a:xfrm>
            <a:off x="0" y="3962400"/>
            <a:ext cx="2361410" cy="102435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if roads have capacities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61020" y="25116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14600" y="2511623"/>
            <a:ext cx="4725980" cy="2974777"/>
            <a:chOff x="2514600" y="2511623"/>
            <a:chExt cx="4725980" cy="2974777"/>
          </a:xfrm>
        </p:grpSpPr>
        <p:sp>
          <p:nvSpPr>
            <p:cNvPr id="36" name="TextBox 35"/>
            <p:cNvSpPr txBox="1"/>
            <p:nvPr/>
          </p:nvSpPr>
          <p:spPr>
            <a:xfrm>
              <a:off x="3733800" y="2511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800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4400" y="2892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6800" y="4340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03820" y="517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90192" y="5029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300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4600" y="35022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9220" y="34290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600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1800" y="4035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700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62600" y="25146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900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0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8" grpId="0"/>
      <p:bldP spid="38" grpId="1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Circulation</a:t>
            </a:r>
            <a:r>
              <a:rPr lang="en-US" sz="3200" b="1" dirty="0" smtClean="0"/>
              <a:t> with demand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Circulation</a:t>
                </a:r>
                <a:r>
                  <a:rPr lang="en-US" sz="2000" dirty="0" smtClean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dirty="0"/>
                      <m:t>&lt;0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factory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dirty="0"/>
                      <m:t>&gt;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</a:t>
                </a:r>
                <a:r>
                  <a:rPr lang="en-US" sz="2000" dirty="0"/>
                  <a:t>village in our example</a:t>
                </a:r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    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Equal 1"/>
          <p:cNvSpPr/>
          <p:nvPr/>
        </p:nvSpPr>
        <p:spPr>
          <a:xfrm>
            <a:off x="4267200" y="5181600"/>
            <a:ext cx="685800" cy="533400"/>
          </a:xfrm>
          <a:prstGeom prst="mathEqual">
            <a:avLst>
              <a:gd name="adj1" fmla="val 23520"/>
              <a:gd name="adj2" fmla="val 1557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5400" y="5867400"/>
            <a:ext cx="1752600" cy="571500"/>
            <a:chOff x="4611624" y="2171700"/>
            <a:chExt cx="1752600" cy="571500"/>
          </a:xfrm>
        </p:grpSpPr>
        <p:sp>
          <p:nvSpPr>
            <p:cNvPr id="3" name="Right Brace 2"/>
            <p:cNvSpPr/>
            <p:nvPr/>
          </p:nvSpPr>
          <p:spPr>
            <a:xfrm rot="5400000">
              <a:off x="5372862" y="1410462"/>
              <a:ext cx="230124" cy="1752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91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Line Callout 1 6"/>
          <p:cNvSpPr/>
          <p:nvPr/>
        </p:nvSpPr>
        <p:spPr>
          <a:xfrm>
            <a:off x="2209800" y="6016752"/>
            <a:ext cx="2400300" cy="612648"/>
          </a:xfrm>
          <a:prstGeom prst="borderCallout1">
            <a:avLst>
              <a:gd name="adj1" fmla="val 2166"/>
              <a:gd name="adj2" fmla="val 51191"/>
              <a:gd name="adj3" fmla="val -68263"/>
              <a:gd name="adj4" fmla="val 992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absolutely necessary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Circulation</a:t>
            </a:r>
            <a:r>
              <a:rPr lang="en-US" sz="3200" b="1" dirty="0" smtClean="0"/>
              <a:t> with demand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Circulation</a:t>
                </a:r>
                <a:r>
                  <a:rPr lang="en-US" sz="2000" dirty="0" smtClean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&lt;0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implies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a factory</a:t>
                </a:r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&gt;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</a:t>
                </a:r>
                <a:r>
                  <a:rPr lang="en-US" sz="2000" dirty="0" smtClean="0"/>
                  <a:t>village in our example</a:t>
                </a:r>
                <a:r>
                  <a:rPr lang="en-US" sz="2000" b="1" dirty="0" smtClean="0"/>
                  <a:t>]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Reduce this problem to an instance of </a:t>
                </a:r>
                <a:r>
                  <a:rPr lang="en-US" sz="2000" b="1" dirty="0" smtClean="0"/>
                  <a:t>Max-flow</a:t>
                </a:r>
                <a:r>
                  <a:rPr lang="en-US" sz="2000" dirty="0" smtClean="0"/>
                  <a:t> problem.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the multiple source multiple sink </a:t>
                </a:r>
                <a:r>
                  <a:rPr lang="en-US" sz="2000" dirty="0" smtClean="0"/>
                  <a:t>problem from  the previous class.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</a:t>
            </a:r>
            <a:r>
              <a:rPr lang="en-US" sz="3200" b="1" dirty="0" smtClean="0"/>
              <a:t>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How does the corresponding instance of max-flow look like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95" name="Oval 94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99" name="Oval 98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5625" t="-8333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94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2" grpId="0" animBg="1"/>
      <p:bldP spid="2" grpId="0"/>
      <p:bldP spid="65" grpId="0" animBg="1"/>
      <p:bldP spid="66" grpId="0"/>
      <p:bldP spid="6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relation between the two instances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Ribbon 15"/>
          <p:cNvSpPr/>
          <p:nvPr/>
        </p:nvSpPr>
        <p:spPr>
          <a:xfrm>
            <a:off x="7245324" y="4724400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How to prove it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0" name="Down Ribbon 79"/>
          <p:cNvSpPr/>
          <p:nvPr/>
        </p:nvSpPr>
        <p:spPr>
          <a:xfrm>
            <a:off x="7239000" y="4949952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 it into 2 parts.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93" name="Group 92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69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 animBg="1"/>
      <p:bldP spid="16" grpId="1" animBg="1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relation between the two instances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0" name="Group 7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05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14179</TotalTime>
  <Words>2240</Words>
  <Application>Microsoft Office PowerPoint</Application>
  <PresentationFormat>On-screen Show (4:3)</PresentationFormat>
  <Paragraphs>542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Design and Analysis of Algorithms (CS345/CS345A)  Jan-April 2014</vt:lpstr>
      <vt:lpstr>Generalization of max-flow Problem</vt:lpstr>
      <vt:lpstr>PowerPoint Presentation</vt:lpstr>
      <vt:lpstr>PowerPoint Presentation</vt:lpstr>
      <vt:lpstr>Circulation with demand</vt:lpstr>
      <vt:lpstr>Circulation with demand</vt:lpstr>
      <vt:lpstr>Circulation with demand               Max-Flow </vt:lpstr>
      <vt:lpstr>Circulation with demand               Max-Flow </vt:lpstr>
      <vt:lpstr>Circulation with demand               Max-Flow </vt:lpstr>
      <vt:lpstr>PowerPoint Presentation</vt:lpstr>
      <vt:lpstr>Circulation with demand               Max-Flow </vt:lpstr>
      <vt:lpstr>PowerPoint Presentation</vt:lpstr>
      <vt:lpstr>Integrality of max-flow</vt:lpstr>
      <vt:lpstr>Integrality of max-flow</vt:lpstr>
      <vt:lpstr>Proof for Integrality theorem</vt:lpstr>
      <vt:lpstr>Applications of Max-Flow</vt:lpstr>
      <vt:lpstr>Bipartite matching</vt:lpstr>
      <vt:lpstr>Bipartite matching               Maximum Flow</vt:lpstr>
      <vt:lpstr>Bipartite matching               Maximum Flow</vt:lpstr>
      <vt:lpstr>Bipartite matching               Maximum Flow</vt:lpstr>
      <vt:lpstr>PowerPoint Presentation</vt:lpstr>
      <vt:lpstr>Bipartite matching               Maximum Flow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1383</cp:revision>
  <dcterms:created xsi:type="dcterms:W3CDTF">2011-12-03T04:13:03Z</dcterms:created>
  <dcterms:modified xsi:type="dcterms:W3CDTF">2014-03-05T12:58:35Z</dcterms:modified>
</cp:coreProperties>
</file>