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597" r:id="rId3"/>
    <p:sldId id="600" r:id="rId4"/>
    <p:sldId id="601" r:id="rId5"/>
    <p:sldId id="602" r:id="rId6"/>
    <p:sldId id="603" r:id="rId7"/>
    <p:sldId id="605" r:id="rId8"/>
    <p:sldId id="607" r:id="rId9"/>
    <p:sldId id="606" r:id="rId10"/>
    <p:sldId id="608" r:id="rId11"/>
    <p:sldId id="533" r:id="rId12"/>
    <p:sldId id="570" r:id="rId13"/>
    <p:sldId id="592" r:id="rId14"/>
    <p:sldId id="609" r:id="rId15"/>
    <p:sldId id="594" r:id="rId16"/>
    <p:sldId id="596" r:id="rId17"/>
    <p:sldId id="595" r:id="rId18"/>
    <p:sldId id="555" r:id="rId19"/>
    <p:sldId id="589" r:id="rId20"/>
    <p:sldId id="564" r:id="rId21"/>
    <p:sldId id="590" r:id="rId22"/>
    <p:sldId id="59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114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”.</a:t>
                </a:r>
              </a:p>
              <a:p>
                <a:r>
                  <a:rPr lang="en-US" sz="2000" dirty="0" smtClean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we get a path</a:t>
                </a:r>
              </a:p>
              <a:p>
                <a:pPr lvl="1"/>
                <a:r>
                  <a:rPr lang="en-US" sz="1600" dirty="0" smtClean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If we get into a loop</a:t>
                </a:r>
              </a:p>
              <a:p>
                <a:pPr lvl="1"/>
                <a:r>
                  <a:rPr lang="en-US" sz="1600" dirty="0" smtClean="0"/>
                  <a:t>Reduce the flow on all  </a:t>
                </a:r>
                <a:r>
                  <a:rPr lang="en-US" sz="1600" dirty="0" smtClean="0"/>
                  <a:t>edges of the </a:t>
                </a:r>
                <a:r>
                  <a:rPr lang="en-US" sz="1600" dirty="0" smtClean="0"/>
                  <a:t>loop </a:t>
                </a:r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  <a:endParaRPr lang="en-US" sz="1600" dirty="0" smtClean="0"/>
              </a:p>
              <a:p>
                <a:pPr lvl="1"/>
                <a:r>
                  <a:rPr lang="en-US" sz="1600" dirty="0" smtClean="0"/>
                  <a:t>The flow </a:t>
                </a: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.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Based on the two cases, give a proof by induction</a:t>
                </a:r>
                <a:r>
                  <a:rPr lang="en-US" sz="1800" dirty="0" smtClean="0"/>
                  <a:t>.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What will you induct on </a:t>
                </a:r>
              </a:p>
              <a:p>
                <a:pPr marL="0" indent="0">
                  <a:buNone/>
                </a:pPr>
                <a:r>
                  <a:rPr lang="en-US" sz="1800" dirty="0"/>
                  <a:t>(no. of edges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no. of edges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carrying uni</a:t>
                </a:r>
                <a:r>
                  <a:rPr lang="en-US" sz="1800" dirty="0" smtClean="0"/>
                  <a:t>t flow</a:t>
                </a:r>
                <a:r>
                  <a:rPr lang="en-US" sz="1800" dirty="0" smtClean="0"/>
                  <a:t>) ? State the inductive assertion precisely and then prove it rigorously.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 b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971800" y="2587752"/>
            <a:ext cx="33528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class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u="sng" dirty="0"/>
                  <a:t>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  <a:blipFill rotWithShape="1">
                <a:blip r:embed="rId2"/>
                <a:stretch>
                  <a:fillRect l="-741" t="-67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05000" y="5029200"/>
            <a:ext cx="1752600" cy="1066800"/>
            <a:chOff x="3124200" y="4495800"/>
            <a:chExt cx="17526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3815576" y="4953000"/>
              <a:ext cx="375424" cy="445532"/>
              <a:chOff x="3429000" y="2286000"/>
              <a:chExt cx="37542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2286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00400" y="4495800"/>
              <a:ext cx="8028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124200" y="5029200"/>
              <a:ext cx="879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V="1">
              <a:off x="3124200" y="5029200"/>
              <a:ext cx="8790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20376" y="5067300"/>
              <a:ext cx="756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0376" y="4648200"/>
              <a:ext cx="756424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0376" y="5105400"/>
              <a:ext cx="756424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910840" y="5181600"/>
            <a:ext cx="756424" cy="914400"/>
            <a:chOff x="4272776" y="4800600"/>
            <a:chExt cx="756424" cy="914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272776" y="5219700"/>
              <a:ext cx="75642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72776" y="4800600"/>
              <a:ext cx="756424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72776" y="5257800"/>
              <a:ext cx="756424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05000" y="5029200"/>
            <a:ext cx="879088" cy="1066800"/>
            <a:chOff x="5562600" y="4648200"/>
            <a:chExt cx="879088" cy="10668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638800" y="4648200"/>
              <a:ext cx="8028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62600" y="5181600"/>
              <a:ext cx="8790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62600" y="5181600"/>
              <a:ext cx="8790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Ribbon 47"/>
          <p:cNvSpPr/>
          <p:nvPr/>
        </p:nvSpPr>
        <p:spPr>
          <a:xfrm>
            <a:off x="4876800" y="5140452"/>
            <a:ext cx="38100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Reduce to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circulation with demand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Down Ribbon 24"/>
              <p:cNvSpPr/>
              <p:nvPr/>
            </p:nvSpPr>
            <p:spPr>
              <a:xfrm>
                <a:off x="3667264" y="48006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&gt;0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then there is surplus of flow accumulating into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. To ensure conservation constraint, we have to balance it by equivalent flow leaving it. 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Does it remind of some problem from past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64" y="48006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5" grpId="0" animBg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), as follows.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 ?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=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Flow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/>
                  <a:t>with lower bound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exists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iff</a:t>
                </a:r>
                <a:r>
                  <a:rPr lang="en-US" sz="1800" dirty="0" smtClean="0"/>
                  <a:t> a circulation with demand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exists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5029200"/>
              </a:xfrm>
              <a:blipFill rotWithShape="1">
                <a:blip r:embed="rId2"/>
                <a:stretch>
                  <a:fillRect l="-711" t="-606" r="-640" b="-9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blipFill rotWithShape="1">
                <a:blip r:embed="rId3"/>
                <a:stretch>
                  <a:fillRect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9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795380" y="4572000"/>
            <a:ext cx="320562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Designing a Survey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05000" y="4797552"/>
            <a:ext cx="5715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formulate the problem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 an </a:t>
            </a:r>
            <a:r>
              <a:rPr lang="en-US" b="1" dirty="0" smtClean="0">
                <a:solidFill>
                  <a:schemeClr val="tx1"/>
                </a:solidFill>
              </a:rPr>
              <a:t>instance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u="sng" dirty="0" smtClean="0">
                <a:solidFill>
                  <a:srgbClr val="C00000"/>
                </a:solidFill>
              </a:rPr>
              <a:t>feasible flow with lower bound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Constraints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smtClean="0"/>
                  <a:t>A customer can review only that product which he/she has used earlier.</a:t>
                </a:r>
              </a:p>
              <a:p>
                <a:r>
                  <a:rPr lang="en-US" sz="1800" dirty="0" smtClean="0"/>
                  <a:t>Customer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products.</a:t>
                </a:r>
              </a:p>
              <a:p>
                <a:r>
                  <a:rPr lang="en-US" sz="1800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</a:t>
                </a:r>
                <a:r>
                  <a:rPr lang="en-US" sz="1800" dirty="0" smtClean="0"/>
                  <a:t>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: Survey Design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if and only if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360" t="-674" r="-1964" b="-1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0" grpId="0"/>
      <p:bldP spid="53" grpId="0" animBg="1"/>
      <p:bldP spid="57" grpId="0"/>
      <p:bldP spid="177" grpId="0"/>
      <p:bldP spid="60" grpId="0"/>
      <p:bldP spid="178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1)</a:t>
                </a:r>
                <a:r>
                  <a:rPr lang="en-US" sz="1800" dirty="0" smtClean="0"/>
                  <a:t> If survey design with these constraints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Given a survey, assign flow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products,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/>
                  <a:t>For </a:t>
                </a:r>
                <a:r>
                  <a:rPr lang="en-US" sz="1800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receives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reviews,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u="sng" dirty="0" smtClean="0"/>
                  <a:t>lower bounds </a:t>
                </a:r>
                <a:r>
                  <a:rPr lang="en-US" sz="1800" dirty="0" smtClean="0"/>
                  <a:t>on flows are satisfied.</a:t>
                </a:r>
              </a:p>
              <a:p>
                <a:pPr marL="0" indent="0">
                  <a:buNone/>
                </a:pPr>
                <a:r>
                  <a:rPr lang="en-US" sz="1800" u="sng" dirty="0" smtClean="0"/>
                  <a:t>Conservation</a:t>
                </a:r>
                <a:r>
                  <a:rPr lang="en-US" sz="1800" dirty="0" smtClean="0"/>
                  <a:t> of flow holds at each node.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  <a:blipFill rotWithShape="1">
                <a:blip r:embed="rId2"/>
                <a:stretch>
                  <a:fillRect l="-1241" t="-635" b="-2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75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2)</a:t>
                </a:r>
                <a:r>
                  <a:rPr lang="en-US" sz="1800" dirty="0" smtClean="0"/>
                  <a:t> If 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survey </a:t>
                </a:r>
                <a:r>
                  <a:rPr lang="en-US" sz="1800" dirty="0"/>
                  <a:t>design with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constraints is </a:t>
                </a:r>
                <a:r>
                  <a:rPr lang="en-US" sz="1800" dirty="0" smtClean="0"/>
                  <a:t>possible.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Design survey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then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satisfies lower bound and capacity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capacity </a:t>
                </a:r>
                <a:r>
                  <a:rPr lang="en-US" sz="1800" dirty="0"/>
                  <a:t>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 Survey satisfies all 3 constraints.</a:t>
                </a:r>
                <a:endParaRPr lang="en-US" sz="1800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  <a:blipFill rotWithShape="1">
                <a:blip r:embed="rId2"/>
                <a:stretch>
                  <a:fillRect l="-1241" t="-548" r="-524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0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Two paths are said to be edge-disjoint if they do not share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compute the maximum number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Theorem</a:t>
                </a:r>
                <a:r>
                  <a:rPr lang="en-US" sz="1800" dirty="0"/>
                  <a:t>: 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r="-59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8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</a:t>
                </a:r>
                <a:r>
                  <a:rPr lang="en-US" sz="1800" dirty="0" smtClean="0"/>
                  <a:t>network.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unit along each path.</a:t>
                </a:r>
              </a:p>
              <a:p>
                <a:r>
                  <a:rPr lang="en-US" sz="1800" b="1" dirty="0" smtClean="0"/>
                  <a:t>Capacity</a:t>
                </a:r>
                <a:r>
                  <a:rPr lang="en-US" sz="1800" dirty="0" smtClean="0"/>
                  <a:t> as well as </a:t>
                </a:r>
                <a:r>
                  <a:rPr lang="en-US" sz="1800" b="1" dirty="0" smtClean="0"/>
                  <a:t>conservation</a:t>
                </a:r>
                <a:r>
                  <a:rPr lang="en-US" sz="1800" dirty="0" smtClean="0"/>
                  <a:t> constraints are satisfied.</a:t>
                </a:r>
              </a:p>
              <a:p>
                <a:r>
                  <a:rPr lang="en-US" sz="1800" dirty="0" smtClean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05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  Theorem of </a:t>
                </a:r>
                <a:r>
                  <a:rPr lang="en-US" sz="1800" b="1" dirty="0" smtClean="0"/>
                  <a:t>Integrality of flow</a:t>
                </a:r>
                <a:r>
                  <a:rPr lang="en-US" sz="18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unit capacity of each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 smtClean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using edges carrying unit flow.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908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“Keep following </a:t>
                </a:r>
                <a:r>
                  <a:rPr lang="en-US" sz="1800" u="sng" dirty="0" smtClean="0"/>
                  <a:t>any stream of flow</a:t>
                </a:r>
                <a:r>
                  <a:rPr lang="en-US" sz="1800" dirty="0" smtClean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What if we get caught in a loop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5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Yes, INDEED.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1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14362</TotalTime>
  <Words>1681</Words>
  <Application>Microsoft Office PowerPoint</Application>
  <PresentationFormat>On-screen Show (4:3)</PresentationFormat>
  <Paragraphs>322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and Analysis of Algorithms (CS345/CS345A)  Jan-April 2014</vt:lpstr>
      <vt:lpstr>Application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Generalization of max-flow Problem</vt:lpstr>
      <vt:lpstr>Circulation with demand</vt:lpstr>
      <vt:lpstr>Generalization of max-flow Problem</vt:lpstr>
      <vt:lpstr>Survey Design Problem (As a motivating example)</vt:lpstr>
      <vt:lpstr>Flow with lower bound </vt:lpstr>
      <vt:lpstr>Flow with lower bound </vt:lpstr>
      <vt:lpstr>Flow with lower bound </vt:lpstr>
      <vt:lpstr>Applications of Flow with lower bound</vt:lpstr>
      <vt:lpstr>Survey Design Problem</vt:lpstr>
      <vt:lpstr>Survey Design Problem</vt:lpstr>
      <vt:lpstr>Survey Design Problem</vt:lpstr>
      <vt:lpstr>Survey Design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1406</cp:revision>
  <dcterms:created xsi:type="dcterms:W3CDTF">2011-12-03T04:13:03Z</dcterms:created>
  <dcterms:modified xsi:type="dcterms:W3CDTF">2014-03-12T05:05:56Z</dcterms:modified>
</cp:coreProperties>
</file>