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74" r:id="rId2"/>
    <p:sldId id="487" r:id="rId3"/>
    <p:sldId id="483" r:id="rId4"/>
    <p:sldId id="488" r:id="rId5"/>
    <p:sldId id="489" r:id="rId6"/>
    <p:sldId id="497" r:id="rId7"/>
    <p:sldId id="492" r:id="rId8"/>
    <p:sldId id="494" r:id="rId9"/>
    <p:sldId id="495" r:id="rId10"/>
    <p:sldId id="493" r:id="rId11"/>
    <p:sldId id="486" r:id="rId12"/>
    <p:sldId id="503" r:id="rId13"/>
    <p:sldId id="504" r:id="rId14"/>
    <p:sldId id="498" r:id="rId15"/>
    <p:sldId id="491" r:id="rId16"/>
    <p:sldId id="502" r:id="rId17"/>
    <p:sldId id="499" r:id="rId18"/>
    <p:sldId id="490" r:id="rId19"/>
    <p:sldId id="500" r:id="rId20"/>
    <p:sldId id="4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2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8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29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Amortized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(A powerful tool to </a:t>
            </a:r>
            <a:r>
              <a:rPr lang="en-US" sz="1800" b="1" dirty="0" err="1" smtClean="0">
                <a:solidFill>
                  <a:srgbClr val="7030A0"/>
                </a:solidFill>
              </a:rPr>
              <a:t>analyse</a:t>
            </a:r>
            <a:r>
              <a:rPr lang="en-US" sz="1800" b="1" dirty="0" smtClean="0">
                <a:solidFill>
                  <a:srgbClr val="7030A0"/>
                </a:solidFill>
              </a:rPr>
              <a:t> algorithm)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Amortized COST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Inspiration from </a:t>
            </a:r>
            <a:r>
              <a:rPr lang="en-US" sz="2800" b="1" dirty="0" smtClean="0">
                <a:solidFill>
                  <a:srgbClr val="0070C0"/>
                </a:solidFill>
              </a:rPr>
              <a:t>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Amortized Cost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dirty="0"/>
                          <m:t>Amortized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cost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 err="1"/>
                          <m:t>th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operation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=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  +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Down Ribbon 8"/>
              <p:cNvSpPr/>
              <p:nvPr/>
            </p:nvSpPr>
            <p:spPr>
              <a:xfrm>
                <a:off x="1295399" y="5410200"/>
                <a:ext cx="6564099" cy="1371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Any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relation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between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Amortized </a:t>
                </a:r>
                <a:r>
                  <a:rPr lang="en-US" dirty="0">
                    <a:solidFill>
                      <a:schemeClr val="tx1"/>
                    </a:solidFill>
                  </a:rPr>
                  <a:t>cost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operations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Actual </a:t>
                </a:r>
                <a:r>
                  <a:rPr lang="en-US" dirty="0">
                    <a:solidFill>
                      <a:schemeClr val="tx1"/>
                    </a:solidFill>
                  </a:rPr>
                  <a:t>cost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operations </a:t>
                </a:r>
              </a:p>
            </p:txBody>
          </p:sp>
        </mc:Choice>
        <mc:Fallback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5410200"/>
                <a:ext cx="6564099" cy="1371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blipFill rotWithShape="1">
                <a:blip r:embed="rId8"/>
                <a:stretch>
                  <a:fillRect l="-2623" t="-1515" r="-459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8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 animBg="1"/>
      <p:bldP spid="9" grpId="1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Amortized Cost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Overview of using this concept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In order to get a bound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on </a:t>
                </a:r>
                <a:r>
                  <a:rPr lang="en-US" sz="2000" b="1" dirty="0"/>
                  <a:t>actual cost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 it suffices if we </a:t>
                </a:r>
                <a:r>
                  <a:rPr lang="en-US" sz="2000" dirty="0"/>
                  <a:t>can bound </a:t>
                </a:r>
                <a:r>
                  <a:rPr lang="en-US" sz="2000" b="1" dirty="0" smtClean="0"/>
                  <a:t>amortized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16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In order to get a bound </a:t>
                </a:r>
                <a:r>
                  <a:rPr lang="en-US" sz="2000" b="1" dirty="0" smtClean="0"/>
                  <a:t>amortized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/>
                  <a:t>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this is how we typically proceed: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Try </a:t>
                </a:r>
                <a:r>
                  <a:rPr lang="en-US" sz="2000" dirty="0"/>
                  <a:t>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for the costly operation,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negative to such an extent that it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nullifies</a:t>
                </a:r>
                <a:r>
                  <a:rPr lang="en-US" sz="2000" dirty="0" smtClean="0"/>
                  <a:t> or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 smtClean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Try to view carefully the costly operation and see if there is some quantity that is “</a:t>
                </a:r>
                <a:r>
                  <a:rPr lang="en-US" sz="2000" u="sng" dirty="0" smtClean="0"/>
                  <a:t>decreasing</a:t>
                </a:r>
                <a:r>
                  <a:rPr lang="en-US" sz="2000" dirty="0" smtClean="0"/>
                  <a:t>” during the operation.</a:t>
                </a:r>
                <a:endParaRPr lang="en-US" sz="2000" dirty="0"/>
              </a:p>
              <a:p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View the following two detailed examples to internalize the process of selecting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amortized analysis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bit flips of a binary counter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careful </a:t>
            </a:r>
            <a:r>
              <a:rPr lang="en-US" sz="3200" b="1" dirty="0" smtClean="0">
                <a:solidFill>
                  <a:srgbClr val="7030A0"/>
                </a:solidFill>
              </a:rPr>
              <a:t>insight</a:t>
            </a:r>
            <a:r>
              <a:rPr lang="en-US" sz="3200" b="1" dirty="0" smtClean="0"/>
              <a:t> into increment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Algorithm for increment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Keep scanning from right to left till we get the first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000" dirty="0" smtClean="0"/>
              <a:t>Flip all the scanned bits.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22088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25702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29409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12535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9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careful </a:t>
            </a:r>
            <a:r>
              <a:rPr lang="en-US" sz="3200" b="1" dirty="0" smtClean="0">
                <a:solidFill>
                  <a:srgbClr val="7030A0"/>
                </a:solidFill>
              </a:rPr>
              <a:t>insight</a:t>
            </a:r>
            <a:r>
              <a:rPr lang="en-US" sz="3200" b="1" dirty="0" smtClean="0"/>
              <a:t> into increment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increment =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60491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80559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2855976" y="2859024"/>
            <a:ext cx="384048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66590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41369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  <a:gridCol w="2730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8056626" y="3411474"/>
            <a:ext cx="384048" cy="266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1600200"/>
                    <a:gridCol w="3276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b="1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1600200"/>
                    <a:gridCol w="3276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5057" t="-5747" r="-204183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b="1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# of 1’s in the counter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increment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5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90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7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 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0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09" t="-8197" r="-1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86" t="-8333" r="-126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81400" y="3810000"/>
            <a:ext cx="37943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+ Length of longest suffix with all 1’s </a:t>
            </a:r>
          </a:p>
        </p:txBody>
      </p:sp>
    </p:spTree>
    <p:extLst>
      <p:ext uri="{BB962C8B-B14F-4D97-AF65-F5344CB8AC3E}">
        <p14:creationId xmlns:p14="http://schemas.microsoft.com/office/powerpoint/2010/main" val="17711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1" grpId="0" animBg="1"/>
      <p:bldP spid="25" grpId="0" animBg="1"/>
      <p:bldP spid="14" grpId="0" animBg="1"/>
      <p:bldP spid="15" grpId="0"/>
      <p:bldP spid="16" grpId="0"/>
      <p:bldP spid="17" grpId="0"/>
      <p:bldP spid="20" grpId="0"/>
      <p:bldP spid="26" grpId="0"/>
      <p:bldP spid="27" grpId="0"/>
      <p:bldP spid="29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amortized analysis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Stack with multi-pop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</a:t>
            </a:r>
            <a:r>
              <a:rPr lang="en-US" sz="3200" b="1" dirty="0" smtClean="0"/>
              <a:t>multi-pop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2209800" y="990600"/>
            <a:ext cx="3759941" cy="2590800"/>
            <a:chOff x="2209800" y="990600"/>
            <a:chExt cx="3759941" cy="2590800"/>
          </a:xfrm>
        </p:grpSpPr>
        <p:grpSp>
          <p:nvGrpSpPr>
            <p:cNvPr id="69" name="Group 68"/>
            <p:cNvGrpSpPr/>
            <p:nvPr/>
          </p:nvGrpSpPr>
          <p:grpSpPr>
            <a:xfrm>
              <a:off x="2209800" y="1447800"/>
              <a:ext cx="3759941" cy="2133600"/>
              <a:chOff x="1726459" y="4114800"/>
              <a:chExt cx="3759941" cy="2133600"/>
            </a:xfrm>
          </p:grpSpPr>
          <p:sp>
            <p:nvSpPr>
              <p:cNvPr id="32" name="Right Arrow 31"/>
              <p:cNvSpPr/>
              <p:nvPr/>
            </p:nvSpPr>
            <p:spPr>
              <a:xfrm>
                <a:off x="4235196" y="4658868"/>
                <a:ext cx="489204" cy="7513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200400" y="4114800"/>
                <a:ext cx="457200" cy="2133600"/>
                <a:chOff x="3200400" y="4114800"/>
                <a:chExt cx="457200" cy="2133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2004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3048000" y="5334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3048000" y="51816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3048000" y="5029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3048000" y="4876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3048000" y="4724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3048000" y="4572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/>
              <p:cNvGrpSpPr/>
              <p:nvPr/>
            </p:nvGrpSpPr>
            <p:grpSpPr>
              <a:xfrm>
                <a:off x="5029200" y="4114800"/>
                <a:ext cx="457200" cy="2133600"/>
                <a:chOff x="5029200" y="4114800"/>
                <a:chExt cx="457200" cy="213360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0292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1726459" y="4572000"/>
                <a:ext cx="1473941" cy="914400"/>
                <a:chOff x="1726459" y="4572000"/>
                <a:chExt cx="1473941" cy="914400"/>
              </a:xfrm>
            </p:grpSpPr>
            <p:sp>
              <p:nvSpPr>
                <p:cNvPr id="60" name="Left Brace 59"/>
                <p:cNvSpPr/>
                <p:nvPr/>
              </p:nvSpPr>
              <p:spPr>
                <a:xfrm>
                  <a:off x="2895600" y="4572000"/>
                  <a:ext cx="304800" cy="914400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a14:m>
                      <a:r>
                        <a:rPr lang="en-US" dirty="0" smtClean="0"/>
                        <a:t> elements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l="-4412" t="-4673" r="-8824" b="-130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Multi-pop(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662" t="-6452" r="-304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operation)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2" grpId="0" animBg="1"/>
      <p:bldP spid="73" grpId="0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</a:t>
            </a:r>
            <a:r>
              <a:rPr lang="en-US" sz="3200" b="1" dirty="0" smtClean="0"/>
              <a:t>multi-pop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operation)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83741" y="990600"/>
            <a:ext cx="2286000" cy="2590800"/>
            <a:chOff x="3683741" y="990600"/>
            <a:chExt cx="2286000" cy="2590800"/>
          </a:xfrm>
        </p:grpSpPr>
        <p:grpSp>
          <p:nvGrpSpPr>
            <p:cNvPr id="71" name="Group 70"/>
            <p:cNvGrpSpPr/>
            <p:nvPr/>
          </p:nvGrpSpPr>
          <p:grpSpPr>
            <a:xfrm>
              <a:off x="3683741" y="990600"/>
              <a:ext cx="2286000" cy="2590800"/>
              <a:chOff x="3683741" y="990600"/>
              <a:chExt cx="2286000" cy="259080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683741" y="1447800"/>
                <a:ext cx="2286000" cy="2133600"/>
                <a:chOff x="3200400" y="4114800"/>
                <a:chExt cx="2286000" cy="2133600"/>
              </a:xfrm>
            </p:grpSpPr>
            <p:sp>
              <p:nvSpPr>
                <p:cNvPr id="32" name="Right Arrow 31"/>
                <p:cNvSpPr/>
                <p:nvPr/>
              </p:nvSpPr>
              <p:spPr>
                <a:xfrm>
                  <a:off x="4235196" y="4658868"/>
                  <a:ext cx="489204" cy="751332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200400" y="4114800"/>
                  <a:ext cx="457200" cy="2133600"/>
                  <a:chOff x="3200400" y="4114800"/>
                  <a:chExt cx="457200" cy="213360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32004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3048000" y="5334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3048000" y="51816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3048000" y="5029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3048000" y="4876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3048000" y="4724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3048000" y="4572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197" r="-21667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5029200" y="4114800"/>
                  <a:ext cx="457200" cy="2133600"/>
                  <a:chOff x="5029200" y="4114800"/>
                  <a:chExt cx="457200" cy="2133600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50292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56" name="Straight Connector 5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Rounded Rectangle 52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ounded Rectangle 53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ounded Rectangle 54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Push(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a14:m>
                    <a:r>
                      <a:rPr lang="en-US" dirty="0" smtClean="0"/>
                      <a:t>,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3846" t="-6452" r="-9341" b="-2258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Rounded Rectangle 61"/>
            <p:cNvSpPr/>
            <p:nvPr/>
          </p:nvSpPr>
          <p:spPr>
            <a:xfrm>
              <a:off x="5588740" y="2656114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596958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588739" y="2372977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597217" y="22479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592849" y="20955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587370" y="1953768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596957" y="1752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each operation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032" t="-8197" r="-1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122" t="-8197" r="-1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 smtClean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873" t="-8333" r="-12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9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" grpId="0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operations.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the worst case time complexity of any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438400" y="4800600"/>
            <a:ext cx="48768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analysis may be grossly wrong.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6C31"/>
                </a:solidFill>
              </a:rPr>
              <a:t>Home work </a:t>
            </a:r>
            <a:r>
              <a:rPr lang="en-US" sz="2800" b="1" dirty="0" smtClean="0"/>
              <a:t>Exercises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 smtClean="0"/>
                  <a:t>: What is the worst case upper bound on the number of bit flips if 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 smtClean="0"/>
                  <a:t> {</a:t>
                </a:r>
                <a:r>
                  <a:rPr lang="en-US" sz="2000" b="1" dirty="0" smtClean="0"/>
                  <a:t>increment</a:t>
                </a:r>
                <a:r>
                  <a:rPr lang="en-US" sz="2000" dirty="0" smtClean="0"/>
                  <a:t>, </a:t>
                </a:r>
                <a:r>
                  <a:rPr lang="en-US" sz="2000" b="1" dirty="0" smtClean="0"/>
                  <a:t>decre</a:t>
                </a:r>
                <a:r>
                  <a:rPr lang="en-US" sz="2000" b="1" dirty="0" smtClean="0"/>
                  <a:t>ment</a:t>
                </a:r>
                <a:r>
                  <a:rPr lang="en-US" sz="2000" dirty="0" smtClean="0"/>
                  <a:t>} on a binary counter initialized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2</a:t>
                </a:r>
                <a:r>
                  <a:rPr lang="en-US" sz="2000" dirty="0" smtClean="0"/>
                  <a:t>: Recall binary heap data structure that supports </a:t>
                </a:r>
                <a:r>
                  <a:rPr lang="en-US" sz="2000" b="1" dirty="0" smtClean="0"/>
                  <a:t>Extract-min</a:t>
                </a:r>
                <a:r>
                  <a:rPr lang="en-US" sz="2000" dirty="0" smtClean="0"/>
                  <a:t> as well as </a:t>
                </a:r>
                <a:r>
                  <a:rPr lang="en-US" sz="2000" b="1" dirty="0" smtClean="0"/>
                  <a:t>Inser</a:t>
                </a:r>
                <a:r>
                  <a:rPr lang="en-US" sz="2000" dirty="0" smtClean="0"/>
                  <a:t>t operation in worst case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 time.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Find a suitable potential function such that the amortized cost of </a:t>
                </a:r>
                <a:r>
                  <a:rPr lang="en-US" sz="2000" b="1" dirty="0" smtClean="0"/>
                  <a:t>Extract-min</a:t>
                </a:r>
                <a:r>
                  <a:rPr lang="en-US" sz="2000" dirty="0" smtClean="0"/>
                  <a:t> operation on binary heap becomes zero and amortized cost of </a:t>
                </a:r>
                <a:r>
                  <a:rPr lang="en-US" sz="2000" b="1" dirty="0" smtClean="0"/>
                  <a:t>insert </a:t>
                </a:r>
                <a:r>
                  <a:rPr lang="en-US" sz="2000" dirty="0" smtClean="0"/>
                  <a:t>operation is still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own Ribbon 2"/>
          <p:cNvSpPr/>
          <p:nvPr/>
        </p:nvSpPr>
        <p:spPr>
          <a:xfrm>
            <a:off x="2133600" y="4724400"/>
            <a:ext cx="5638800" cy="1752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Not excited about amortized analysis yet.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Do not worry.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Attend </a:t>
            </a:r>
            <a:r>
              <a:rPr lang="en-US" b="1" dirty="0">
                <a:solidFill>
                  <a:schemeClr val="tx1"/>
                </a:solidFill>
              </a:rPr>
              <a:t>the next 2 classes to see the </a:t>
            </a:r>
            <a:r>
              <a:rPr lang="en-US" b="1" u="sng" dirty="0">
                <a:solidFill>
                  <a:schemeClr val="tx1"/>
                </a:solidFill>
              </a:rPr>
              <a:t>magical power</a:t>
            </a:r>
            <a:r>
              <a:rPr lang="en-US" b="1" dirty="0">
                <a:solidFill>
                  <a:schemeClr val="tx1"/>
                </a:solidFill>
              </a:rPr>
              <a:t> of amortized analysis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Problem 1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Bit Flips in a binary Counter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 smtClean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increment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0 </a:t>
                </a:r>
                <a:r>
                  <a:rPr lang="en-US" sz="1800" dirty="0" smtClean="0">
                    <a:sym typeface="Wingdings" pitchFamily="2" charset="2"/>
                  </a:rPr>
                  <a:t> 1      or        1  0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Attempt 1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:r>
                  <a:rPr lang="en-US" sz="1800" dirty="0"/>
                  <a:t>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increment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In the worst case,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=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/>
                      </a:rPr>
                      <m:t>log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0470918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0     0     0     0      0     0     0     1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0     0     0     0      0     0     1     0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0     0     0     0      0     0     1     1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</a:t>
            </a:r>
            <a:r>
              <a:rPr lang="en-US" dirty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1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0     0     0     0      0     1     1     0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0     0     0     0      0     1     1     1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0     0     0     0      1     0     0     0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0     0     0     0      1     0     0     1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34946" y="4355068"/>
                <a:ext cx="103265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𝑶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log</m:t>
                      </m:r>
                      <m:r>
                        <a:rPr lang="en-US" b="1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946" y="4355068"/>
                <a:ext cx="103265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09600" y="586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 smtClean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increment operation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0 </a:t>
                </a:r>
                <a:r>
                  <a:rPr lang="en-US" sz="1800" dirty="0" smtClean="0">
                    <a:sym typeface="Wingdings" pitchFamily="2" charset="2"/>
                  </a:rPr>
                  <a:t> 1      or        1  0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 smtClean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Attempt 2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=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8779589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0     0     0     0      0     0     0     1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0     0     0     0      0     0     1     0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0     0     0     0      0     0     1     1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</a:t>
            </a:r>
            <a:r>
              <a:rPr lang="en-US" dirty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</a:t>
            </a:r>
            <a:r>
              <a:rPr lang="en-US" dirty="0"/>
              <a:t>0</a:t>
            </a:r>
            <a:r>
              <a:rPr lang="en-US" dirty="0" smtClean="0"/>
              <a:t>     1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0     0     0     0      0     1     1     0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0     0     0     0      0     1     1     1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0     0     0     0      1     0     0     0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0     0     0     0      1     0     0     1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9600" y="6336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dirty="0">
                <a:solidFill>
                  <a:srgbClr val="002060"/>
                </a:solidFill>
              </a:rPr>
              <a:t>7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6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5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4</a:t>
            </a:r>
            <a:r>
              <a:rPr lang="en-US" b="1" dirty="0" smtClean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2060"/>
                </a:solidFill>
              </a:rPr>
              <a:t>3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     0 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</a:t>
                </a:r>
                <a:r>
                  <a:rPr lang="en-US" dirty="0"/>
                  <a:t>. of times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increments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14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blipFill rotWithShape="1">
                <a:blip r:embed="rId8"/>
                <a:stretch>
                  <a:fillRect t="-4918" r="-1025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4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09600" y="5879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0     0     0     0      0     0     0     0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7" grpId="0" animBg="1"/>
      <p:bldP spid="20" grpId="0"/>
      <p:bldP spid="2" grpId="0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Problem 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STACK with </a:t>
            </a:r>
            <a:r>
              <a:rPr lang="en-US" sz="2800" b="1" dirty="0">
                <a:solidFill>
                  <a:srgbClr val="7030A0"/>
                </a:solidFill>
              </a:rPr>
              <a:t>multi-pop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Stack with </a:t>
            </a:r>
            <a:r>
              <a:rPr lang="en-US" sz="3600" b="1" dirty="0" smtClean="0">
                <a:solidFill>
                  <a:srgbClr val="7030A0"/>
                </a:solidFill>
              </a:rPr>
              <a:t>multi-pop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Push(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Multi-pop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105400" y="2209800"/>
            <a:ext cx="296583" cy="76200"/>
          </a:xfrm>
          <a:prstGeom prst="roundRect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235196" y="2438400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4235196" y="4658868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200400" y="1752600"/>
            <a:ext cx="457200" cy="2133600"/>
            <a:chOff x="3200400" y="1752600"/>
            <a:chExt cx="457200" cy="2133600"/>
          </a:xfrm>
        </p:grpSpPr>
        <p:grpSp>
          <p:nvGrpSpPr>
            <p:cNvPr id="36" name="Group 35"/>
            <p:cNvGrpSpPr/>
            <p:nvPr/>
          </p:nvGrpSpPr>
          <p:grpSpPr>
            <a:xfrm>
              <a:off x="3200400" y="1752600"/>
              <a:ext cx="457200" cy="1828800"/>
              <a:chOff x="1524000" y="1676400"/>
              <a:chExt cx="457200" cy="18288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240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812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24000" y="35052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5029200" y="1752600"/>
            <a:ext cx="457200" cy="2121932"/>
            <a:chOff x="5029200" y="1752600"/>
            <a:chExt cx="457200" cy="2121932"/>
          </a:xfrm>
        </p:grpSpPr>
        <p:sp>
          <p:nvSpPr>
            <p:cNvPr id="51" name="Rounded Rectangle 50"/>
            <p:cNvSpPr/>
            <p:nvPr/>
          </p:nvSpPr>
          <p:spPr>
            <a:xfrm>
              <a:off x="51054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1054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1054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054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054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1054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1054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1054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029200" y="1752600"/>
              <a:ext cx="457200" cy="2121932"/>
              <a:chOff x="5029200" y="1752600"/>
              <a:chExt cx="457200" cy="21219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029200" y="17526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3200400" y="4114800"/>
            <a:ext cx="457200" cy="2133600"/>
            <a:chOff x="3200400" y="4114800"/>
            <a:chExt cx="457200" cy="2133600"/>
          </a:xfrm>
        </p:grpSpPr>
        <p:grpSp>
          <p:nvGrpSpPr>
            <p:cNvPr id="20" name="Group 19"/>
            <p:cNvGrpSpPr/>
            <p:nvPr/>
          </p:nvGrpSpPr>
          <p:grpSpPr>
            <a:xfrm>
              <a:off x="32004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ounded Rectangle 10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048000" y="5334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48000" y="51816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48000" y="5029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048000" y="4876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048000" y="4724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048000" y="4572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5029200" y="4114800"/>
            <a:ext cx="457200" cy="2133600"/>
            <a:chOff x="5029200" y="4114800"/>
            <a:chExt cx="457200" cy="2133600"/>
          </a:xfrm>
        </p:grpSpPr>
        <p:grpSp>
          <p:nvGrpSpPr>
            <p:cNvPr id="21" name="Group 20"/>
            <p:cNvGrpSpPr/>
            <p:nvPr/>
          </p:nvGrpSpPr>
          <p:grpSpPr>
            <a:xfrm>
              <a:off x="50292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ounded Rectangle 22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1726459" y="4572000"/>
            <a:ext cx="1473941" cy="914400"/>
            <a:chOff x="1726459" y="4572000"/>
            <a:chExt cx="1473941" cy="914400"/>
          </a:xfrm>
        </p:grpSpPr>
        <p:sp>
          <p:nvSpPr>
            <p:cNvPr id="69" name="Left Brace 68"/>
            <p:cNvSpPr/>
            <p:nvPr/>
          </p:nvSpPr>
          <p:spPr>
            <a:xfrm>
              <a:off x="2895600" y="4572000"/>
              <a:ext cx="304800" cy="914400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Top</a:t>
                  </a:r>
                </a:p>
                <a:p>
                  <a:pPr algn="ctr"/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 elements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902" t="-4717" r="-878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3276600" y="2362200"/>
            <a:ext cx="296583" cy="1143000"/>
            <a:chOff x="3276600" y="2362200"/>
            <a:chExt cx="296583" cy="1143000"/>
          </a:xfrm>
        </p:grpSpPr>
        <p:sp>
          <p:nvSpPr>
            <p:cNvPr id="76" name="Rounded Rectangle 75"/>
            <p:cNvSpPr/>
            <p:nvPr/>
          </p:nvSpPr>
          <p:spPr>
            <a:xfrm>
              <a:off x="32766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2766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2766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2766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2766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2766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2766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766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113617" y="4572000"/>
            <a:ext cx="296583" cy="838200"/>
            <a:chOff x="3429000" y="4724400"/>
            <a:chExt cx="296583" cy="838200"/>
          </a:xfrm>
        </p:grpSpPr>
        <p:sp>
          <p:nvSpPr>
            <p:cNvPr id="87" name="Rounded Rectangle 86"/>
            <p:cNvSpPr/>
            <p:nvPr/>
          </p:nvSpPr>
          <p:spPr>
            <a:xfrm>
              <a:off x="3429000" y="5486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429000" y="5334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429000" y="5181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9000" y="5029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429000" y="4876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429000" y="4724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05" t="-8333" r="-40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62" t="-8197" r="-35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2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 animBg="1"/>
      <p:bldP spid="63" grpId="0" animBg="1"/>
      <p:bldP spid="64" grpId="0" animBg="1"/>
      <p:bldP spid="94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 (</a:t>
                </a:r>
                <a:r>
                  <a:rPr lang="en-US" sz="2000" b="1" dirty="0" smtClean="0"/>
                  <a:t>push</a:t>
                </a:r>
                <a:r>
                  <a:rPr lang="en-US" sz="2000" dirty="0" smtClean="0"/>
                  <a:t> and </a:t>
                </a:r>
                <a:r>
                  <a:rPr lang="en-US" sz="2000" b="1" dirty="0" err="1" smtClean="0"/>
                  <a:t>multipop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Attempt 1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nary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9771" y="4520700"/>
                <a:ext cx="4908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71" y="4520700"/>
                <a:ext cx="490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6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1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 (</a:t>
                </a:r>
                <a:r>
                  <a:rPr lang="en-US" sz="2000" b="1" dirty="0" smtClean="0"/>
                  <a:t>push</a:t>
                </a:r>
                <a:r>
                  <a:rPr lang="en-US" sz="2000" dirty="0" smtClean="0"/>
                  <a:t> and </a:t>
                </a:r>
                <a:r>
                  <a:rPr lang="en-US" sz="2000" b="1" dirty="0" err="1" smtClean="0"/>
                  <a:t>multipop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Attempt 2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“View </a:t>
                </a:r>
                <a:r>
                  <a:rPr lang="en-US" sz="2000" dirty="0"/>
                  <a:t>Multi-pop(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as  …..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=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(# of push operations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(# of </a:t>
                </a:r>
                <a:r>
                  <a:rPr lang="en-US" sz="2000" u="sng" dirty="0" smtClean="0"/>
                  <a:t>pop operations of all </a:t>
                </a:r>
                <a:r>
                  <a:rPr lang="en-US" sz="2000" u="sng" dirty="0" err="1" smtClean="0"/>
                  <a:t>multipops</a:t>
                </a:r>
                <a:r>
                  <a:rPr lang="en-US" sz="2000" dirty="0" smtClean="0"/>
                  <a:t>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</a:t>
                </a:r>
                <a:r>
                  <a:rPr lang="en-US" sz="2000" dirty="0" smtClean="0"/>
                  <a:t>elements pushed </a:t>
                </a:r>
                <a:r>
                  <a:rPr lang="en-US" sz="2000" dirty="0"/>
                  <a:t>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dirty="0" smtClean="0"/>
                  <a:t>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</a:t>
                </a:r>
                <a:r>
                  <a:rPr lang="en-US" sz="2000" dirty="0" smtClean="0"/>
                  <a:t>elements popped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  <a:r>
                  <a:rPr lang="en-US" sz="2000" dirty="0" smtClean="0"/>
                  <a:t>).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        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# </m:t>
                      </m:r>
                      <m:r>
                        <m:rPr>
                          <m:nor/>
                        </m:rPr>
                        <a:rPr lang="en-US" sz="2000" dirty="0"/>
                        <m:t>of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elements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pushed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during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operations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62476" y="3059668"/>
                <a:ext cx="3533724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pop operations</a:t>
                </a:r>
                <a:r>
                  <a:rPr lang="en-US" sz="2000" dirty="0" smtClean="0"/>
                  <a:t>”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476" y="3059668"/>
                <a:ext cx="35337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897" t="-7576" r="-258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𝑶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7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7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12500</TotalTime>
  <Words>1635</Words>
  <Application>Microsoft Office PowerPoint</Application>
  <PresentationFormat>On-screen Show (4:3)</PresentationFormat>
  <Paragraphs>361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 and Analysis of Algorithms (CS345/CS345A)  Jan-April 2014</vt:lpstr>
      <vt:lpstr>PowerPoint Presentation</vt:lpstr>
      <vt:lpstr>Problem 1</vt:lpstr>
      <vt:lpstr>Bit flips during n increment operation </vt:lpstr>
      <vt:lpstr>Bit flips during n increment operation </vt:lpstr>
      <vt:lpstr>Problem 2</vt:lpstr>
      <vt:lpstr>Stack with multi-pop</vt:lpstr>
      <vt:lpstr>Stack with multi-pop</vt:lpstr>
      <vt:lpstr>Stack with multi-pop</vt:lpstr>
      <vt:lpstr>Amortized COST</vt:lpstr>
      <vt:lpstr>Amortized Cost </vt:lpstr>
      <vt:lpstr>Amortized Cost </vt:lpstr>
      <vt:lpstr>Amortized Cost </vt:lpstr>
      <vt:lpstr>amortized analysis of bit flips of a binary counter</vt:lpstr>
      <vt:lpstr>A careful insight into increment</vt:lpstr>
      <vt:lpstr>A careful insight into increment</vt:lpstr>
      <vt:lpstr>amortized analysis of Stack with multi-pop</vt:lpstr>
      <vt:lpstr>Stack with multi-pop </vt:lpstr>
      <vt:lpstr>Stack with multi-pop </vt:lpstr>
      <vt:lpstr>Home work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1255</cp:revision>
  <dcterms:created xsi:type="dcterms:W3CDTF">2011-12-03T04:13:03Z</dcterms:created>
  <dcterms:modified xsi:type="dcterms:W3CDTF">2014-03-24T08:31:08Z</dcterms:modified>
</cp:coreProperties>
</file>