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274" r:id="rId2"/>
    <p:sldId id="483" r:id="rId3"/>
    <p:sldId id="512" r:id="rId4"/>
    <p:sldId id="488" r:id="rId5"/>
    <p:sldId id="489" r:id="rId6"/>
    <p:sldId id="490" r:id="rId7"/>
    <p:sldId id="497" r:id="rId8"/>
    <p:sldId id="499" r:id="rId9"/>
    <p:sldId id="509" r:id="rId10"/>
    <p:sldId id="496" r:id="rId11"/>
    <p:sldId id="494" r:id="rId12"/>
    <p:sldId id="514" r:id="rId13"/>
    <p:sldId id="493" r:id="rId14"/>
    <p:sldId id="495" r:id="rId15"/>
    <p:sldId id="500" r:id="rId16"/>
    <p:sldId id="502" r:id="rId17"/>
    <p:sldId id="505" r:id="rId18"/>
    <p:sldId id="515" r:id="rId19"/>
    <p:sldId id="503" r:id="rId20"/>
    <p:sldId id="506" r:id="rId21"/>
    <p:sldId id="507" r:id="rId22"/>
    <p:sldId id="516" r:id="rId23"/>
    <p:sldId id="518" r:id="rId24"/>
    <p:sldId id="508" r:id="rId25"/>
    <p:sldId id="517" r:id="rId26"/>
    <p:sldId id="501" r:id="rId27"/>
    <p:sldId id="51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77" d="100"/>
          <a:sy n="77" d="100"/>
        </p:scale>
        <p:origin x="-414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3/27/2014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3/27/2014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3/27/2014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21" Type="http://schemas.openxmlformats.org/officeDocument/2006/relationships/image" Target="../media/image3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7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2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111.png"/><Relationship Id="rId9" Type="http://schemas.openxmlformats.org/officeDocument/2006/relationships/image" Target="../media/image170.pn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60.png"/><Relationship Id="rId21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50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2.png"/><Relationship Id="rId5" Type="http://schemas.openxmlformats.org/officeDocument/2006/relationships/image" Target="../media/image12.png"/><Relationship Id="rId15" Type="http://schemas.openxmlformats.org/officeDocument/2006/relationships/image" Target="../media/image46.png"/><Relationship Id="rId10" Type="http://schemas.openxmlformats.org/officeDocument/2006/relationships/image" Target="../media/image410.png"/><Relationship Id="rId19" Type="http://schemas.openxmlformats.org/officeDocument/2006/relationships/image" Target="../media/image50.png"/><Relationship Id="rId4" Type="http://schemas.openxmlformats.org/officeDocument/2006/relationships/image" Target="../media/image370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0.png"/><Relationship Id="rId7" Type="http://schemas.openxmlformats.org/officeDocument/2006/relationships/image" Target="../media/image56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23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360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Amortized Analysis – II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(Application: Dynamic Table)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trivial</a:t>
                </a:r>
                <a:r>
                  <a:rPr lang="en-US" sz="3200" b="1" dirty="0" smtClean="0"/>
                  <a:t> way to perform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Insert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reateTable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opy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free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);</a:t>
                </a:r>
                <a:r>
                  <a:rPr lang="en-US" sz="2000" dirty="0"/>
                  <a:t>	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</a:t>
                </a:r>
                <a:r>
                  <a:rPr lang="en-US" sz="2000" dirty="0" smtClean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insertions </a:t>
                </a:r>
                <a:r>
                  <a:rPr lang="en-US" sz="2000" dirty="0" smtClean="0">
                    <a:sym typeface="Wingdings" pitchFamily="2" charset="2"/>
                  </a:rPr>
                  <a:t> 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6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2743200"/>
            <a:ext cx="15869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// Table is full !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33400" y="5715000"/>
            <a:ext cx="76200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Left Arrow 11"/>
              <p:cNvSpPr/>
              <p:nvPr/>
            </p:nvSpPr>
            <p:spPr>
              <a:xfrm>
                <a:off x="4419600" y="34777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Left Arrow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477768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4558709" y="4191000"/>
            <a:ext cx="4280491" cy="12105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Idea: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Every time a table is full, create a new table of </a:t>
            </a:r>
            <a:r>
              <a:rPr lang="en-US" b="1" dirty="0" smtClean="0">
                <a:solidFill>
                  <a:schemeClr val="tx1"/>
                </a:solidFill>
              </a:rPr>
              <a:t>double  the size.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88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2" grpId="0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An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 smtClean="0"/>
                  <a:t> way to perform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Insert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free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	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</a:t>
                </a:r>
                <a:r>
                  <a:rPr lang="en-US" sz="2000" dirty="0" smtClean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Insert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2743200"/>
            <a:ext cx="15869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// Table is full 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59105" y="3135868"/>
                <a:ext cx="62709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05" y="3135868"/>
                <a:ext cx="62709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6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19600" y="34777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477768"/>
                <a:ext cx="978408" cy="484632"/>
              </a:xfrm>
              <a:prstGeom prst="leftArrow">
                <a:avLst/>
              </a:prstGeom>
              <a:blipFill rotWithShape="1">
                <a:blip r:embed="rId6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3886201" y="4267200"/>
            <a:ext cx="4953000" cy="11343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Observation: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table is at least </a:t>
            </a:r>
            <a:r>
              <a:rPr lang="en-US" b="1" dirty="0" smtClean="0">
                <a:solidFill>
                  <a:schemeClr val="tx1"/>
                </a:solidFill>
              </a:rPr>
              <a:t>half-full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lways.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 space utilization is at least 50%.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7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Intuition</a:t>
                </a:r>
                <a:r>
                  <a:rPr lang="en-US" sz="3200" b="1" dirty="0" smtClean="0"/>
                  <a:t> underlying efficiency of Insert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Once the table is full, we create a table of double the size.</a:t>
                </a:r>
              </a:p>
              <a:p>
                <a:pPr marL="0" indent="0" algn="ctr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</a:t>
                </a:r>
                <a:r>
                  <a:rPr lang="en-US" sz="2000" dirty="0" smtClean="0"/>
                  <a:t> It </a:t>
                </a:r>
                <a:r>
                  <a:rPr lang="en-US" sz="2000" dirty="0" smtClean="0"/>
                  <a:t>will take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 time for next many </a:t>
                </a:r>
                <a:r>
                  <a:rPr lang="en-US" sz="2000" dirty="0" smtClean="0"/>
                  <a:t>insertions (filling up empty slots).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So the heavy operation (copying the table into new table) will occur only </a:t>
                </a:r>
                <a:r>
                  <a:rPr lang="en-US" sz="2000" dirty="0" smtClean="0"/>
                  <a:t>whenever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is a power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You may give a simple analysis to show that time taken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insertions will be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 But the aim here is to make you familiar with amortized analysis.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371600" y="3657600"/>
                <a:ext cx="64770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you relate it to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increments in a binary counter 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657600"/>
                <a:ext cx="64770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23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72000" y="2514600"/>
                <a:ext cx="3048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14600"/>
                <a:ext cx="304800" cy="381000"/>
              </a:xfrm>
              <a:prstGeom prst="rect">
                <a:avLst/>
              </a:prstGeom>
              <a:blipFill rotWithShape="1">
                <a:blip r:embed="rId2"/>
                <a:stretch>
                  <a:fillRect t="-6452" r="-28000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524000" y="25146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0" y="1524000"/>
            <a:ext cx="29718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53386"/>
              </p:ext>
            </p:extLst>
          </p:nvPr>
        </p:nvGraphicFramePr>
        <p:xfrm>
          <a:off x="1524000" y="153924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13346"/>
              </p:ext>
            </p:extLst>
          </p:nvPr>
        </p:nvGraphicFramePr>
        <p:xfrm>
          <a:off x="1524000" y="25146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28490000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28490000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682" r="-142857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3333" t="-5682" r="-133333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4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/>
                  <a:t>Before </a:t>
                </a:r>
                <a:r>
                  <a:rPr lang="en-US" b="1" dirty="0"/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827" t="-8333" r="-60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After </a:t>
                </a:r>
                <a:r>
                  <a:rPr lang="en-US" b="1" dirty="0" smtClean="0"/>
                  <a:t>Insert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75" t="-8333" r="-65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600" y="42788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1</a:t>
            </a:r>
            <a:r>
              <a:rPr lang="en-US" dirty="0" smtClean="0"/>
              <a:t>: when table is </a:t>
            </a:r>
            <a:r>
              <a:rPr lang="en-US" dirty="0"/>
              <a:t>not </a:t>
            </a:r>
            <a:r>
              <a:rPr lang="en-US" dirty="0" smtClean="0"/>
              <a:t>full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2</a:t>
            </a:r>
            <a:r>
              <a:rPr lang="en-US" dirty="0" smtClean="0"/>
              <a:t>: when table is already full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Down Ribbon 30"/>
              <p:cNvSpPr/>
              <p:nvPr/>
            </p:nvSpPr>
            <p:spPr>
              <a:xfrm>
                <a:off x="2209800" y="5788152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Down Ribbon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88152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at any stage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size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77" t="-8197" r="-32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6800" y="4800600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7532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9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7299" y="1535668"/>
                <a:ext cx="110799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9" y="1535668"/>
                <a:ext cx="110799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099" t="-8197" r="-9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2526268"/>
                <a:ext cx="102143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26268"/>
                <a:ext cx="1021433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190" t="-8197" r="-101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524000" y="838200"/>
            <a:ext cx="2971800" cy="614536"/>
            <a:chOff x="1524000" y="838200"/>
            <a:chExt cx="2971800" cy="614536"/>
          </a:xfrm>
        </p:grpSpPr>
        <p:sp>
          <p:nvSpPr>
            <p:cNvPr id="37" name="Right Brace 36"/>
            <p:cNvSpPr/>
            <p:nvPr/>
          </p:nvSpPr>
          <p:spPr>
            <a:xfrm rot="16200000">
              <a:off x="2855031" y="-188032"/>
              <a:ext cx="309737" cy="2971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743200" y="838200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838200"/>
                  <a:ext cx="452368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175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24000" y="2988404"/>
            <a:ext cx="3276600" cy="516796"/>
            <a:chOff x="1600202" y="1452736"/>
            <a:chExt cx="3276600" cy="516796"/>
          </a:xfrm>
        </p:grpSpPr>
        <p:sp>
          <p:nvSpPr>
            <p:cNvPr id="41" name="Right Brace 40"/>
            <p:cNvSpPr/>
            <p:nvPr/>
          </p:nvSpPr>
          <p:spPr>
            <a:xfrm rot="16200000" flipH="1">
              <a:off x="3104703" y="-51765"/>
              <a:ext cx="267597" cy="32766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83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524000" y="1828800"/>
            <a:ext cx="5410202" cy="685799"/>
            <a:chOff x="1524000" y="843136"/>
            <a:chExt cx="5410202" cy="685799"/>
          </a:xfrm>
        </p:grpSpPr>
        <p:sp>
          <p:nvSpPr>
            <p:cNvPr id="47" name="Right Brace 46"/>
            <p:cNvSpPr/>
            <p:nvPr/>
          </p:nvSpPr>
          <p:spPr>
            <a:xfrm rot="16200000">
              <a:off x="4036132" y="-1369134"/>
              <a:ext cx="385937" cy="54102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34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own Ribbon 31"/>
          <p:cNvSpPr/>
          <p:nvPr/>
        </p:nvSpPr>
        <p:spPr>
          <a:xfrm>
            <a:off x="2133600" y="59405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there anything that has decreased 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Down Ribbon 42"/>
          <p:cNvSpPr/>
          <p:nvPr/>
        </p:nvSpPr>
        <p:spPr>
          <a:xfrm>
            <a:off x="2133600" y="6019800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carefully the </a:t>
            </a:r>
            <a:r>
              <a:rPr lang="en-US" b="1" dirty="0" smtClean="0">
                <a:solidFill>
                  <a:schemeClr val="tx1"/>
                </a:solidFill>
              </a:rPr>
              <a:t>Case 2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Down Ribbon 43"/>
              <p:cNvSpPr/>
              <p:nvPr/>
            </p:nvSpPr>
            <p:spPr>
              <a:xfrm>
                <a:off x="1905000" y="5788152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Try “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size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”.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Down Ribbon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788152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Down Ribbon 44"/>
              <p:cNvSpPr/>
              <p:nvPr/>
            </p:nvSpPr>
            <p:spPr>
              <a:xfrm>
                <a:off x="1828800" y="5711952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Apparently everything (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size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seems to have increased.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Down Ribbon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711952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0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Down Ribbon 50"/>
              <p:cNvSpPr/>
              <p:nvPr/>
            </p:nvSpPr>
            <p:spPr>
              <a:xfrm>
                <a:off x="1905000" y="5715000"/>
                <a:ext cx="5410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ensures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𝚫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But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is not non-negative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How to make it non-negative?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Down Ribbon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715000"/>
                <a:ext cx="5410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1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Down Ribbon 51"/>
          <p:cNvSpPr/>
          <p:nvPr/>
        </p:nvSpPr>
        <p:spPr>
          <a:xfrm>
            <a:off x="762000" y="5711952"/>
            <a:ext cx="6934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some positive quantity to make it non-negative.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But what should it be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Down Ribbon 52"/>
          <p:cNvSpPr/>
          <p:nvPr/>
        </p:nvSpPr>
        <p:spPr>
          <a:xfrm>
            <a:off x="838200" y="5788152"/>
            <a:ext cx="6934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Hint</a:t>
            </a:r>
            <a:r>
              <a:rPr lang="en-US" dirty="0" smtClean="0">
                <a:solidFill>
                  <a:schemeClr val="tx1"/>
                </a:solidFill>
              </a:rPr>
              <a:t>: Us the fact that the table is at least half-full always.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7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18" grpId="0" animBg="1"/>
      <p:bldP spid="24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1" grpId="1" animBg="1"/>
      <p:bldP spid="33" grpId="0" animBg="1"/>
      <p:bldP spid="34" grpId="0"/>
      <p:bldP spid="34" grpId="1"/>
      <p:bldP spid="35" grpId="0" animBg="1"/>
      <p:bldP spid="36" grpId="0" animBg="1"/>
      <p:bldP spid="49" grpId="0"/>
      <p:bldP spid="50" grpId="0"/>
      <p:bldP spid="32" grpId="0" animBg="1"/>
      <p:bldP spid="3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524000" y="1447800"/>
            <a:ext cx="1981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505200" y="2667000"/>
                <a:ext cx="3048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67000"/>
                <a:ext cx="304800" cy="381000"/>
              </a:xfrm>
              <a:prstGeom prst="rect">
                <a:avLst/>
              </a:prstGeom>
              <a:blipFill rotWithShape="1">
                <a:blip r:embed="rId2"/>
                <a:stretch>
                  <a:fillRect t="-6452" r="-28000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524000" y="2667000"/>
            <a:ext cx="1981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76029"/>
              </p:ext>
            </p:extLst>
          </p:nvPr>
        </p:nvGraphicFramePr>
        <p:xfrm>
          <a:off x="1524000" y="14478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3018252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3018252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682" r="-142857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3333" t="-5682" r="-133333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4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/>
                  <a:t>Before </a:t>
                </a:r>
                <a:r>
                  <a:rPr lang="en-US" b="1" dirty="0"/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827" t="-8333" r="-60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After </a:t>
                </a:r>
                <a:r>
                  <a:rPr lang="en-US" b="1" dirty="0" smtClean="0"/>
                  <a:t>Insert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75" t="-8333" r="-65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600" y="42788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1</a:t>
            </a:r>
            <a:r>
              <a:rPr lang="en-US" dirty="0" smtClean="0"/>
              <a:t>: when table is </a:t>
            </a:r>
            <a:r>
              <a:rPr lang="en-US" dirty="0"/>
              <a:t>not </a:t>
            </a:r>
            <a:r>
              <a:rPr lang="en-US" dirty="0" smtClean="0"/>
              <a:t>full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2</a:t>
            </a:r>
            <a:r>
              <a:rPr lang="en-US" dirty="0" smtClean="0"/>
              <a:t>: when table is already full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at any stage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size(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" t="-8197" r="-32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91746"/>
              </p:ext>
            </p:extLst>
          </p:nvPr>
        </p:nvGraphicFramePr>
        <p:xfrm>
          <a:off x="1524000" y="268224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76800" y="4278868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278868"/>
                <a:ext cx="68480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16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98957" y="4267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57" y="4267200"/>
                <a:ext cx="49244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Ribbon 20"/>
          <p:cNvSpPr/>
          <p:nvPr/>
        </p:nvSpPr>
        <p:spPr>
          <a:xfrm>
            <a:off x="2209800" y="5943600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Analyze </a:t>
            </a:r>
            <a:r>
              <a:rPr lang="en-US" b="1" dirty="0" smtClean="0">
                <a:solidFill>
                  <a:schemeClr val="tx1"/>
                </a:solidFill>
              </a:rPr>
              <a:t>Case </a:t>
            </a:r>
            <a:r>
              <a:rPr lang="en-US" dirty="0" smtClean="0">
                <a:solidFill>
                  <a:schemeClr val="tx1"/>
                </a:solidFill>
              </a:rPr>
              <a:t>1 now.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own Ribbon 24"/>
              <p:cNvSpPr/>
              <p:nvPr/>
            </p:nvSpPr>
            <p:spPr>
              <a:xfrm>
                <a:off x="1600200" y="5638800"/>
                <a:ext cx="62484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Conclusion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Amortized cost of each insert operation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 Actual cost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insert operations is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Down Ribbo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638800"/>
                <a:ext cx="62484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4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23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2" grpId="0" animBg="1"/>
      <p:bldP spid="18" grpId="0" animBg="1"/>
      <p:bldP spid="27" grpId="0" animBg="1"/>
      <p:bldP spid="28" grpId="0" animBg="1"/>
      <p:bldP spid="44" grpId="0"/>
      <p:bldP spid="45" grpId="0"/>
      <p:bldP spid="21" grpId="0" animBg="1"/>
      <p:bldP spid="21" grpId="1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SPACE and TIME Efficient 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Dynamic Table  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For handling deletions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24000" y="1524000"/>
            <a:ext cx="2286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Sequence of </a:t>
            </a:r>
            <a:r>
              <a:rPr lang="en-US" sz="3200" b="1" dirty="0" smtClean="0"/>
              <a:t>Deletions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41857"/>
              </p:ext>
            </p:extLst>
          </p:nvPr>
        </p:nvGraphicFramePr>
        <p:xfrm>
          <a:off x="1524000" y="15240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24000" y="2438400"/>
            <a:ext cx="1981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9655"/>
              </p:ext>
            </p:extLst>
          </p:nvPr>
        </p:nvGraphicFramePr>
        <p:xfrm>
          <a:off x="1524000" y="24384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1524000" y="3429000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88065"/>
              </p:ext>
            </p:extLst>
          </p:nvPr>
        </p:nvGraphicFramePr>
        <p:xfrm>
          <a:off x="1524000" y="344424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1524000" y="5486400"/>
            <a:ext cx="6858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83754"/>
              </p:ext>
            </p:extLst>
          </p:nvPr>
        </p:nvGraphicFramePr>
        <p:xfrm>
          <a:off x="1524000" y="54864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2667000" y="1981200"/>
            <a:ext cx="838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2743200" y="2895600"/>
            <a:ext cx="838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2743200" y="3886200"/>
            <a:ext cx="838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4572000"/>
            <a:ext cx="152400" cy="533400"/>
            <a:chOff x="3048000" y="4572000"/>
            <a:chExt cx="152400" cy="533400"/>
          </a:xfrm>
        </p:grpSpPr>
        <p:sp>
          <p:nvSpPr>
            <p:cNvPr id="6" name="Oval 5"/>
            <p:cNvSpPr/>
            <p:nvPr/>
          </p:nvSpPr>
          <p:spPr>
            <a:xfrm>
              <a:off x="3048000" y="4572000"/>
              <a:ext cx="15240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048000" y="4781550"/>
              <a:ext cx="15240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048000" y="5010150"/>
              <a:ext cx="15240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wn Ribbon 8"/>
          <p:cNvSpPr/>
          <p:nvPr/>
        </p:nvSpPr>
        <p:spPr>
          <a:xfrm>
            <a:off x="6248400" y="5257800"/>
            <a:ext cx="1901952" cy="990600"/>
          </a:xfrm>
          <a:prstGeom prst="ribbon">
            <a:avLst>
              <a:gd name="adj1" fmla="val 16667"/>
              <a:gd name="adj2" fmla="val 732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Wastage of space !!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2" grpId="0" animBg="1"/>
      <p:bldP spid="44" grpId="0" animBg="1"/>
      <p:bldP spid="51" grpId="0" animBg="1"/>
      <p:bldP spid="3" grpId="0" animBg="1"/>
      <p:bldP spid="53" grpId="0" animBg="1"/>
      <p:bldP spid="54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An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 smtClean="0"/>
                  <a:t> way to perform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free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)/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free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</a:t>
                </a:r>
                <a:r>
                  <a:rPr lang="en-US" sz="2000" dirty="0" smtClean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3440668"/>
            <a:ext cx="199567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// Table is half full 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Left Arrow 8"/>
              <p:cNvSpPr/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Lef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Ribbon 11"/>
          <p:cNvSpPr/>
          <p:nvPr/>
        </p:nvSpPr>
        <p:spPr>
          <a:xfrm>
            <a:off x="3886201" y="5334000"/>
            <a:ext cx="4953000" cy="11343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Observation: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table is at least </a:t>
            </a:r>
            <a:r>
              <a:rPr lang="en-US" b="1" dirty="0" smtClean="0">
                <a:solidFill>
                  <a:schemeClr val="tx1"/>
                </a:solidFill>
              </a:rPr>
              <a:t>half-full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lways.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 space utilization is at least 50%.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10" grpId="0" animBg="1"/>
      <p:bldP spid="11" grpId="0" animBg="1"/>
      <p:bldP spid="9" grpId="0" animBg="1"/>
      <p:bldP spid="12" grpId="0" animBg="1"/>
      <p:bldP spid="1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Intuition</a:t>
                </a:r>
                <a:r>
                  <a:rPr lang="en-US" sz="3200" b="1" dirty="0" smtClean="0"/>
                  <a:t> underlying efficiency of 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Once the table is created, it is full.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We do not create any new table till half of its elements are deleted.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As a result it will take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 time for many of these deletions.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So the heavy operation (copying the table into new table) will occur only </a:t>
                </a:r>
                <a:r>
                  <a:rPr lang="en-US" sz="2000" dirty="0" smtClean="0"/>
                  <a:t>very few times.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You may give a simple analysis to show that time taken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deletions will be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 But the aim here is to make you familiar with amortized analysis.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370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447800" y="3886200"/>
                <a:ext cx="64770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you relate it to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decrements in a binary counter initialized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 a power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0"/>
                <a:ext cx="64770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03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72000" y="1524000"/>
                <a:ext cx="3048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524000"/>
                <a:ext cx="304800" cy="381000"/>
              </a:xfrm>
              <a:prstGeom prst="rect">
                <a:avLst/>
              </a:prstGeom>
              <a:blipFill rotWithShape="1">
                <a:blip r:embed="rId2"/>
                <a:stretch>
                  <a:fillRect t="-6349" r="-28000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524000" y="15240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0" y="2514600"/>
            <a:ext cx="29718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 smtClean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41866"/>
              </p:ext>
            </p:extLst>
          </p:nvPr>
        </p:nvGraphicFramePr>
        <p:xfrm>
          <a:off x="1524000" y="25146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70147"/>
              </p:ext>
            </p:extLst>
          </p:nvPr>
        </p:nvGraphicFramePr>
        <p:xfrm>
          <a:off x="1524000" y="15240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24860571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Delete(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24860571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682" r="-126868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7807" t="-5682" r="-154011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89639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81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14369" y="1447800"/>
                <a:ext cx="18678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/>
                  <a:t>Before </a:t>
                </a:r>
                <a:r>
                  <a:rPr lang="en-US" b="1" dirty="0" smtClean="0"/>
                  <a:t>Delete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447800"/>
                <a:ext cx="186788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614" t="-8333" r="-19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9000" y="2514600"/>
                <a:ext cx="172303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After </a:t>
                </a:r>
                <a:r>
                  <a:rPr lang="en-US" b="1" dirty="0" smtClean="0"/>
                  <a:t>Delete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14600"/>
                <a:ext cx="172303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191" t="-8333" r="-177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599" y="4278868"/>
            <a:ext cx="356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1</a:t>
            </a:r>
            <a:r>
              <a:rPr lang="en-US" dirty="0" smtClean="0"/>
              <a:t>: when table does not shrink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6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2</a:t>
            </a:r>
            <a:r>
              <a:rPr lang="en-US" dirty="0" smtClean="0"/>
              <a:t>: when table shrinks to half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Down Ribbon 30"/>
              <p:cNvSpPr/>
              <p:nvPr/>
            </p:nvSpPr>
            <p:spPr>
              <a:xfrm>
                <a:off x="2209800" y="5867400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Down Ribbon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867400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0" y="5269468"/>
                <a:ext cx="301589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at any stage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(size(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69468"/>
                <a:ext cx="301589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04" t="-8197" r="-30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49278" y="4800600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278" y="4800600"/>
                <a:ext cx="117532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9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0" y="1535668"/>
                <a:ext cx="152157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5668"/>
                <a:ext cx="152157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800" t="-8197" r="-6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2526268"/>
                <a:ext cx="7104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26268"/>
                <a:ext cx="710451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709" t="-8197" r="-136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524000" y="2895600"/>
            <a:ext cx="2971800" cy="521732"/>
            <a:chOff x="1524000" y="1143000"/>
            <a:chExt cx="2971800" cy="521732"/>
          </a:xfrm>
        </p:grpSpPr>
        <p:sp>
          <p:nvSpPr>
            <p:cNvPr id="37" name="Right Brace 36"/>
            <p:cNvSpPr/>
            <p:nvPr/>
          </p:nvSpPr>
          <p:spPr>
            <a:xfrm rot="16200000" flipH="1">
              <a:off x="2889766" y="-222766"/>
              <a:ext cx="240267" cy="2971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743200" y="1295400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295400"/>
                  <a:ext cx="452368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24000" y="1905001"/>
            <a:ext cx="3352802" cy="516795"/>
            <a:chOff x="1600202" y="1452737"/>
            <a:chExt cx="3352802" cy="516795"/>
          </a:xfrm>
        </p:grpSpPr>
        <p:sp>
          <p:nvSpPr>
            <p:cNvPr id="41" name="Right Brace 40"/>
            <p:cNvSpPr/>
            <p:nvPr/>
          </p:nvSpPr>
          <p:spPr>
            <a:xfrm rot="16200000" flipH="1">
              <a:off x="3142804" y="-89865"/>
              <a:ext cx="267597" cy="33528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333" r="-839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524000" y="838201"/>
            <a:ext cx="5410202" cy="685799"/>
            <a:chOff x="1524000" y="843136"/>
            <a:chExt cx="5410202" cy="685799"/>
          </a:xfrm>
        </p:grpSpPr>
        <p:sp>
          <p:nvSpPr>
            <p:cNvPr id="47" name="Right Brace 46"/>
            <p:cNvSpPr/>
            <p:nvPr/>
          </p:nvSpPr>
          <p:spPr>
            <a:xfrm rot="16200000">
              <a:off x="4036132" y="-1369134"/>
              <a:ext cx="385937" cy="54102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333" r="-1340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38802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02" y="4800600"/>
                <a:ext cx="110959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589016" y="42026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16" y="4202668"/>
                <a:ext cx="35458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34200" y="41910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191000"/>
                <a:ext cx="492443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Down Ribbon 43"/>
          <p:cNvSpPr/>
          <p:nvPr/>
        </p:nvSpPr>
        <p:spPr>
          <a:xfrm>
            <a:off x="2133600" y="58643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carefully at the </a:t>
            </a:r>
            <a:r>
              <a:rPr lang="en-US" b="1" dirty="0" smtClean="0">
                <a:solidFill>
                  <a:schemeClr val="tx1"/>
                </a:solidFill>
              </a:rPr>
              <a:t>Case 2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Down Ribbon 44"/>
          <p:cNvSpPr/>
          <p:nvPr/>
        </p:nvSpPr>
        <p:spPr>
          <a:xfrm>
            <a:off x="2209800" y="58643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there anything that has decreased 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Down Ribbon 50"/>
              <p:cNvSpPr/>
              <p:nvPr/>
            </p:nvSpPr>
            <p:spPr>
              <a:xfrm>
                <a:off x="685800" y="56388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Yes, the number of empty slots has decreased in the table.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So try it as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Down Ribbon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6388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1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Down Ribbon 51"/>
              <p:cNvSpPr/>
              <p:nvPr/>
            </p:nvSpPr>
            <p:spPr>
              <a:xfrm>
                <a:off x="1524000" y="5788152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can you express number of empty slots in terms of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size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Down Ribbon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788152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2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00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18" grpId="0" animBg="1"/>
      <p:bldP spid="24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1" grpId="1" animBg="1"/>
      <p:bldP spid="33" grpId="0" animBg="1"/>
      <p:bldP spid="34" grpId="0"/>
      <p:bldP spid="34" grpId="1"/>
      <p:bldP spid="35" grpId="0" animBg="1"/>
      <p:bldP spid="36" grpId="0" animBg="1"/>
      <p:bldP spid="49" grpId="0"/>
      <p:bldP spid="50" grpId="0"/>
      <p:bldP spid="32" grpId="0"/>
      <p:bldP spid="43" grpId="0"/>
      <p:bldP spid="44" grpId="0" animBg="1"/>
      <p:bldP spid="44" grpId="1" animBg="1"/>
      <p:bldP spid="45" grpId="0" animBg="1"/>
      <p:bldP spid="45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Summary of Previous Lecture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SPACE and TIME Efficient 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Dynamic Table  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For handling insertions and deletions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524000" y="5802868"/>
            <a:ext cx="2971800" cy="902732"/>
            <a:chOff x="1524000" y="5574268"/>
            <a:chExt cx="2971800" cy="902732"/>
          </a:xfrm>
        </p:grpSpPr>
        <p:sp>
          <p:nvSpPr>
            <p:cNvPr id="17" name="Rectangle 16"/>
            <p:cNvSpPr/>
            <p:nvPr/>
          </p:nvSpPr>
          <p:spPr>
            <a:xfrm>
              <a:off x="1524000" y="5574268"/>
              <a:ext cx="29718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524000" y="5955268"/>
              <a:ext cx="2971800" cy="521732"/>
              <a:chOff x="1524000" y="1143000"/>
              <a:chExt cx="2971800" cy="521732"/>
            </a:xfrm>
          </p:grpSpPr>
          <p:sp>
            <p:nvSpPr>
              <p:cNvPr id="21" name="Right Brace 20"/>
              <p:cNvSpPr/>
              <p:nvPr/>
            </p:nvSpPr>
            <p:spPr>
              <a:xfrm rot="16200000" flipH="1">
                <a:off x="2889766" y="-222766"/>
                <a:ext cx="240267" cy="2971800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743200" y="1295400"/>
                    <a:ext cx="4523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1295400"/>
                    <a:ext cx="452368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1524000" y="3184525"/>
            <a:ext cx="5410202" cy="1671464"/>
            <a:chOff x="1524000" y="3810000"/>
            <a:chExt cx="5410202" cy="16714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572000" y="4583668"/>
                  <a:ext cx="304800" cy="381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583668"/>
                  <a:ext cx="3048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452" r="-28000" b="-24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1524000" y="4583668"/>
              <a:ext cx="3048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524000" y="4964669"/>
              <a:ext cx="3352802" cy="516795"/>
              <a:chOff x="1600202" y="1452737"/>
              <a:chExt cx="3352802" cy="516795"/>
            </a:xfrm>
          </p:grpSpPr>
          <p:sp>
            <p:nvSpPr>
              <p:cNvPr id="24" name="Right Brace 23"/>
              <p:cNvSpPr/>
              <p:nvPr/>
            </p:nvSpPr>
            <p:spPr>
              <a:xfrm rot="16200000" flipH="1">
                <a:off x="3142804" y="-89865"/>
                <a:ext cx="267597" cy="3352802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791659" y="1600200"/>
                    <a:ext cx="8659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1659" y="1600200"/>
                    <a:ext cx="865943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839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1524000" y="3810000"/>
              <a:ext cx="5410202" cy="685799"/>
              <a:chOff x="1524000" y="843136"/>
              <a:chExt cx="5410202" cy="685799"/>
            </a:xfrm>
          </p:grpSpPr>
          <p:sp>
            <p:nvSpPr>
              <p:cNvPr id="27" name="Right Brace 26"/>
              <p:cNvSpPr/>
              <p:nvPr/>
            </p:nvSpPr>
            <p:spPr>
              <a:xfrm rot="16200000">
                <a:off x="4036132" y="-1369134"/>
                <a:ext cx="385937" cy="5410202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043432" y="843136"/>
                    <a:ext cx="5902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3432" y="843136"/>
                    <a:ext cx="59022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Attempt </a:t>
            </a:r>
            <a:r>
              <a:rPr lang="en-US" sz="3200" b="1" dirty="0" smtClean="0">
                <a:solidFill>
                  <a:srgbClr val="0070C0"/>
                </a:solidFill>
              </a:rPr>
              <a:t>1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Seeing the similarity between handling of Insertion and handling of deletion, just combine them in order to handle insertion/deletion.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But there is a </a:t>
            </a:r>
            <a:r>
              <a:rPr lang="en-US" sz="2000" dirty="0" smtClean="0">
                <a:solidFill>
                  <a:srgbClr val="C00000"/>
                </a:solidFill>
              </a:rPr>
              <a:t>serious problem </a:t>
            </a:r>
            <a:r>
              <a:rPr lang="en-US" sz="2000" dirty="0" smtClean="0"/>
              <a:t>in this algorithm. Can you spot it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730875"/>
            <a:ext cx="2133600" cy="365125"/>
          </a:xfrm>
        </p:spPr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75046"/>
              </p:ext>
            </p:extLst>
          </p:nvPr>
        </p:nvGraphicFramePr>
        <p:xfrm>
          <a:off x="1524000" y="5790565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17686"/>
              </p:ext>
            </p:extLst>
          </p:nvPr>
        </p:nvGraphicFramePr>
        <p:xfrm>
          <a:off x="1524000" y="3946525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own Ribbon 32"/>
              <p:cNvSpPr/>
              <p:nvPr/>
            </p:nvSpPr>
            <p:spPr>
              <a:xfrm>
                <a:off x="6248400" y="4708525"/>
                <a:ext cx="2740152" cy="105818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Each operation requires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Down Ribbon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708525"/>
                <a:ext cx="2740152" cy="105818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9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191000" y="4625975"/>
            <a:ext cx="1085938" cy="936625"/>
            <a:chOff x="5162462" y="4267200"/>
            <a:chExt cx="1085938" cy="936625"/>
          </a:xfrm>
        </p:grpSpPr>
        <p:sp>
          <p:nvSpPr>
            <p:cNvPr id="32" name="Up Arrow 31"/>
            <p:cNvSpPr/>
            <p:nvPr/>
          </p:nvSpPr>
          <p:spPr>
            <a:xfrm flipV="1">
              <a:off x="5181600" y="4556125"/>
              <a:ext cx="1066800" cy="6477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162462" y="4267200"/>
                  <a:ext cx="10859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Delete(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b="1" dirty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462" y="4267200"/>
                  <a:ext cx="108593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5056" t="-8333" r="-1011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2743200" y="4903232"/>
            <a:ext cx="1066800" cy="887968"/>
            <a:chOff x="2743200" y="4903232"/>
            <a:chExt cx="1066800" cy="887968"/>
          </a:xfrm>
        </p:grpSpPr>
        <p:sp>
          <p:nvSpPr>
            <p:cNvPr id="31" name="Up Arrow 30"/>
            <p:cNvSpPr/>
            <p:nvPr/>
          </p:nvSpPr>
          <p:spPr>
            <a:xfrm>
              <a:off x="2743200" y="4903232"/>
              <a:ext cx="1066800" cy="58316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794979" y="5421868"/>
                  <a:ext cx="10150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Insert(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b="1" dirty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79" y="5421868"/>
                  <a:ext cx="101502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790" t="-8197" r="-1077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749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So there is no point in carrying out amortized analysis of the “</a:t>
            </a:r>
            <a:r>
              <a:rPr lang="en-US" sz="2000" b="1" dirty="0" smtClean="0"/>
              <a:t>Attempt </a:t>
            </a:r>
            <a:r>
              <a:rPr lang="en-US" sz="2000" b="1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” algorithm.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                 Instead we need to have a new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5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Towards designing </a:t>
            </a:r>
            <a:r>
              <a:rPr lang="en-US" sz="3600" b="1" dirty="0" smtClean="0">
                <a:solidFill>
                  <a:srgbClr val="7030A0"/>
                </a:solidFill>
              </a:rPr>
              <a:t>new algorithm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Our original algorithm which handles insertions only has some novelty.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So let us try to extend it to handle deletions.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How should this extension look like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Spend some time thinking over it.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An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 smtClean="0"/>
                  <a:t> way to perform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FreeTable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)/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  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FreeTable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</a:t>
                </a:r>
                <a:r>
                  <a:rPr lang="en-US" sz="2000" dirty="0" smtClean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3440668"/>
            <a:ext cx="23442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// Table is quarter full 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Left Arrow 8"/>
              <p:cNvSpPr/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Lef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4351" y="3429000"/>
                <a:ext cx="111504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)/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4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51" y="3429000"/>
                <a:ext cx="111504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011" t="-7692" r="-1038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Ribbon 11"/>
          <p:cNvSpPr/>
          <p:nvPr/>
        </p:nvSpPr>
        <p:spPr>
          <a:xfrm>
            <a:off x="4575048" y="5334000"/>
            <a:ext cx="2740152" cy="10581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Idea: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Delay the shrinking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6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876800" y="2667000"/>
            <a:ext cx="2362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28800" y="26670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28800" y="5181600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28800" y="51816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 intuition why this </a:t>
            </a:r>
            <a:r>
              <a:rPr lang="en-US" sz="3200" b="1" dirty="0" smtClean="0">
                <a:solidFill>
                  <a:srgbClr val="7030A0"/>
                </a:solidFill>
              </a:rPr>
              <a:t>new algorithm </a:t>
            </a:r>
            <a:r>
              <a:rPr lang="en-US" sz="3200" b="1" dirty="0" smtClean="0"/>
              <a:t>handles </a:t>
            </a:r>
            <a:r>
              <a:rPr lang="en-US" sz="3200" b="1" u="sng" dirty="0" smtClean="0"/>
              <a:t>insertions and deletions </a:t>
            </a:r>
            <a:r>
              <a:rPr lang="en-US" sz="3200" b="1" dirty="0" smtClean="0"/>
              <a:t>efficiently.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Observation</a:t>
            </a:r>
            <a:r>
              <a:rPr lang="en-US" sz="2000" dirty="0" smtClean="0"/>
              <a:t>: Every </a:t>
            </a:r>
            <a:r>
              <a:rPr lang="en-US" sz="2000" dirty="0" smtClean="0"/>
              <a:t>time a table is created, it is half-full.</a:t>
            </a:r>
          </a:p>
          <a:p>
            <a:pPr marL="0" indent="0">
              <a:buNone/>
            </a:pPr>
            <a:r>
              <a:rPr lang="en-US" sz="2000" dirty="0" smtClean="0"/>
              <a:t>Only two big events can happen in future: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It becomes full </a:t>
            </a:r>
            <a:endParaRPr lang="en-US" sz="2000" dirty="0" smtClean="0"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ym typeface="Wingdings" pitchFamily="2" charset="2"/>
              </a:rPr>
              <a:t>It becomes quarter full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792" y="38862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31682"/>
              </p:ext>
            </p:extLst>
          </p:nvPr>
        </p:nvGraphicFramePr>
        <p:xfrm>
          <a:off x="1828792" y="390144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10889"/>
              </p:ext>
            </p:extLst>
          </p:nvPr>
        </p:nvGraphicFramePr>
        <p:xfrm>
          <a:off x="1828792" y="26670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41151"/>
              </p:ext>
            </p:extLst>
          </p:nvPr>
        </p:nvGraphicFramePr>
        <p:xfrm>
          <a:off x="1828800" y="51816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Down Arrow 28"/>
          <p:cNvSpPr/>
          <p:nvPr/>
        </p:nvSpPr>
        <p:spPr>
          <a:xfrm>
            <a:off x="3886200" y="4419600"/>
            <a:ext cx="990600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flipV="1">
            <a:off x="3810000" y="3124200"/>
            <a:ext cx="1143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18837" y="5650468"/>
                <a:ext cx="236276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itchFamily="2" charset="2"/>
                  </a:rPr>
                  <a:t>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insertions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37" y="5650468"/>
                <a:ext cx="236276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62" t="-9836" r="-4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505200" y="6019800"/>
                <a:ext cx="264848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itchFamily="2" charset="2"/>
                  </a:rPr>
                  <a:t>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/>
                  <a:t> deletions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6019800"/>
                <a:ext cx="264848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43" t="-10000" r="-4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49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26" grpId="0" animBg="1"/>
      <p:bldP spid="27" grpId="0" animBg="1"/>
      <p:bldP spid="27" grpId="1" animBg="1"/>
      <p:bldP spid="2" grpId="0"/>
      <p:bldP spid="3" grpId="0" uiExpand="1" build="p"/>
      <p:bldP spid="7" grpId="0" animBg="1"/>
      <p:bldP spid="29" grpId="0" animBg="1"/>
      <p:bldP spid="30" grpId="0" animBg="1"/>
      <p:bldP spid="34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0" y="3064605"/>
            <a:ext cx="13716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24000" y="1840468"/>
            <a:ext cx="1676400" cy="381000"/>
            <a:chOff x="1524000" y="2831068"/>
            <a:chExt cx="16764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895600" y="2831068"/>
                  <a:ext cx="304800" cy="381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2831068"/>
                  <a:ext cx="3048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4762" r="-28000" b="-238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>
              <a:off x="1524000" y="2831068"/>
              <a:ext cx="13716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24000" y="2221470"/>
            <a:ext cx="1676402" cy="516794"/>
            <a:chOff x="1600202" y="1452738"/>
            <a:chExt cx="1676402" cy="516794"/>
          </a:xfrm>
        </p:grpSpPr>
        <p:sp>
          <p:nvSpPr>
            <p:cNvPr id="14" name="Right Brace 13"/>
            <p:cNvSpPr/>
            <p:nvPr/>
          </p:nvSpPr>
          <p:spPr>
            <a:xfrm rot="16200000" flipH="1">
              <a:off x="2304604" y="748336"/>
              <a:ext cx="267598" cy="16764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105859" y="1600200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5859" y="1600200"/>
                  <a:ext cx="86594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84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1524000" y="1066800"/>
            <a:ext cx="5410202" cy="685799"/>
            <a:chOff x="1524000" y="843136"/>
            <a:chExt cx="5410202" cy="685799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4036132" y="-1369134"/>
              <a:ext cx="385937" cy="54102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043432" y="843136"/>
                  <a:ext cx="5902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432" y="843136"/>
                  <a:ext cx="5902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340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14586"/>
              </p:ext>
            </p:extLst>
          </p:nvPr>
        </p:nvGraphicFramePr>
        <p:xfrm>
          <a:off x="1569720" y="3079845"/>
          <a:ext cx="2621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92037"/>
              </p:ext>
            </p:extLst>
          </p:nvPr>
        </p:nvGraphicFramePr>
        <p:xfrm>
          <a:off x="1524000" y="18288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 flipV="1">
            <a:off x="3200400" y="2286000"/>
            <a:ext cx="1066800" cy="647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524000" y="3521806"/>
            <a:ext cx="2590802" cy="516794"/>
            <a:chOff x="1600202" y="1452738"/>
            <a:chExt cx="2590802" cy="516794"/>
          </a:xfrm>
        </p:grpSpPr>
        <p:sp>
          <p:nvSpPr>
            <p:cNvPr id="24" name="Right Brace 23"/>
            <p:cNvSpPr/>
            <p:nvPr/>
          </p:nvSpPr>
          <p:spPr>
            <a:xfrm rot="16200000" flipH="1">
              <a:off x="2761804" y="291136"/>
              <a:ext cx="267597" cy="25908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590802" y="1600200"/>
                  <a:ext cx="590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2" y="1600200"/>
                  <a:ext cx="5902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35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590800" y="5754896"/>
                <a:ext cx="51940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used by us for handling insertion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size(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754896"/>
                <a:ext cx="519405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35" t="-8197" r="-3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6172200" y="5678696"/>
            <a:ext cx="0" cy="475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696200" y="5696848"/>
            <a:ext cx="0" cy="475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1381647"/>
                  </p:ext>
                </p:extLst>
              </p:nvPr>
            </p:nvGraphicFramePr>
            <p:xfrm>
              <a:off x="609600" y="41148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Delete(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1381647"/>
                  </p:ext>
                </p:extLst>
              </p:nvPr>
            </p:nvGraphicFramePr>
            <p:xfrm>
              <a:off x="609600" y="41148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5682" r="-126868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427807" t="-5682" r="-154011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34573" y="47360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573" y="4736068"/>
                <a:ext cx="35458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61693" y="5257800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693" y="5257800"/>
                <a:ext cx="8963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88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650556" y="4736068"/>
            <a:ext cx="356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1</a:t>
            </a:r>
            <a:r>
              <a:rPr lang="en-US" dirty="0" smtClean="0"/>
              <a:t>: when table does not shrink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0557" y="5257800"/>
            <a:ext cx="36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2</a:t>
            </a:r>
            <a:r>
              <a:rPr lang="en-US" dirty="0" smtClean="0"/>
              <a:t>: when table shrinks to half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458143" y="5257800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143" y="5257800"/>
                <a:ext cx="124745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85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313359" y="5269468"/>
                <a:ext cx="10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359" y="5269468"/>
                <a:ext cx="10342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10973" y="46598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973" y="4659868"/>
                <a:ext cx="49244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56157" y="4648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157" y="4648200"/>
                <a:ext cx="49244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14369" y="1828800"/>
                <a:ext cx="18678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/>
                  <a:t>Before </a:t>
                </a:r>
                <a:r>
                  <a:rPr lang="en-US" b="1" dirty="0" smtClean="0"/>
                  <a:t>Delete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828800"/>
                <a:ext cx="1867884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2614" t="-8197" r="-19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239000" y="2895600"/>
                <a:ext cx="172303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After </a:t>
                </a:r>
                <a:r>
                  <a:rPr lang="en-US" b="1" dirty="0" smtClean="0"/>
                  <a:t>Delete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895600"/>
                <a:ext cx="1723036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191" t="-8197" r="-1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0" y="1828800"/>
                <a:ext cx="15440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8800"/>
                <a:ext cx="1544012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791" t="-8197" r="-63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52400" y="2907268"/>
                <a:ext cx="7104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907268"/>
                <a:ext cx="710451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1709" t="-8197" r="-136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Down Ribbon 41"/>
          <p:cNvSpPr/>
          <p:nvPr/>
        </p:nvSpPr>
        <p:spPr>
          <a:xfrm>
            <a:off x="2133600" y="5943600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carefully the </a:t>
            </a:r>
            <a:r>
              <a:rPr lang="en-US" b="1" dirty="0" smtClean="0">
                <a:solidFill>
                  <a:schemeClr val="tx1"/>
                </a:solidFill>
              </a:rPr>
              <a:t>Case 2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Down Ribbon 42"/>
              <p:cNvSpPr/>
              <p:nvPr/>
            </p:nvSpPr>
            <p:spPr>
              <a:xfrm>
                <a:off x="2057400" y="6092952"/>
                <a:ext cx="6138046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adapt this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so that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amortized cost is bounded by a constant for deletion as well.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Down Ribbon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6092952"/>
                <a:ext cx="6138046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9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7465759" y="5257800"/>
                <a:ext cx="72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59" y="5257800"/>
                <a:ext cx="72968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35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6" grpId="0" animBg="1"/>
      <p:bldP spid="29" grpId="0"/>
      <p:bldP spid="31" grpId="0"/>
      <p:bldP spid="32" grpId="0"/>
      <p:bldP spid="33" grpId="0"/>
      <p:bldP spid="34" grpId="0"/>
      <p:bldP spid="35" grpId="0"/>
      <p:bldP spid="35" grpId="1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Homework</a:t>
            </a: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Exercise 1</a:t>
                </a:r>
                <a:r>
                  <a:rPr lang="en-US" sz="2000" dirty="0"/>
                  <a:t>: Can amortized cost of an operation be negative. Does it create any problem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Exercise 2</a:t>
                </a:r>
                <a:r>
                  <a:rPr lang="en-US" sz="2000" dirty="0" smtClean="0"/>
                  <a:t>: For the new algorithm for dynamic tables (handling insertion as well as deletions), try if the following potential functions also work, i.e., can they be used to achieve amortized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cost per operation (insertion or deletion) ?</a:t>
                </a:r>
              </a:p>
              <a:p>
                <a:r>
                  <a:rPr lang="en-US" sz="2000" dirty="0"/>
                  <a:t>A</a:t>
                </a:r>
                <a:r>
                  <a:rPr lang="en-US" sz="2000" dirty="0" smtClean="0"/>
                  <a:t>t each stage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At each stage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(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size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(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))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/>
                                <m:t>       </m:t>
                              </m:r>
                              <m:r>
                                <a:rPr lang="en-US" sz="2000" b="1" i="0" dirty="0" smtClean="0"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sz="2000" b="1" i="0" dirty="0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≥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/>
                                <m:t>size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)/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4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size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(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/>
                                <m:t>/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)</m:t>
                              </m:r>
                              <m:r>
                                <a:rPr lang="en-US" sz="2000" b="1" i="0" dirty="0" smtClean="0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sz="2000" b="1" dirty="0"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sz="2000" b="1" dirty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/>
                                <m:t>size</m:t>
                              </m:r>
                              <m:r>
                                <a:rPr lang="en-US" sz="2000" b="1" i="1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US" sz="2000" b="1" i="1" dirty="0">
                                  <a:latin typeface="Cambria Math"/>
                                </a:rPr>
                                <m:t>)/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7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Aim </a:t>
            </a:r>
            <a:r>
              <a:rPr lang="en-US" sz="3600" b="1" dirty="0" smtClean="0"/>
              <a:t>of Amortized Analysis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sequence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operations.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be the worst case time complexity of any of the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=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analysis may be grossly </a:t>
                </a:r>
                <a:r>
                  <a:rPr lang="en-US" sz="2000" dirty="0" smtClean="0"/>
                  <a:t>wrong especially when there is a huge variation in the time complexity of various operations. </a:t>
                </a:r>
              </a:p>
              <a:p>
                <a:pPr marL="0" indent="0">
                  <a:buNone/>
                </a:pPr>
                <a:r>
                  <a:rPr lang="en-US" sz="2000" dirty="0"/>
                  <a:t>A</a:t>
                </a:r>
                <a:r>
                  <a:rPr lang="en-US" sz="2000" dirty="0" smtClean="0"/>
                  <a:t>mortized analysis is a very effective way to get a tight bound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key concept underlying amortized analysis: Potential function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Amortized Cost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 smtClean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 smtClean="0"/>
                  <a:t>   Actual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operations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Overview of using this concept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In order to get a bound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on </a:t>
                </a:r>
                <a:r>
                  <a:rPr lang="en-US" sz="2000" b="1" dirty="0"/>
                  <a:t>actual cost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operations it suffices if we </a:t>
                </a:r>
                <a:r>
                  <a:rPr lang="en-US" sz="2000" dirty="0"/>
                  <a:t>can bound </a:t>
                </a:r>
                <a:r>
                  <a:rPr lang="en-US" sz="2000" b="1" dirty="0" smtClean="0"/>
                  <a:t>amortized </a:t>
                </a:r>
                <a:r>
                  <a:rPr lang="en-US" sz="2000" b="1" dirty="0"/>
                  <a:t>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operations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  <a:blipFill rotWithShape="1">
                <a:blip r:embed="rId2"/>
                <a:stretch>
                  <a:fillRect l="-765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08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In order to get a bound </a:t>
                </a:r>
                <a:r>
                  <a:rPr lang="en-US" sz="2000" b="1" dirty="0" smtClean="0"/>
                  <a:t>amortized </a:t>
                </a:r>
                <a:r>
                  <a:rPr lang="en-US" sz="2000" b="1" dirty="0"/>
                  <a:t>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this is how we typically proceed: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Try </a:t>
                </a:r>
                <a:r>
                  <a:rPr lang="en-US" sz="2000" dirty="0"/>
                  <a:t>to select 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, so that for the costly operation,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Δ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negative to such an extent that it </a:t>
                </a:r>
                <a:r>
                  <a:rPr lang="en-US" sz="2000" i="1" dirty="0" smtClean="0">
                    <a:solidFill>
                      <a:srgbClr val="7030A0"/>
                    </a:solidFill>
                  </a:rPr>
                  <a:t>nullifies</a:t>
                </a:r>
                <a:r>
                  <a:rPr lang="en-US" sz="2000" dirty="0" smtClean="0"/>
                  <a:t> or </a:t>
                </a:r>
                <a:r>
                  <a:rPr lang="en-US" sz="2000" i="1" dirty="0" smtClean="0">
                    <a:solidFill>
                      <a:srgbClr val="7030A0"/>
                    </a:solidFill>
                  </a:rPr>
                  <a:t>reduces</a:t>
                </a:r>
                <a:r>
                  <a:rPr lang="en-US" sz="2000" dirty="0" smtClean="0"/>
                  <a:t> the effect of actual cost.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to find such a suitable potential function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Try to view carefully the costly operation and see if there is some quantity that is “</a:t>
                </a:r>
                <a:r>
                  <a:rPr lang="en-US" sz="2000" b="1" u="sng" dirty="0" smtClean="0">
                    <a:solidFill>
                      <a:srgbClr val="0070C0"/>
                    </a:solidFill>
                  </a:rPr>
                  <a:t>decreasing</a:t>
                </a:r>
                <a:r>
                  <a:rPr lang="en-US" sz="2000" dirty="0" smtClean="0"/>
                  <a:t>” during the operation.</a:t>
                </a:r>
                <a:endParaRPr lang="en-US" sz="2000" dirty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r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Application 1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Dynamic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Memory Management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39277" y="5802868"/>
            <a:ext cx="109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Memory</a:t>
            </a:r>
            <a:endParaRPr lang="en-US" dirty="0"/>
          </a:p>
        </p:txBody>
      </p:sp>
      <p:sp>
        <p:nvSpPr>
          <p:cNvPr id="35" name="Down Ribbon 34"/>
          <p:cNvSpPr/>
          <p:nvPr/>
        </p:nvSpPr>
        <p:spPr>
          <a:xfrm>
            <a:off x="152400" y="3657600"/>
            <a:ext cx="2209800" cy="1371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happens if more space is needed by table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1828800"/>
            <a:ext cx="3810000" cy="396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1" y="1828800"/>
            <a:ext cx="1752599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5600" y="2971800"/>
            <a:ext cx="1219199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8201" y="1828800"/>
            <a:ext cx="1219199" cy="1143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14801" y="2971800"/>
            <a:ext cx="1752599" cy="1143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4800" y="4114800"/>
            <a:ext cx="1752599" cy="1143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1" y="5257800"/>
            <a:ext cx="1219199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67399" y="1828800"/>
            <a:ext cx="838201" cy="171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67400" y="4076700"/>
            <a:ext cx="838201" cy="171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95601" y="4800600"/>
            <a:ext cx="1219198" cy="457200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67400" y="3543300"/>
            <a:ext cx="83820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14799" y="5257800"/>
            <a:ext cx="876299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95601" y="2971800"/>
            <a:ext cx="1219199" cy="5715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ircular Arrow 37"/>
          <p:cNvSpPr/>
          <p:nvPr/>
        </p:nvSpPr>
        <p:spPr>
          <a:xfrm rot="920927" flipH="1">
            <a:off x="3597267" y="2385091"/>
            <a:ext cx="2662594" cy="1790249"/>
          </a:xfrm>
          <a:prstGeom prst="circularArrow">
            <a:avLst>
              <a:gd name="adj1" fmla="val 5854"/>
              <a:gd name="adj2" fmla="val 1142319"/>
              <a:gd name="adj3" fmla="val 20333812"/>
              <a:gd name="adj4" fmla="val 10800000"/>
              <a:gd name="adj5" fmla="val 12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95600" y="2971800"/>
            <a:ext cx="83820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657600" y="2590800"/>
            <a:ext cx="4844335" cy="2819400"/>
            <a:chOff x="3657600" y="2590800"/>
            <a:chExt cx="4844335" cy="2819400"/>
          </a:xfrm>
        </p:grpSpPr>
        <p:sp>
          <p:nvSpPr>
            <p:cNvPr id="19" name="TextBox 18"/>
            <p:cNvSpPr txBox="1"/>
            <p:nvPr/>
          </p:nvSpPr>
          <p:spPr>
            <a:xfrm>
              <a:off x="7315200" y="4202668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Free space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6286500" y="2590800"/>
              <a:ext cx="1333500" cy="1611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657600" y="4371201"/>
              <a:ext cx="3581400" cy="16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286500" y="4572000"/>
              <a:ext cx="133350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5867400" y="3657600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</a:t>
            </a:r>
            <a:r>
              <a:rPr lang="en-US" b="1" i="1" dirty="0" smtClean="0"/>
              <a:t>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8314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 animBg="1"/>
      <p:bldP spid="39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SPACE and TIME Efficient 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Dynamic Table  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For Insertions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2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Some notations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: number of elements in the table.</a:t>
                </a:r>
              </a:p>
              <a:p>
                <a:endParaRPr lang="en-US" sz="2000" dirty="0" smtClean="0"/>
              </a:p>
              <a:p>
                <a:r>
                  <a:rPr lang="en-US" sz="2000" b="1" dirty="0" err="1" smtClean="0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):  A system-call that creates a table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and returns its pointer.</a:t>
                </a:r>
              </a:p>
              <a:p>
                <a:endParaRPr lang="en-US" sz="2000" dirty="0" smtClean="0"/>
              </a:p>
              <a:p>
                <a:r>
                  <a:rPr lang="en-US" sz="2000" b="1" dirty="0" smtClean="0"/>
                  <a:t>size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): the size of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b="1" dirty="0" smtClean="0"/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: copies the contents of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ree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): free the space (return the space to OS) occupied by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7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12832</TotalTime>
  <Words>2004</Words>
  <Application>Microsoft Office PowerPoint</Application>
  <PresentationFormat>On-screen Show (4:3)</PresentationFormat>
  <Paragraphs>354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Design and Analysis of Algorithms (CS345/CS345A)  Jan-April 2014</vt:lpstr>
      <vt:lpstr>Summary of Previous Lecture</vt:lpstr>
      <vt:lpstr>Aim of Amortized Analysis </vt:lpstr>
      <vt:lpstr>Amortized Cost </vt:lpstr>
      <vt:lpstr>Amortized Cost </vt:lpstr>
      <vt:lpstr>Application 1</vt:lpstr>
      <vt:lpstr>Memory Management</vt:lpstr>
      <vt:lpstr>SPACE and TIME Efficient  Dynamic Table  </vt:lpstr>
      <vt:lpstr>Some notations</vt:lpstr>
      <vt:lpstr>A trivial way to perform Insert(x)</vt:lpstr>
      <vt:lpstr>An efficient way to perform Insert(x)</vt:lpstr>
      <vt:lpstr>Intuition underlying efficiency of Insert(x) </vt:lpstr>
      <vt:lpstr>Amortized Analysis of Insert(x)  </vt:lpstr>
      <vt:lpstr>Amortized Analysis of Insert(x)  </vt:lpstr>
      <vt:lpstr>SPACE and TIME Efficient  Dynamic Table  </vt:lpstr>
      <vt:lpstr>Sequence of Deletions </vt:lpstr>
      <vt:lpstr>An efficient way to perform delete(x)</vt:lpstr>
      <vt:lpstr>Intuition underlying efficiency of Delete(x) </vt:lpstr>
      <vt:lpstr>Amortized Analysis of Delete(x)  </vt:lpstr>
      <vt:lpstr>SPACE and TIME Efficient  Dynamic Table  </vt:lpstr>
      <vt:lpstr>Attempt 1</vt:lpstr>
      <vt:lpstr>PowerPoint Presentation</vt:lpstr>
      <vt:lpstr>Towards designing new algorithm</vt:lpstr>
      <vt:lpstr>An efficient way to perform delete(x)</vt:lpstr>
      <vt:lpstr>The intuition why this new algorithm handles insertions and deletions efficiently.</vt:lpstr>
      <vt:lpstr>Amortized Analysis of Delete(x)  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HP</cp:lastModifiedBy>
  <cp:revision>1279</cp:revision>
  <dcterms:created xsi:type="dcterms:W3CDTF">2011-12-03T04:13:03Z</dcterms:created>
  <dcterms:modified xsi:type="dcterms:W3CDTF">2014-03-27T07:13:02Z</dcterms:modified>
</cp:coreProperties>
</file>