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483" r:id="rId3"/>
    <p:sldId id="529" r:id="rId4"/>
    <p:sldId id="539" r:id="rId5"/>
    <p:sldId id="536" r:id="rId6"/>
    <p:sldId id="537" r:id="rId7"/>
    <p:sldId id="544" r:id="rId8"/>
    <p:sldId id="538" r:id="rId9"/>
    <p:sldId id="535" r:id="rId10"/>
    <p:sldId id="531" r:id="rId11"/>
    <p:sldId id="540" r:id="rId12"/>
    <p:sldId id="533" r:id="rId13"/>
    <p:sldId id="534" r:id="rId14"/>
    <p:sldId id="522" r:id="rId15"/>
    <p:sldId id="523" r:id="rId16"/>
    <p:sldId id="530" r:id="rId17"/>
    <p:sldId id="541" r:id="rId18"/>
    <p:sldId id="526" r:id="rId19"/>
    <p:sldId id="525" r:id="rId20"/>
    <p:sldId id="521" r:id="rId21"/>
    <p:sldId id="543" r:id="rId22"/>
    <p:sldId id="542" r:id="rId23"/>
    <p:sldId id="527" r:id="rId24"/>
    <p:sldId id="528" r:id="rId25"/>
    <p:sldId id="52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77" d="100"/>
          <a:sy n="77" d="100"/>
        </p:scale>
        <p:origin x="-41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Amortized Analysis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(Application: </a:t>
            </a:r>
            <a:r>
              <a:rPr lang="en-US" sz="2000" b="1" dirty="0" smtClean="0">
                <a:solidFill>
                  <a:schemeClr val="tx1"/>
                </a:solidFill>
              </a:rPr>
              <a:t>Self Organizing Data structures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Online </a:t>
            </a:r>
            <a:r>
              <a:rPr lang="en-US" sz="3600" b="1" dirty="0">
                <a:solidFill>
                  <a:srgbClr val="7030A0"/>
                </a:solidFill>
              </a:rPr>
              <a:t>l</a:t>
            </a:r>
            <a:r>
              <a:rPr lang="en-US" sz="3600" b="1" dirty="0" smtClean="0">
                <a:solidFill>
                  <a:srgbClr val="7030A0"/>
                </a:solidFill>
              </a:rPr>
              <a:t>ist search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Given </a:t>
                </a:r>
                <a:r>
                  <a:rPr lang="en-US" sz="2000" dirty="0" smtClean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(access only from  </a:t>
                </a:r>
                <a:r>
                  <a:rPr lang="en-US" sz="1600" b="1" dirty="0" smtClean="0"/>
                  <a:t>HEAD</a:t>
                </a:r>
                <a:r>
                  <a:rPr lang="en-US" sz="2000" dirty="0" smtClean="0"/>
                  <a:t>)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an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 operations.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Constraints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The sequence is online (you can not know the future queries).</a:t>
                </a:r>
                <a:endParaRPr lang="en-US" sz="2000" dirty="0" smtClean="0"/>
              </a:p>
              <a:p>
                <a:r>
                  <a:rPr lang="en-US" sz="2000" dirty="0" smtClean="0"/>
                  <a:t>Access only through </a:t>
                </a:r>
                <a:r>
                  <a:rPr lang="en-US" sz="1600" b="1" dirty="0" smtClean="0"/>
                  <a:t>HEAD</a:t>
                </a:r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r>
                  <a:rPr lang="en-US" sz="2000" dirty="0" smtClean="0"/>
                  <a:t>Only way to update the list: </a:t>
                </a:r>
              </a:p>
              <a:p>
                <a:pPr lvl="1"/>
                <a:r>
                  <a:rPr lang="en-US" sz="1800" dirty="0" smtClean="0"/>
                  <a:t>Any two </a:t>
                </a:r>
                <a:r>
                  <a:rPr lang="en-US" sz="1800" u="sng" dirty="0" smtClean="0"/>
                  <a:t>neighboring</a:t>
                </a:r>
                <a:r>
                  <a:rPr lang="en-US" sz="1800" dirty="0" smtClean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design an online algorithm that achieves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search time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 smtClean="0"/>
                  <a:t>: any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How to judge efficiency of algorithm 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b="-8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9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Competitive ratio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 novel  </a:t>
            </a:r>
            <a:r>
              <a:rPr lang="en-US" sz="2800" b="1" dirty="0" smtClean="0">
                <a:solidFill>
                  <a:srgbClr val="C00000"/>
                </a:solidFill>
              </a:rPr>
              <a:t>concept </a:t>
            </a:r>
            <a:r>
              <a:rPr lang="en-US" sz="2800" b="1" dirty="0"/>
              <a:t>to judge efficiency of </a:t>
            </a:r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 smtClean="0"/>
                  <a:t>: an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r>
                  <a:rPr lang="en-US" sz="2000" i="1" u="sng" dirty="0" smtClean="0"/>
                  <a:t>How </a:t>
                </a:r>
                <a:r>
                  <a:rPr lang="en-US" sz="2000" i="1" u="sng" dirty="0"/>
                  <a:t>well does </a:t>
                </a:r>
                <a:r>
                  <a:rPr lang="en-US" sz="2000" b="1" i="1" u="sng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b="1" i="1" u="sng" dirty="0"/>
                  <a:t>compete</a:t>
                </a:r>
                <a:r>
                  <a:rPr lang="en-US" sz="2000" i="1" u="sng" dirty="0"/>
                  <a:t> with </a:t>
                </a:r>
                <a:r>
                  <a:rPr lang="en-US" sz="2000" b="1" i="1" u="sng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i="1" u="sng" dirty="0"/>
                  <a:t>for any sequence ? </a:t>
                </a:r>
              </a:p>
              <a:p>
                <a:pPr marL="0" indent="0" algn="ctr">
                  <a:buNone/>
                </a:pPr>
                <a:endParaRPr lang="en-US" sz="2000" b="1" i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</a:t>
                </a:r>
                <a:r>
                  <a:rPr lang="en-US" sz="2000" dirty="0" smtClean="0"/>
                  <a:t>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such that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every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statement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such that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 smtClean="0"/>
                  <a:t>for list search problem</a:t>
                </a:r>
                <a:r>
                  <a:rPr lang="en-US" sz="2000" dirty="0" smtClean="0"/>
                  <a:t>: Whenever we search an element, bring the element to the front of the list after the search.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Move to Front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Starting from </a:t>
                </a:r>
                <a:r>
                  <a:rPr lang="en-US" sz="1600" b="1" dirty="0" smtClean="0"/>
                  <a:t>HEAD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pointer, scan linearly till we find element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 smtClean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(e): rank of element e in the list.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  a sequence  of </a:t>
            </a:r>
            <a:r>
              <a:rPr lang="en-US" b="1" u="sng" dirty="0" smtClean="0">
                <a:solidFill>
                  <a:srgbClr val="002060"/>
                </a:solidFill>
              </a:rPr>
              <a:t>swaps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Example: </a:t>
            </a:r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(R)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0" grpId="0"/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r>
              <a:rPr lang="en-US" sz="3200" dirty="0" smtClean="0"/>
              <a:t>Execution of </a:t>
            </a:r>
            <a:r>
              <a:rPr lang="en-US" sz="3200" b="1" dirty="0" smtClean="0">
                <a:solidFill>
                  <a:srgbClr val="7030A0"/>
                </a:solidFill>
              </a:rPr>
              <a:t>Search</a:t>
            </a:r>
            <a:r>
              <a:rPr lang="en-US" sz="3200" dirty="0" smtClean="0"/>
              <a:t>(R)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swaps</a:t>
                </a:r>
                <a:endParaRPr lang="en-US" b="1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How good is </a:t>
            </a:r>
            <a:r>
              <a:rPr lang="en-US" sz="3200" dirty="0" smtClean="0">
                <a:solidFill>
                  <a:srgbClr val="7030A0"/>
                </a:solidFill>
              </a:rPr>
              <a:t>MTF </a:t>
            </a:r>
            <a:r>
              <a:rPr lang="en-US" sz="3200" dirty="0" smtClean="0"/>
              <a:t>Algorithm ?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MTF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</a:rPr>
              <a:t>versus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main challenge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 No knowledge about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algorithm</a:t>
                </a:r>
              </a:p>
              <a:p>
                <a:r>
                  <a:rPr lang="en-US" sz="2000" dirty="0" smtClean="0"/>
                  <a:t>There are so many query sequences.</a:t>
                </a:r>
              </a:p>
              <a:p>
                <a:r>
                  <a:rPr lang="en-US" sz="2000" dirty="0" smtClean="0"/>
                  <a:t>We don’t know how will </a:t>
                </a: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behave on any sequence.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...and yet we wish to get a guarantee on the behavior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Focus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query operation </a:t>
                </a:r>
                <a:r>
                  <a:rPr lang="en-US" sz="2000" dirty="0" smtClean="0"/>
                  <a:t>to analyze the behavior of the two algorithms.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438400" y="3581400"/>
            <a:ext cx="43434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Doesn’t this goal look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impossible or unrealistic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933" y="5449669"/>
            <a:ext cx="554446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the world of algorithms is full of such magical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think over how should the analysis proceed.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 of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 smtClean="0"/>
                  <a:t>and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 smtClean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Actual </a:t>
                </a:r>
                <a:r>
                  <a:rPr lang="en-US" sz="2000" dirty="0"/>
                  <a:t>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</a:t>
                </a:r>
                <a:r>
                  <a:rPr lang="en-US" sz="2000" dirty="0" smtClean="0"/>
                  <a:t>:  To show that amortized cost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</a:t>
                </a:r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is bounded 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</a:t>
                </a:r>
                <a:r>
                  <a:rPr lang="en-US" sz="2000" u="sng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latin typeface="Cambria Math"/>
                      </a:rPr>
                      <m:t>+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have “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 smtClean="0"/>
                  <a:t>x)” term to nullify the actual cost.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blipFill rotWithShape="1">
                <a:blip r:embed="rId3"/>
                <a:stretch>
                  <a:fillRect l="-708" t="-585" r="-354" b="-6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of swaps by </a:t>
              </a:r>
              <a:r>
                <a:rPr lang="en-US" b="1" dirty="0" smtClean="0">
                  <a:solidFill>
                    <a:srgbClr val="7030A0"/>
                  </a:solidFill>
                </a:rPr>
                <a:t>OPT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53" grpId="0" animBg="1"/>
      <p:bldP spid="85" grpId="0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What should be the potential </a:t>
                </a:r>
                <a:r>
                  <a:rPr lang="en-US" sz="3200" b="1" dirty="0"/>
                  <a:t>f</a:t>
                </a:r>
                <a:r>
                  <a:rPr lang="en-US" sz="3200" b="1" dirty="0" smtClean="0"/>
                  <a:t>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/>
                  <a:t>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potential of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 # </a:t>
                </a:r>
                <a:r>
                  <a:rPr lang="en-US" sz="2000" b="1" dirty="0" smtClean="0"/>
                  <a:t>inversions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 is a valid potential function.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741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6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Self Organizing Binary Search Trees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Motivation only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To find the answer, first execute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 , and then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/>
                  <a:t>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After execution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elements </a:t>
                </a:r>
                <a:r>
                  <a:rPr lang="en-US" sz="2000" u="sng" dirty="0" smtClean="0"/>
                  <a:t>preceding</a:t>
                </a:r>
                <a:r>
                  <a:rPr lang="en-US" sz="2000" dirty="0" smtClean="0"/>
                  <a:t> it now </a:t>
                </a:r>
                <a:r>
                  <a:rPr lang="en-US" sz="2000" u="sng" dirty="0" smtClean="0"/>
                  <a:t>follow</a:t>
                </a:r>
                <a:r>
                  <a:rPr lang="en-US" sz="2000" dirty="0" smtClean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Each such swap either </a:t>
                </a:r>
                <a:r>
                  <a:rPr lang="en-US" sz="2000" u="sng" dirty="0" smtClean="0"/>
                  <a:t>creates</a:t>
                </a:r>
                <a:r>
                  <a:rPr lang="en-US" sz="2000" dirty="0" smtClean="0"/>
                  <a:t> a new inversion or </a:t>
                </a:r>
                <a:r>
                  <a:rPr lang="en-US" sz="2000" u="sng" dirty="0" smtClean="0"/>
                  <a:t>destroys </a:t>
                </a:r>
                <a:r>
                  <a:rPr lang="en-US" sz="2000" dirty="0" smtClean="0"/>
                  <a:t>an existing one.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4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list </a:t>
                </a:r>
                <a:r>
                  <a:rPr lang="en-US" sz="2000" dirty="0" smtClean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Under what circumstances does </a:t>
                </a:r>
                <a:r>
                  <a:rPr lang="en-US" sz="2000" dirty="0"/>
                  <a:t>the moving of “x</a:t>
                </a:r>
                <a:r>
                  <a:rPr lang="en-US" sz="2000" dirty="0" smtClean="0"/>
                  <a:t>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If and only </a:t>
                </a:r>
                <a:r>
                  <a:rPr lang="en-US" sz="2000" dirty="0"/>
                  <a:t>if “e</a:t>
                </a:r>
                <a:r>
                  <a:rPr lang="en-US" sz="2000" dirty="0" smtClean="0"/>
                  <a:t>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list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Inversion (</a:t>
            </a:r>
            <a:r>
              <a:rPr lang="en-US" dirty="0" err="1" smtClean="0"/>
              <a:t>x,e</a:t>
            </a:r>
            <a:r>
              <a:rPr lang="en-US" dirty="0" smtClean="0"/>
              <a:t>) gets created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Inversion (</a:t>
            </a:r>
            <a:r>
              <a:rPr lang="en-US" dirty="0" err="1" smtClean="0"/>
              <a:t>x,e</a:t>
            </a:r>
            <a:r>
              <a:rPr lang="en-US" dirty="0" smtClean="0"/>
              <a:t>) gets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new inversions created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  <a:endParaRPr lang="en-US" sz="200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</a:t>
                </a:r>
                <a:r>
                  <a:rPr lang="en-US" sz="2000" dirty="0" smtClean="0"/>
                  <a:t>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 = ?</a:t>
                </a:r>
                <a:endParaRPr lang="en-US" sz="200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</a:t>
                </a:r>
                <a:r>
                  <a:rPr lang="en-US" sz="2000" dirty="0" smtClean="0"/>
                  <a:t>created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endParaRPr lang="en-US" sz="200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(No. of new inversions </a:t>
                </a:r>
                <a:r>
                  <a:rPr lang="en-US" dirty="0"/>
                  <a:t>c</a:t>
                </a:r>
                <a:r>
                  <a:rPr lang="en-US" dirty="0" smtClean="0"/>
                  <a:t>reated  –  No. of old inversions destroyed)</a:t>
                </a:r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9436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of swaps by </a:t>
              </a:r>
              <a:r>
                <a:rPr lang="en-US" b="1" dirty="0" smtClean="0">
                  <a:solidFill>
                    <a:srgbClr val="7030A0"/>
                  </a:solidFill>
                </a:rPr>
                <a:t>OPT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 by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(Actual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)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Analysis of </a:t>
            </a:r>
            <a:r>
              <a:rPr lang="en-US" sz="3200" b="1" dirty="0" smtClean="0">
                <a:solidFill>
                  <a:srgbClr val="7030A0"/>
                </a:solidFill>
              </a:rPr>
              <a:t>MTF </a:t>
            </a:r>
            <a:r>
              <a:rPr lang="en-US" sz="3200" b="1" dirty="0" smtClean="0"/>
              <a:t>versus </a:t>
            </a:r>
            <a:r>
              <a:rPr lang="en-US" sz="3200" b="1" dirty="0" smtClean="0">
                <a:solidFill>
                  <a:srgbClr val="7030A0"/>
                </a:solidFill>
              </a:rPr>
              <a:t>OPT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,  amortized </a:t>
                </a:r>
                <a:r>
                  <a:rPr lang="en-US" sz="2000" dirty="0"/>
                  <a:t>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actual </a:t>
                </a:r>
                <a:r>
                  <a:rPr lang="en-US" sz="2000" dirty="0"/>
                  <a:t>cost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,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 smtClean="0"/>
                  <a:t>Amortized </a:t>
                </a:r>
                <a:r>
                  <a:rPr lang="en-US" sz="2000" dirty="0"/>
                  <a:t>cost </a:t>
                </a: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 smtClean="0"/>
                  <a:t>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Actual cost </a:t>
                </a: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query operation </a:t>
                </a:r>
                <a:r>
                  <a:rPr lang="en-US" sz="2000" dirty="0"/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algorithm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 smtClean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</a:t>
            </a:r>
            <a:r>
              <a:rPr lang="en-US" sz="2000" dirty="0" smtClean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perhaps a persistent meditation on the problem for few 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Best wishes for the mid semester exam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Search Trees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Examples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 smtClean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 smtClean="0"/>
                  <a:t>: Achieve worst case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 smtClean="0"/>
                  <a:t>: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Can we have a simpler data structure for binary search trees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 !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 smtClean="0"/>
                  <a:t>tree</a:t>
                </a:r>
                <a:r>
                  <a:rPr lang="en-US" sz="2000" dirty="0" smtClean="0"/>
                  <a:t>: A </a:t>
                </a:r>
                <a:r>
                  <a:rPr lang="en-US" sz="2000" b="1" i="1" u="sng" dirty="0" smtClean="0">
                    <a:solidFill>
                      <a:srgbClr val="006C31"/>
                    </a:solidFill>
                  </a:rPr>
                  <a:t>self organizing </a:t>
                </a:r>
                <a:r>
                  <a:rPr lang="en-US" sz="2000" dirty="0" smtClean="0"/>
                  <a:t>Binary search trees.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Splay</a:t>
            </a:r>
            <a:r>
              <a:rPr lang="en-US" sz="3600" b="1" dirty="0" smtClean="0"/>
              <a:t> operation  </a:t>
            </a:r>
            <a:br>
              <a:rPr lang="en-US" sz="3600" b="1" dirty="0" smtClean="0"/>
            </a:br>
            <a:r>
              <a:rPr lang="en-US" sz="2400" b="1" dirty="0" smtClean="0"/>
              <a:t>Search(</a:t>
            </a:r>
            <a:r>
              <a:rPr lang="en-US" sz="2400" dirty="0" smtClean="0"/>
              <a:t>x</a:t>
            </a:r>
            <a:r>
              <a:rPr lang="en-US" sz="2400" b="1" dirty="0" smtClean="0"/>
              <a:t>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r>
              <a:rPr lang="en-US" sz="2400" b="1" dirty="0" smtClean="0"/>
              <a:t>Search(</a:t>
            </a:r>
            <a:r>
              <a:rPr lang="en-US" sz="2400" dirty="0" smtClean="0"/>
              <a:t>B</a:t>
            </a:r>
            <a:r>
              <a:rPr lang="en-US" sz="2400" b="1" dirty="0" smtClean="0"/>
              <a:t>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Search(</a:t>
            </a:r>
            <a:r>
              <a:rPr lang="en-US" sz="3600" dirty="0" smtClean="0"/>
              <a:t>x</a:t>
            </a:r>
            <a:r>
              <a:rPr lang="en-US" sz="3600" b="1" dirty="0" smtClean="0"/>
              <a:t>) on a </a:t>
            </a:r>
            <a:r>
              <a:rPr lang="en-US" sz="3600" b="1" dirty="0" smtClean="0">
                <a:solidFill>
                  <a:srgbClr val="7030A0"/>
                </a:solidFill>
              </a:rPr>
              <a:t>Splay Tree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Perform ordinary search for “x” on the BST.</a:t>
            </a:r>
          </a:p>
          <a:p>
            <a:endParaRPr lang="en-US" sz="2000" dirty="0" smtClean="0"/>
          </a:p>
          <a:p>
            <a:r>
              <a:rPr lang="en-US" sz="2000" dirty="0" smtClean="0"/>
              <a:t>Bring the element “x” to the root by a sequence of splaying.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Intuition for splaying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Element accessed </a:t>
            </a:r>
            <a:r>
              <a:rPr lang="en-US" sz="2000" b="1" u="sng" dirty="0" smtClean="0"/>
              <a:t>more frequently</a:t>
            </a:r>
            <a:r>
              <a:rPr lang="en-US" sz="2000" dirty="0" smtClean="0"/>
              <a:t> will be </a:t>
            </a:r>
            <a:r>
              <a:rPr lang="en-US" sz="2000" b="1" u="sng" dirty="0" smtClean="0"/>
              <a:t>closer to the root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so their search time will be very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Splay trees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Starting from </a:t>
                </a:r>
                <a:r>
                  <a:rPr lang="en-US" sz="2000" dirty="0" smtClean="0"/>
                  <a:t>any arbitrary (even </a:t>
                </a:r>
                <a:r>
                  <a:rPr lang="en-US" sz="2000" dirty="0" err="1" smtClean="0"/>
                  <a:t>sqewed</a:t>
                </a:r>
                <a:r>
                  <a:rPr lang="en-US" sz="2000" dirty="0" smtClean="0"/>
                  <a:t>) BST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nodes, suppose we </a:t>
                </a:r>
                <a:r>
                  <a:rPr lang="en-US" sz="2000" dirty="0" smtClean="0"/>
                  <a:t>perform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search operations, and every time we bring the element searched to the root by splaying.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time complexity of these operations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[this is as good as having a height balanced tree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r>
                  <a:rPr lang="en-US" sz="2000" dirty="0" smtClean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:r>
                  <a:rPr lang="en-US" sz="2000" dirty="0" smtClean="0"/>
                  <a:t>Proof is based on a novel </a:t>
                </a:r>
                <a:r>
                  <a:rPr lang="en-US" sz="2000" b="1" dirty="0" smtClean="0"/>
                  <a:t>amortized analysis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Visit the following hyperlink during your summer vacation: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600" dirty="0"/>
                  <a:t>http://www.cs.princeton.edu/courses/archive/fall07/cos521/handouts/self-adjusting.pdf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Self Organizing LIST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nice problem to realize the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magical power </a:t>
            </a:r>
            <a:r>
              <a:rPr lang="en-US" sz="2800" b="1" dirty="0" smtClean="0">
                <a:solidFill>
                  <a:schemeClr val="tx1"/>
                </a:solidFill>
              </a:rPr>
              <a:t>of </a:t>
            </a:r>
            <a:r>
              <a:rPr lang="en-US" sz="2800" b="1" u="sng" dirty="0" smtClean="0">
                <a:solidFill>
                  <a:schemeClr val="tx1"/>
                </a:solidFill>
              </a:rPr>
              <a:t>amortized analysis</a:t>
            </a:r>
            <a:endParaRPr lang="en-US" sz="2800" b="1" u="sng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13417</TotalTime>
  <Words>1768</Words>
  <Application>Microsoft Office PowerPoint</Application>
  <PresentationFormat>On-screen Show (4:3)</PresentationFormat>
  <Paragraphs>448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Jan-April 2014</vt:lpstr>
      <vt:lpstr>Self Organizing Binary Search Trees</vt:lpstr>
      <vt:lpstr>Binary Search Trees</vt:lpstr>
      <vt:lpstr>Splay tree:  A self organizing Binary search trees. </vt:lpstr>
      <vt:lpstr>Splay operation   Search(x)</vt:lpstr>
      <vt:lpstr>Splay operation   Search(B)</vt:lpstr>
      <vt:lpstr>Search(x) on a Splay Tree</vt:lpstr>
      <vt:lpstr>Analysis of Splay trees</vt:lpstr>
      <vt:lpstr>Self Organizing LIST</vt:lpstr>
      <vt:lpstr>Problem : Online list search </vt:lpstr>
      <vt:lpstr>Competitive ratio A novel  concept to judge efficiency of A</vt:lpstr>
      <vt:lpstr>Problem statement </vt:lpstr>
      <vt:lpstr>Move to Front Algorithm</vt:lpstr>
      <vt:lpstr>Move-to-Front algorithm </vt:lpstr>
      <vt:lpstr>Move-to-Front algorithm Execution of Search(R)</vt:lpstr>
      <vt:lpstr>How good is MTF Algorithm ?</vt:lpstr>
      <vt:lpstr>The main challenge</vt:lpstr>
      <vt:lpstr>ith query operation of MTF and OPT </vt:lpstr>
      <vt:lpstr>What should be the potential function ϕ ?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Analysis of MTF versus OPT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1319</cp:revision>
  <dcterms:created xsi:type="dcterms:W3CDTF">2011-12-03T04:13:03Z</dcterms:created>
  <dcterms:modified xsi:type="dcterms:W3CDTF">2014-03-28T11:45:47Z</dcterms:modified>
</cp:coreProperties>
</file>