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74" r:id="rId2"/>
    <p:sldId id="490" r:id="rId3"/>
    <p:sldId id="493" r:id="rId4"/>
    <p:sldId id="506" r:id="rId5"/>
    <p:sldId id="507" r:id="rId6"/>
    <p:sldId id="492" r:id="rId7"/>
    <p:sldId id="494" r:id="rId8"/>
    <p:sldId id="495" r:id="rId9"/>
    <p:sldId id="497" r:id="rId10"/>
    <p:sldId id="500" r:id="rId11"/>
    <p:sldId id="501" r:id="rId12"/>
    <p:sldId id="496" r:id="rId13"/>
    <p:sldId id="504" r:id="rId14"/>
    <p:sldId id="489" r:id="rId15"/>
    <p:sldId id="483" r:id="rId16"/>
    <p:sldId id="486" r:id="rId17"/>
    <p:sldId id="488" r:id="rId18"/>
    <p:sldId id="484" r:id="rId19"/>
    <p:sldId id="505" r:id="rId20"/>
    <p:sldId id="48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67" d="100"/>
          <a:sy n="67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7" Type="http://schemas.openxmlformats.org/officeDocument/2006/relationships/image" Target="../media/image50.png"/><Relationship Id="rId2" Type="http://schemas.openxmlformats.org/officeDocument/2006/relationships/image" Target="../media/image4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60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6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number 32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Pattern Matching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 smtClean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non-empty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 is of the form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∷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 smtClean="0"/>
                  <a:t> that is also suffix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 smtClean="0"/>
                  <a:t>.      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1091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43884"/>
              </p:ext>
            </p:extLst>
          </p:nvPr>
        </p:nvGraphicFramePr>
        <p:xfrm>
          <a:off x="3810000" y="32385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5181600" y="2133600"/>
            <a:ext cx="0" cy="123086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798331" y="3581402"/>
            <a:ext cx="1154668" cy="597930"/>
            <a:chOff x="3798331" y="3581402"/>
            <a:chExt cx="1154668" cy="59793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237738" y="3141995"/>
              <a:ext cx="275854" cy="115466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44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48" name="Right Brace 4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>
              <a:endCxn id="4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32124" y="2907268"/>
            <a:ext cx="4401875" cy="369332"/>
            <a:chOff x="914400" y="2590800"/>
            <a:chExt cx="4401875" cy="369332"/>
          </a:xfrm>
        </p:grpSpPr>
        <p:sp>
          <p:nvSpPr>
            <p:cNvPr id="57" name="Right Brace 56"/>
            <p:cNvSpPr/>
            <p:nvPr/>
          </p:nvSpPr>
          <p:spPr>
            <a:xfrm rot="5400000" flipH="1">
              <a:off x="4453190" y="2097046"/>
              <a:ext cx="190501" cy="153566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>
              <a:endCxn id="57" idx="1"/>
            </p:cNvCxnSpPr>
            <p:nvPr/>
          </p:nvCxnSpPr>
          <p:spPr>
            <a:xfrm flipV="1">
              <a:off x="1900817" y="2769630"/>
              <a:ext cx="264762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5867401" y="4267200"/>
                <a:ext cx="3047999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does a non-empty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look like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1" y="4267200"/>
                <a:ext cx="3047999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6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Computing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 smtClean="0"/>
                  <a:t> using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8924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07889"/>
              </p:ext>
            </p:extLst>
          </p:nvPr>
        </p:nvGraphicFramePr>
        <p:xfrm>
          <a:off x="3429000" y="32004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0" y="5029200"/>
            <a:ext cx="397865" cy="597932"/>
            <a:chOff x="4572000" y="5029200"/>
            <a:chExt cx="397865" cy="597932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625374" y="4977428"/>
              <a:ext cx="275853" cy="37939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/>
          <p:cNvCxnSpPr/>
          <p:nvPr/>
        </p:nvCxnSpPr>
        <p:spPr>
          <a:xfrm>
            <a:off x="3657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05216"/>
              </p:ext>
            </p:extLst>
          </p:nvPr>
        </p:nvGraphicFramePr>
        <p:xfrm>
          <a:off x="4572000" y="4663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8849"/>
              </p:ext>
            </p:extLst>
          </p:nvPr>
        </p:nvGraphicFramePr>
        <p:xfrm>
          <a:off x="4191000" y="3901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029200" y="2045732"/>
            <a:ext cx="292068" cy="697468"/>
            <a:chOff x="5029200" y="2045732"/>
            <a:chExt cx="292068" cy="697468"/>
          </a:xfrm>
        </p:grpSpPr>
        <p:cxnSp>
          <p:nvCxnSpPr>
            <p:cNvPr id="44" name="Straight Connector 43"/>
            <p:cNvCxnSpPr>
              <a:endCxn id="49" idx="0"/>
            </p:cNvCxnSpPr>
            <p:nvPr/>
          </p:nvCxnSpPr>
          <p:spPr>
            <a:xfrm flipH="1">
              <a:off x="5175234" y="20457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29200" y="2209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5175234" y="25791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971800" y="1524000"/>
            <a:ext cx="2667000" cy="3200400"/>
            <a:chOff x="2971800" y="1524000"/>
            <a:chExt cx="2667000" cy="3200400"/>
          </a:xfrm>
        </p:grpSpPr>
        <p:sp>
          <p:nvSpPr>
            <p:cNvPr id="53" name="Arc 52"/>
            <p:cNvSpPr/>
            <p:nvPr/>
          </p:nvSpPr>
          <p:spPr>
            <a:xfrm>
              <a:off x="2971800" y="1524000"/>
              <a:ext cx="2444766" cy="3200400"/>
            </a:xfrm>
            <a:prstGeom prst="arc">
              <a:avLst>
                <a:gd name="adj1" fmla="val 18468499"/>
                <a:gd name="adj2" fmla="val 288000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46732" y="28956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2400" y="1872734"/>
            <a:ext cx="1447800" cy="1784866"/>
            <a:chOff x="4038600" y="1872734"/>
            <a:chExt cx="1447800" cy="1784866"/>
          </a:xfrm>
        </p:grpSpPr>
        <p:sp>
          <p:nvSpPr>
            <p:cNvPr id="16" name="Arc 15"/>
            <p:cNvSpPr/>
            <p:nvPr/>
          </p:nvSpPr>
          <p:spPr>
            <a:xfrm>
              <a:off x="4038600" y="1872734"/>
              <a:ext cx="1371600" cy="1784866"/>
            </a:xfrm>
            <a:prstGeom prst="arc">
              <a:avLst>
                <a:gd name="adj1" fmla="val 18468499"/>
                <a:gd name="adj2" fmla="val 325050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94332" y="2590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8" name="Right Brace 5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>
              <a:endCxn id="5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419600" y="3505200"/>
            <a:ext cx="381000" cy="533400"/>
            <a:chOff x="3657600" y="2133600"/>
            <a:chExt cx="381000" cy="5334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16" idx="0"/>
          </p:cNvCxnSpPr>
          <p:nvPr/>
        </p:nvCxnSpPr>
        <p:spPr>
          <a:xfrm flipH="1">
            <a:off x="5105400" y="2137173"/>
            <a:ext cx="30068" cy="2739627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11668" y="2057400"/>
            <a:ext cx="0" cy="762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64166" y="2057400"/>
            <a:ext cx="0" cy="1377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29200" y="2057400"/>
            <a:ext cx="0" cy="2057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00600" y="4114800"/>
            <a:ext cx="0" cy="6858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5400000">
            <a:off x="4596228" y="4215228"/>
            <a:ext cx="4042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…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 smtClean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The length of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longest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 smtClean="0">
                    <a:solidFill>
                      <a:schemeClr val="tx1"/>
                    </a:solidFill>
                  </a:rPr>
                  <a:t>proper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prefix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which is also a suffix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Observation: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&lt;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always.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26824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15592" y="1535668"/>
            <a:ext cx="3861208" cy="379784"/>
            <a:chOff x="1472792" y="2590800"/>
            <a:chExt cx="3861208" cy="379784"/>
          </a:xfrm>
        </p:grpSpPr>
        <p:sp>
          <p:nvSpPr>
            <p:cNvPr id="10" name="Right Brace 9"/>
            <p:cNvSpPr/>
            <p:nvPr/>
          </p:nvSpPr>
          <p:spPr>
            <a:xfrm rot="5400000" flipH="1">
              <a:off x="4095750" y="1657350"/>
              <a:ext cx="190500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839" r="-15663"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endCxn id="10" idx="1"/>
            </p:cNvCxnSpPr>
            <p:nvPr/>
          </p:nvCxnSpPr>
          <p:spPr>
            <a:xfrm>
              <a:off x="1900817" y="2705100"/>
              <a:ext cx="22901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29502"/>
              </p:ext>
            </p:extLst>
          </p:nvPr>
        </p:nvGraphicFramePr>
        <p:xfrm>
          <a:off x="3352800" y="260604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581400" y="2133600"/>
            <a:ext cx="1143000" cy="533400"/>
            <a:chOff x="3581400" y="2133600"/>
            <a:chExt cx="11430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724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9624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3581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600866" y="1371600"/>
            <a:ext cx="3178704" cy="381000"/>
            <a:chOff x="2600866" y="1371600"/>
            <a:chExt cx="3178704" cy="381000"/>
          </a:xfrm>
        </p:grpSpPr>
        <p:grpSp>
          <p:nvGrpSpPr>
            <p:cNvPr id="23" name="Group 22"/>
            <p:cNvGrpSpPr/>
            <p:nvPr/>
          </p:nvGrpSpPr>
          <p:grpSpPr>
            <a:xfrm>
              <a:off x="2600866" y="1371600"/>
              <a:ext cx="2272278" cy="369332"/>
              <a:chOff x="2600866" y="1371600"/>
              <a:chExt cx="227227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85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25745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while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  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{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)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</a:t>
                </a:r>
                <a:r>
                  <a:rPr lang="en-US" sz="20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2000" dirty="0" smtClean="0"/>
                  <a:t>of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i="1" dirty="0" smtClean="0">
                    <a:solidFill>
                      <a:srgbClr val="006C31"/>
                    </a:solidFill>
                    <a:latin typeface="Cambria Math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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  <a:blipFill rotWithShape="1">
                <a:blip r:embed="rId3"/>
                <a:stretch>
                  <a:fillRect l="-1290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you visualize the behavior  of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  <a:blipFill rotWithShape="1">
                <a:blip r:embed="rId4"/>
                <a:stretch>
                  <a:fillRect l="-166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  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𝑻</m:t>
                    </m:r>
                    <m:r>
                      <a:rPr lang="en-US" b="1" i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257" t="-8197" r="-9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69" t="-8197" r="-2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5147241" y="2450068"/>
            <a:ext cx="3844359" cy="2796064"/>
            <a:chOff x="5147241" y="2450068"/>
            <a:chExt cx="3844359" cy="279606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638800" y="2450068"/>
              <a:ext cx="0" cy="24267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38800" y="4876800"/>
              <a:ext cx="3352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>
                      <a:sym typeface="Wingdings" panose="05000000000000000000" pitchFamily="2" charset="2"/>
                    </a:rPr>
                    <a:t>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9836" r="-9877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 rot="16200000">
              <a:off x="5237121" y="322108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5943600" y="3657600"/>
            <a:ext cx="3048000" cy="1219200"/>
            <a:chOff x="5943600" y="3657600"/>
            <a:chExt cx="3048000" cy="1219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943600" y="45720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436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484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53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162800" y="39624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580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1628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4676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772400" y="36576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772400" y="36576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77200" y="3657600"/>
              <a:ext cx="0" cy="914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77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820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6868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6868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wn Ribbon 43"/>
              <p:cNvSpPr/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Can increase by at most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in one step but may decrease by any amount in a single step.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But it is always nonnegative.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21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0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4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build="p"/>
      <p:bldP spid="7" grpId="0" animBg="1"/>
      <p:bldP spid="9" grpId="0" animBg="1"/>
      <p:bldP spid="10" grpId="0"/>
      <p:bldP spid="11" grpId="0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The</a:t>
            </a:r>
            <a:r>
              <a:rPr lang="en-US" sz="3200" dirty="0" smtClean="0">
                <a:solidFill>
                  <a:srgbClr val="7030A0"/>
                </a:solidFill>
              </a:rPr>
              <a:t> KMP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K</a:t>
            </a:r>
            <a:r>
              <a:rPr lang="en-US" sz="2800" b="1" dirty="0" smtClean="0">
                <a:solidFill>
                  <a:schemeClr val="tx1"/>
                </a:solidFill>
              </a:rPr>
              <a:t>: Knuth,  </a:t>
            </a:r>
            <a:r>
              <a:rPr lang="en-US" sz="2800" b="1" dirty="0" smtClean="0">
                <a:solidFill>
                  <a:srgbClr val="7030A0"/>
                </a:solidFill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</a:rPr>
              <a:t>: Morris,  </a:t>
            </a:r>
            <a:r>
              <a:rPr lang="en-US" sz="2800" b="1" dirty="0" smtClean="0">
                <a:solidFill>
                  <a:srgbClr val="7030A0"/>
                </a:solidFill>
              </a:rPr>
              <a:t>P</a:t>
            </a:r>
            <a:r>
              <a:rPr lang="en-US" sz="2800" b="1" dirty="0" smtClean="0">
                <a:solidFill>
                  <a:schemeClr val="tx1"/>
                </a:solidFill>
              </a:rPr>
              <a:t>: Pratt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7030A0"/>
                </a:solidFill>
              </a:rPr>
              <a:t> KMP </a:t>
            </a:r>
            <a:r>
              <a:rPr lang="en-US" sz="3200" b="1" dirty="0" smtClean="0"/>
              <a:t>algorithm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Compute-F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 smtClean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        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r>
                  <a:rPr lang="en-US" sz="2000" b="1" dirty="0" smtClean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}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9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40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p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Analysis of the running time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own Ribbon 27"/>
              <p:cNvSpPr/>
              <p:nvPr/>
            </p:nvSpPr>
            <p:spPr>
              <a:xfrm>
                <a:off x="1524000" y="51054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us try to show that amortized time complexity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iteration is dominated by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Down Ribbon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054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09600" y="2133600"/>
            <a:ext cx="8381999" cy="3429000"/>
            <a:chOff x="609600" y="2133600"/>
            <a:chExt cx="8381999" cy="3429000"/>
          </a:xfrm>
        </p:grpSpPr>
        <p:grpSp>
          <p:nvGrpSpPr>
            <p:cNvPr id="27" name="Group 26"/>
            <p:cNvGrpSpPr/>
            <p:nvPr/>
          </p:nvGrpSpPr>
          <p:grpSpPr>
            <a:xfrm>
              <a:off x="609600" y="2133600"/>
              <a:ext cx="8381999" cy="3429000"/>
              <a:chOff x="609600" y="2057400"/>
              <a:chExt cx="8381999" cy="3429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Down Ribbon 1"/>
                  <p:cNvSpPr/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Time complexity of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iteration is dominated by time complexity of  </a:t>
                    </a:r>
                    <a:r>
                      <a:rPr lang="en-US" b="1" dirty="0">
                        <a:solidFill>
                          <a:schemeClr val="tx1"/>
                        </a:solidFill>
                      </a:rPr>
                      <a:t>Compute-F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). Unfortunately it</a:t>
                    </a:r>
                    <a:r>
                      <a:rPr lang="en-US" dirty="0" smtClean="0"/>
                      <a:t>; 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is not a constant.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a:t>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What should we do ?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Down Ribbon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blipFill rotWithShape="1">
                    <a:blip r:embed="rId17"/>
                    <a:stretch>
                      <a:fillRect b="-5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>
                <a:off x="4876800" y="2057400"/>
                <a:ext cx="0" cy="2514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H="1">
              <a:off x="4876800" y="213360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0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animBg="1"/>
      <p:bldP spid="17" grpId="0" build="allAtOnce" animBg="1"/>
      <p:bldP spid="18" grpId="0" animBg="1"/>
      <p:bldP spid="19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9852203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133600"/>
                    <a:gridCol w="1905000"/>
                    <a:gridCol w="17526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r>
                            <a:rPr lang="en-US" baseline="0" dirty="0" smtClean="0"/>
                            <a:t>  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iteration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</a:t>
                          </a:r>
                          <a:r>
                            <a:rPr lang="en-US" baseline="0" dirty="0" smtClean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iteration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0959564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133600"/>
                    <a:gridCol w="1905000"/>
                    <a:gridCol w="1752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571" t="-4762" r="-17142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55591" t="-4762" r="-91693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87805" t="-4762" b="-16666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smtClean="0"/>
                  <a:t>Case 1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smtClean="0"/>
                  <a:t>Case 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0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end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iteration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0" t="-8197" r="-7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89557" y="5574268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57" y="5574268"/>
                <a:ext cx="6126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28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own Ribbon 19"/>
              <p:cNvSpPr/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Down Ribbo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133600" y="60929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at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wn Ribbon 21"/>
          <p:cNvSpPr/>
          <p:nvPr/>
        </p:nvSpPr>
        <p:spPr>
          <a:xfrm>
            <a:off x="2209800" y="60167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anything that has decreased 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Ribbon 22"/>
              <p:cNvSpPr/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Yes,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decreased.</a:t>
                </a:r>
                <a:endParaRPr lang="en-US" dirty="0" smtClean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Down Ribbo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0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Problem Definition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r>
                  <a:rPr lang="en-US" sz="2000" dirty="0" smtClean="0"/>
                  <a:t> : a set of alphabets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Text</a:t>
                </a:r>
                <a:r>
                  <a:rPr lang="en-US" sz="2000" dirty="0" smtClean="0"/>
                  <a:t> 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Pattern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Representation of Text and Pattern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the text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a text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lways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Can you see the analogy between the analysis of this algorithm and the analysis of “</a:t>
                </a:r>
                <a:r>
                  <a:rPr lang="en-US" sz="2000" b="1" dirty="0" smtClean="0"/>
                  <a:t>stack with multi-pop</a:t>
                </a:r>
                <a:r>
                  <a:rPr lang="en-US" sz="2000" dirty="0" smtClean="0"/>
                  <a:t>”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and 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function,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to determine all its matches in a text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1..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Problem Definition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Pattern matches Text </a:t>
                </a:r>
                <a:r>
                  <a:rPr lang="en-US" sz="2000" dirty="0"/>
                  <a:t>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if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>
                    <a:sym typeface="Wingdings" pitchFamily="2" charset="2"/>
                  </a:rPr>
                  <a:t>O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time algorithm to check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occurs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.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58768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12723" y="4050268"/>
                <a:ext cx="15356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dirty="0"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23" y="4050268"/>
                <a:ext cx="15356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7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3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05365092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First attempt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Pattern matches Text </a:t>
                </a:r>
                <a:r>
                  <a:rPr lang="en-US" sz="2000" dirty="0"/>
                  <a:t>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if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>
                    <a:sym typeface="Wingdings" pitchFamily="2" charset="2"/>
                  </a:rPr>
                  <a:t>O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time algorithm to check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occurs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Fact 1</a:t>
                </a:r>
                <a:r>
                  <a:rPr lang="en-US" sz="2000" dirty="0" smtClean="0"/>
                  <a:t>: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2000" b="1" dirty="0"/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</a:t>
                </a:r>
                <a:r>
                  <a:rPr lang="en-US" sz="2000" dirty="0" smtClean="0">
                    <a:sym typeface="Wingdings" pitchFamily="2" charset="2"/>
                  </a:rPr>
                  <a:t>find all occurrences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3684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12723" y="4050268"/>
                <a:ext cx="15356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dirty="0"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23" y="4050268"/>
                <a:ext cx="15356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7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5494848" y="2400300"/>
                <a:ext cx="3496752" cy="135988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Fact 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imply that we can’t achieve better than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time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48" y="2400300"/>
                <a:ext cx="3496752" cy="135988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867400" y="5105400"/>
            <a:ext cx="3128805" cy="1600200"/>
            <a:chOff x="5867400" y="5105400"/>
            <a:chExt cx="3128805" cy="1600200"/>
          </a:xfrm>
        </p:grpSpPr>
        <p:sp>
          <p:nvSpPr>
            <p:cNvPr id="3" name="Smiley Face 2"/>
            <p:cNvSpPr/>
            <p:nvPr/>
          </p:nvSpPr>
          <p:spPr>
            <a:xfrm>
              <a:off x="6934200" y="5105400"/>
              <a:ext cx="914400" cy="914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6059269"/>
              <a:ext cx="3128805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No. May be we may can use </a:t>
              </a:r>
            </a:p>
            <a:p>
              <a:r>
                <a:rPr lang="en-US" dirty="0" smtClean="0"/>
                <a:t>the idea of collaboration here 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7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Collaboration (team effort)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works in real life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2056015"/>
            <a:ext cx="3075709" cy="2668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295400" y="5105400"/>
            <a:ext cx="6934200" cy="1371600"/>
          </a:xfrm>
          <a:prstGeom prst="ribbon">
            <a:avLst>
              <a:gd name="adj1" fmla="val 16667"/>
              <a:gd name="adj2" fmla="val 685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used it for “</a:t>
            </a:r>
            <a:r>
              <a:rPr lang="en-US" b="1" dirty="0" smtClean="0">
                <a:solidFill>
                  <a:srgbClr val="C00000"/>
                </a:solidFill>
              </a:rPr>
              <a:t>Range Minima</a:t>
            </a:r>
            <a:r>
              <a:rPr lang="en-US" dirty="0" smtClean="0">
                <a:solidFill>
                  <a:schemeClr val="tx1"/>
                </a:solidFill>
              </a:rPr>
              <a:t>” problem.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Let us try “the idea of collaboration” for the given problem.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How to </a:t>
            </a:r>
            <a:r>
              <a:rPr lang="en-US" sz="3200" dirty="0" smtClean="0">
                <a:solidFill>
                  <a:srgbClr val="7030A0"/>
                </a:solidFill>
              </a:rPr>
              <a:t>collaborate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2906713"/>
                <a:ext cx="8305799" cy="1500187"/>
              </a:xfrm>
            </p:spPr>
            <p:txBody>
              <a:bodyPr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Instead of just knowing whether pattern is/is-not matched at location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us compute some more information: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the extent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which pattern is (partially) matched at location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 how to quantify this notion ?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906713"/>
                <a:ext cx="8305799" cy="1500187"/>
              </a:xfrm>
              <a:blipFill rotWithShape="1">
                <a:blip r:embed="rId2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Pattern matching at a location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longest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that is matched at 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Length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, pattern matches at </a:t>
                </a:r>
                <a:r>
                  <a:rPr lang="en-US" sz="2000" dirty="0"/>
                  <a:t>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text.     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75326"/>
              </p:ext>
            </p:extLst>
          </p:nvPr>
        </p:nvGraphicFramePr>
        <p:xfrm>
          <a:off x="3429000" y="26060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08938" y="2590800"/>
            <a:ext cx="3063262" cy="685800"/>
            <a:chOff x="3108938" y="2514600"/>
            <a:chExt cx="3063262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Straight Connector 38"/>
          <p:cNvCxnSpPr/>
          <p:nvPr/>
        </p:nvCxnSpPr>
        <p:spPr>
          <a:xfrm>
            <a:off x="5486400" y="2133600"/>
            <a:ext cx="0" cy="501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600200" y="2221468"/>
            <a:ext cx="3352800" cy="369332"/>
            <a:chOff x="914400" y="2590800"/>
            <a:chExt cx="3352800" cy="369332"/>
          </a:xfrm>
        </p:grpSpPr>
        <p:sp>
          <p:nvSpPr>
            <p:cNvPr id="43" name="Right Brace 42"/>
            <p:cNvSpPr/>
            <p:nvPr/>
          </p:nvSpPr>
          <p:spPr>
            <a:xfrm rot="5400000" flipH="1">
              <a:off x="3401087" y="2094019"/>
              <a:ext cx="190501" cy="154172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endCxn id="43" idx="1"/>
            </p:cNvCxnSpPr>
            <p:nvPr/>
          </p:nvCxnSpPr>
          <p:spPr>
            <a:xfrm>
              <a:off x="1900817" y="2769631"/>
              <a:ext cx="15955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3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/>
                  <a:t>Computing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 </a:t>
                </a:r>
                <a:r>
                  <a:rPr lang="en-US" sz="3200" dirty="0" smtClean="0">
                    <a:sym typeface="Wingdings" pitchFamily="2" charset="2"/>
                  </a:rPr>
                  <a:t>Collaboratively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 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incrementally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/>
                  <a:t>is at most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.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10440"/>
              </p:ext>
            </p:extLst>
          </p:nvPr>
        </p:nvGraphicFramePr>
        <p:xfrm>
          <a:off x="3063258" y="2590800"/>
          <a:ext cx="3413745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9305"/>
                <a:gridCol w="379305"/>
                <a:gridCol w="379305"/>
                <a:gridCol w="379305"/>
                <a:gridCol w="379305"/>
                <a:gridCol w="379305"/>
                <a:gridCol w="379305"/>
                <a:gridCol w="379305"/>
                <a:gridCol w="379305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29099"/>
              </p:ext>
            </p:extLst>
          </p:nvPr>
        </p:nvGraphicFramePr>
        <p:xfrm>
          <a:off x="2743197" y="3276600"/>
          <a:ext cx="3352806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534"/>
                <a:gridCol w="372534"/>
                <a:gridCol w="372534"/>
                <a:gridCol w="372534"/>
                <a:gridCol w="372534"/>
                <a:gridCol w="372534"/>
                <a:gridCol w="372534"/>
                <a:gridCol w="372534"/>
                <a:gridCol w="372534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895600" y="2133600"/>
            <a:ext cx="2286000" cy="1447800"/>
            <a:chOff x="2895600" y="2133600"/>
            <a:chExt cx="2286000" cy="14478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181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4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43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62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581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0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95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76600" y="2133600"/>
            <a:ext cx="1506276" cy="533400"/>
            <a:chOff x="3276600" y="2133600"/>
            <a:chExt cx="150627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782876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9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576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4" name="Right Brace 53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>
              <a:endCxn id="54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2124" y="2907268"/>
            <a:ext cx="4401876" cy="369332"/>
            <a:chOff x="914400" y="2590800"/>
            <a:chExt cx="4401876" cy="369332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3925625" y="1569481"/>
              <a:ext cx="190501" cy="25908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endCxn id="68" idx="1"/>
            </p:cNvCxnSpPr>
            <p:nvPr/>
          </p:nvCxnSpPr>
          <p:spPr>
            <a:xfrm>
              <a:off x="1900817" y="2769631"/>
              <a:ext cx="2120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400799" y="5029200"/>
            <a:ext cx="210748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IMPOSSIBLE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5" grpId="0" animBg="1"/>
      <p:bldP spid="7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12549</TotalTime>
  <Words>1487</Words>
  <Application>Microsoft Office PowerPoint</Application>
  <PresentationFormat>On-screen Show (4:3)</PresentationFormat>
  <Paragraphs>310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and Analysis of Algorithms (CS345/CS345A)  Jan-April 2014</vt:lpstr>
      <vt:lpstr>Problem Definition</vt:lpstr>
      <vt:lpstr>Problem Definition</vt:lpstr>
      <vt:lpstr>First attempt</vt:lpstr>
      <vt:lpstr>Collaboration (team effort)  works in real life</vt:lpstr>
      <vt:lpstr>How to collaborate</vt:lpstr>
      <vt:lpstr>Pattern matching at a location i </vt:lpstr>
      <vt:lpstr>Computing f(i) Collaboratively </vt:lpstr>
      <vt:lpstr>Exploring relation between F(i) and F(i-1) </vt:lpstr>
      <vt:lpstr>Exploring relation between F(i) and F(i-1)  </vt:lpstr>
      <vt:lpstr>Computing F(i) using F(i-1)  </vt:lpstr>
      <vt:lpstr>The function π</vt:lpstr>
      <vt:lpstr>The function π</vt:lpstr>
      <vt:lpstr>Computing F(i) </vt:lpstr>
      <vt:lpstr>The KMP Algorithm</vt:lpstr>
      <vt:lpstr>The KMP algorithm </vt:lpstr>
      <vt:lpstr>Analysis of the running time</vt:lpstr>
      <vt:lpstr>Analysis </vt:lpstr>
      <vt:lpstr>Analysis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1262</cp:revision>
  <dcterms:created xsi:type="dcterms:W3CDTF">2011-12-03T04:13:03Z</dcterms:created>
  <dcterms:modified xsi:type="dcterms:W3CDTF">2014-03-31T07:59:56Z</dcterms:modified>
</cp:coreProperties>
</file>